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BF096-9BF7-4000-8500-7585FDBAA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C53A5-B454-47B7-824E-A67E9920E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3FEB1-65AE-4882-A054-959646E6B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3F27C-10A9-4E33-BBCC-2FA493BEC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1981200"/>
            <a:ext cx="8001000" cy="4343400"/>
          </a:xfrm>
        </p:spPr>
        <p:txBody>
          <a:bodyPr/>
          <a:lstStyle/>
          <a:p>
            <a:pPr algn="l"/>
            <a:r>
              <a:rPr lang="ru-RU" dirty="0" smtClean="0"/>
              <a:t>1. Стечение обстоятельств, которое при определенном  развитии событий может привести к несчастью - это…              </a:t>
            </a:r>
          </a:p>
          <a:p>
            <a:pPr algn="l"/>
            <a:r>
              <a:rPr lang="ru-RU" dirty="0" smtClean="0"/>
              <a:t>2.Опасные природные явления или процессы природного происхождения крупных масштабов, при которых возникают ЧС, приводящие к тяжелым последствиям - это……..</a:t>
            </a:r>
            <a:r>
              <a:rPr lang="ru-RU" dirty="0" smtClean="0"/>
              <a:t> </a:t>
            </a:r>
          </a:p>
          <a:p>
            <a:pPr algn="l"/>
            <a:r>
              <a:rPr lang="ru-RU" dirty="0" smtClean="0"/>
              <a:t>3.Обстановка, которая оказывает отрицательное влияние на жизнедеятельность человека и приводит к </a:t>
            </a:r>
            <a:r>
              <a:rPr lang="ru-RU" dirty="0" err="1" smtClean="0"/>
              <a:t>жертвам-это</a:t>
            </a:r>
            <a:r>
              <a:rPr lang="ru-RU" dirty="0" smtClean="0"/>
              <a:t>…</a:t>
            </a:r>
          </a:p>
          <a:p>
            <a:pPr algn="l"/>
            <a:r>
              <a:rPr lang="ru-RU" dirty="0" smtClean="0"/>
              <a:t>4.Массовые заболевания людей, животных и растений можно отнести к ………………………ОПЯ.</a:t>
            </a:r>
          </a:p>
          <a:p>
            <a:pPr algn="l"/>
            <a:r>
              <a:rPr lang="ru-RU" dirty="0" smtClean="0"/>
              <a:t>5.Землятресния, обвалы можно отнести к ……………ОПЯ. </a:t>
            </a:r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305800" cy="685800"/>
          </a:xfrm>
        </p:spPr>
        <p:txBody>
          <a:bodyPr/>
          <a:lstStyle/>
          <a:p>
            <a:r>
              <a:rPr lang="ru-RU" sz="3600" dirty="0" smtClean="0"/>
              <a:t>Вставьте пропущенные слова и словосочетания: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5613" cy="896938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chemeClr val="folHlink"/>
                </a:solidFill>
              </a:rPr>
              <a:t>Краткая характеристика землетрясения:</a:t>
            </a:r>
          </a:p>
        </p:txBody>
      </p:sp>
      <p:pic>
        <p:nvPicPr>
          <p:cNvPr id="5530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15390" y="2938341"/>
            <a:ext cx="1542857" cy="1743318"/>
          </a:xfrm>
          <a:noFill/>
        </p:spPr>
      </p:pic>
      <p:pic>
        <p:nvPicPr>
          <p:cNvPr id="55306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43663" y="1412875"/>
            <a:ext cx="2381250" cy="1962150"/>
          </a:xfrm>
          <a:noFill/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635375" y="2133600"/>
            <a:ext cx="2520950" cy="32385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folHlink"/>
                </a:solidFill>
              </a:rPr>
              <a:t>Условно землетрясения подразделяются на</a:t>
            </a:r>
            <a:r>
              <a:rPr lang="ru-RU" sz="1600" b="1">
                <a:solidFill>
                  <a:schemeClr val="folHlink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 i="1" u="sng">
                <a:solidFill>
                  <a:schemeClr val="folHlink"/>
                </a:solidFill>
              </a:rPr>
              <a:t>слабые </a:t>
            </a:r>
            <a:r>
              <a:rPr lang="ru-RU" sz="1600" b="1" i="1">
                <a:solidFill>
                  <a:schemeClr val="folHlink"/>
                </a:solidFill>
              </a:rPr>
              <a:t>( 1 – 4 балла)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 i="1" u="sng">
                <a:solidFill>
                  <a:schemeClr val="folHlink"/>
                </a:solidFill>
              </a:rPr>
              <a:t>сильные </a:t>
            </a:r>
            <a:r>
              <a:rPr lang="ru-RU" sz="1600" b="1" i="1">
                <a:solidFill>
                  <a:schemeClr val="folHlink"/>
                </a:solidFill>
              </a:rPr>
              <a:t>( 5 – 7 баллов)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 i="1" u="sng">
                <a:solidFill>
                  <a:schemeClr val="folHlink"/>
                </a:solidFill>
              </a:rPr>
              <a:t>разрушительные </a:t>
            </a:r>
            <a:r>
              <a:rPr lang="ru-RU" sz="1600" b="1" i="1">
                <a:solidFill>
                  <a:schemeClr val="folHlink"/>
                </a:solidFill>
              </a:rPr>
              <a:t>( 8 и более баллов)</a:t>
            </a:r>
          </a:p>
          <a:p>
            <a:pPr>
              <a:spcBef>
                <a:spcPct val="50000"/>
              </a:spcBef>
            </a:pPr>
            <a:endParaRPr lang="ru-RU" sz="1600" b="1" i="1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sz="1600" b="1" i="1">
              <a:solidFill>
                <a:srgbClr val="DC1427"/>
              </a:solidFill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659563" y="3573463"/>
            <a:ext cx="2087562" cy="304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rgbClr val="0F0B05"/>
                </a:solidFill>
              </a:rPr>
              <a:t>Нефтегорск. 1995г.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323850" y="1412875"/>
            <a:ext cx="3025775" cy="49847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2"/>
                </a:solidFill>
              </a:rPr>
              <a:t>При землетрясениях лопаются и вылетают стекла, качаются люстры, в стенах появляются трещины, появляется запах газа.   Все это сопровождается оглушительным шумом.</a:t>
            </a:r>
          </a:p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2"/>
                </a:solidFill>
              </a:rPr>
              <a:t>После 10 – 20 секунд тряски подземные толчки усиливаются, в результате чего происходят разрушения зданий и сооружений.</a:t>
            </a:r>
          </a:p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2"/>
                </a:solidFill>
              </a:rPr>
              <a:t>Всего десяток сильных сотрясений разрушает все здание.</a:t>
            </a:r>
          </a:p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2"/>
                </a:solidFill>
              </a:rPr>
              <a:t>В среднем землетрясение  длится 5 – 20 секунд.</a:t>
            </a:r>
          </a:p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2"/>
                </a:solidFill>
              </a:rPr>
              <a:t>При землетрясении в г. Нефте- горске Сахалинской области под обломками разрушенного города погибло около 2 тыс.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300" grpId="0" animBg="1"/>
      <p:bldP spid="55303" grpId="0" animBg="1"/>
      <p:bldP spid="553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052513"/>
            <a:ext cx="2889250" cy="4035425"/>
          </a:xfrm>
          <a:noFill/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2588" cy="679450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folHlink"/>
                </a:solidFill>
              </a:rPr>
              <a:t>Поражающие факторы: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779838" y="1125538"/>
            <a:ext cx="5113337" cy="40782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 u="sng">
                <a:solidFill>
                  <a:srgbClr val="993300"/>
                </a:solidFill>
              </a:rPr>
              <a:t>Основные опасности для жизни и здоровья людей создаются: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800" b="1" i="1">
                <a:solidFill>
                  <a:srgbClr val="993300"/>
                </a:solidFill>
              </a:rPr>
              <a:t>в результате разрушения (обрушения) строительных конструкций зданий и сооружений: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800" b="1" i="1">
                <a:solidFill>
                  <a:srgbClr val="993300"/>
                </a:solidFill>
              </a:rPr>
              <a:t>при разрушениях на потенциально-опасных объектах, нефтепродукто- и газопроводах;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800" b="1" i="1">
                <a:solidFill>
                  <a:srgbClr val="993300"/>
                </a:solidFill>
              </a:rPr>
              <a:t>при разломах земной коры;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800" b="1" i="1">
                <a:solidFill>
                  <a:srgbClr val="993300"/>
                </a:solidFill>
              </a:rPr>
              <a:t>при образовании завалов;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800" b="1" i="1">
                <a:solidFill>
                  <a:srgbClr val="993300"/>
                </a:solidFill>
              </a:rPr>
              <a:t>при разрушении систем жизнеобеспечения.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1835150" y="5300663"/>
            <a:ext cx="5976938" cy="13684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folHlink"/>
                </a:solidFill>
              </a:rPr>
              <a:t>7 декабря 1988 года сильное землетрясение произошло в Армении, одной из республик СССР. Землетрясение имело магнитуду около 7 по шкале Рихтера. Полностью был стерт с лица земли город Спитак, располагавшийся в непосредственной близости от эпицентра землетрясения. Более 80% жилого фонда было разрушено в Ленинакане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31" grpId="0" animBg="1"/>
      <p:bldP spid="522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859713" cy="752475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1"/>
                </a:solidFill>
              </a:rPr>
              <a:t>3. Последствия землетрясений:</a:t>
            </a:r>
          </a:p>
        </p:txBody>
      </p:sp>
      <p:graphicFrame>
        <p:nvGraphicFramePr>
          <p:cNvPr id="58410" name="Group 42"/>
          <p:cNvGraphicFramePr>
            <a:graphicFrameLocks noGrp="1"/>
          </p:cNvGraphicFramePr>
          <p:nvPr>
            <p:ph type="tbl" idx="1"/>
          </p:nvPr>
        </p:nvGraphicFramePr>
        <p:xfrm>
          <a:off x="323850" y="1849438"/>
          <a:ext cx="8158163" cy="4998720"/>
        </p:xfrm>
        <a:graphic>
          <a:graphicData uri="http://schemas.openxmlformats.org/drawingml/2006/table">
            <a:tbl>
              <a:tblPr/>
              <a:tblGrid>
                <a:gridCol w="2671763"/>
                <a:gridCol w="2743200"/>
                <a:gridCol w="2743200"/>
              </a:tblGrid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Природные последствия: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9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Последствия для городов и населенных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пунктов: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1427"/>
                          </a:solidFill>
                          <a:effectLst/>
                          <a:latin typeface="Arial" charset="0"/>
                        </a:rPr>
                        <a:t>Последствия для человека: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247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Трещины в почве, сотрясения почвы, толчки, провалы земной поверхности и морского дна, активизация вулканов, возникновение селей, оползней, обвалов, камнепадов, на море образование цунами, выход подземных газов, беспокойное поведение животных, реки могут поменять свои русла.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9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Рушатся жилые дома, про изводственные здания и постройки, линии электропередач и газопроводы, что ведет к пожарам и взрывам. Могут происходить аварии на предприятиях, на АЭС, химически опасных объектах, прорывы плотин ГЭС, аварии на транспорте, объектах жизнеобеспечения, что может привести к эпидемиям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1427"/>
                          </a:solidFill>
                          <a:effectLst/>
                          <a:latin typeface="Arial" charset="0"/>
                        </a:rPr>
                        <a:t>При сильных землетрясениях- травмы (ушибы, перело- мы, порезы, сдавливания), а также гибель людей. Люди могут гибнуть  по неосторожности, из-за паники, неумелого оказания помощи (само- помощи). Многие испытывают психичес-  кие потрясения и рас-  стройства, теряют работоспособность.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39750" y="1125538"/>
            <a:ext cx="7705725" cy="5175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i="1">
                <a:solidFill>
                  <a:srgbClr val="663300"/>
                </a:solidFill>
              </a:rPr>
              <a:t>Их нужно хорошо знать, чтобы быть готовым действовать при возникновении угрозы землетрясения, во время него и в последующий период .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95288" y="1484313"/>
            <a:ext cx="8353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  <p:bldP spid="583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205038"/>
            <a:ext cx="3225800" cy="2438400"/>
          </a:xfr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ru-RU" sz="1600" b="1" i="1" smtClean="0">
                <a:solidFill>
                  <a:srgbClr val="CC3300"/>
                </a:solidFill>
                <a:effectLst/>
              </a:rPr>
              <a:t>ПОМНИ:</a:t>
            </a:r>
            <a:r>
              <a:rPr lang="ru-RU" sz="1400" b="1" i="1" smtClean="0">
                <a:solidFill>
                  <a:srgbClr val="CC3300"/>
                </a:solidFill>
                <a:effectLst/>
              </a:rPr>
              <a:t> ТЯЖЕЛЫЕ ПОСЛЕДСТВИЯ ЛЕГЧЕ ПЕРЕНОСЯТ  </a:t>
            </a:r>
            <a:r>
              <a:rPr lang="ru-RU" sz="1800" b="1" i="1" smtClean="0">
                <a:solidFill>
                  <a:srgbClr val="CC3300"/>
                </a:solidFill>
                <a:effectLst/>
              </a:rPr>
              <a:t>те люди, которые хорошо знают о перечисленных возможных бедах, психологически готовы к ним, твердо знают правила поведения до и после землетрясения</a:t>
            </a:r>
            <a:endParaRPr lang="ru-RU" sz="1400" b="1" i="1" smtClean="0">
              <a:solidFill>
                <a:srgbClr val="CC3300"/>
              </a:solidFill>
              <a:effectLst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042988" y="4797425"/>
            <a:ext cx="1439862" cy="3365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DC1427"/>
                </a:solidFill>
              </a:rPr>
              <a:t>Перу, 1970г.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779838" y="2133600"/>
            <a:ext cx="5113337" cy="42116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chemeClr val="bg2"/>
                </a:solidFill>
              </a:rPr>
              <a:t>1</a:t>
            </a:r>
            <a:r>
              <a:rPr lang="ru-RU">
                <a:solidFill>
                  <a:schemeClr val="bg2"/>
                </a:solidFill>
              </a:rPr>
              <a:t> </a:t>
            </a:r>
            <a:r>
              <a:rPr lang="ru-RU" sz="1800" b="1">
                <a:solidFill>
                  <a:schemeClr val="bg2"/>
                </a:solidFill>
              </a:rPr>
              <a:t>мая 1970 года в Перу произошло сильное землетрясение с магнитудой М=7.8 по шкале Рихтера. Это была величайшая сейсмическая катастрофа в Западном полушарии.</a:t>
            </a:r>
          </a:p>
          <a:p>
            <a:endParaRPr lang="ru-RU" sz="1800" b="1">
              <a:solidFill>
                <a:schemeClr val="bg2"/>
              </a:solidFill>
            </a:endParaRPr>
          </a:p>
          <a:p>
            <a:r>
              <a:rPr lang="ru-RU" sz="1800" b="1">
                <a:solidFill>
                  <a:schemeClr val="bg2"/>
                </a:solidFill>
              </a:rPr>
              <a:t>     Землетрясением оказалась охвачена территория размером 100 тысяч кв.км. Эпицентр находился в 25 км от берега к западу от Чимботе - морского порта с населением около 120 тысяч жителей. Человеческих жертв в Чимботе, к cчастью, было сравнительно немного: как только начались толчки, люди выбежали на улицы, погибло 500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  <p:bldP spid="60422" grpId="0" animBg="1"/>
      <p:bldP spid="604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33375"/>
            <a:ext cx="3816350" cy="3124200"/>
          </a:xfrm>
          <a:noFill/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755650" y="3500438"/>
            <a:ext cx="1800225" cy="3667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</a:rPr>
              <a:t>СССР, 1966г.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23850" y="4005263"/>
            <a:ext cx="8280400" cy="26479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</a:t>
            </a:r>
            <a:r>
              <a:rPr lang="ru-RU" sz="2400" b="1">
                <a:solidFill>
                  <a:schemeClr val="bg2"/>
                </a:solidFill>
              </a:rPr>
              <a:t>25 апреля 1966 года произошло землетрясение в городе Ташкент (СССР). Магнитуда землетрясения была небольшая, всего 5.3 по шкале Рихтера. Поскольку здания строились без учета сейсмической обстановки в этом районе, город был настолько разрушен, что его пришлось строить почти заново.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4643438" y="620713"/>
            <a:ext cx="4032250" cy="25638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</a:rPr>
              <a:t>Число жертв зависит не только и не столько от силы землетрясения (интенсивности колебаний на поверхности), сколько от плотности населения в пораженной местности, сейсмостойкости построек, оперативности спасательных работ и других факторов.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 animBg="1"/>
      <p:bldP spid="62471" grpId="0" animBg="1"/>
      <p:bldP spid="624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91513" cy="679450"/>
          </a:xfrm>
          <a:solidFill>
            <a:srgbClr val="FFCCFF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Говорят очевидцы: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80645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</a:t>
            </a:r>
            <a:r>
              <a:rPr lang="ru-RU" sz="1800" b="1"/>
              <a:t>Вот как очевидец описывает землетрясение: "Земля вздрогнула; ее первая судорога длилась почти 10 секунд: треск и скрип оконных рам, звон стекол, грохот падающих лестниц разбудили спящих… Как бумажный разрывался потолок… в темноте все казалось падало. Земля глухо гудела… Вздрогнув и пошатываясь, здания наклонялись, по их белым стенам, как молнии, змеились трещины, и стены рассыпались, заваливая улицы и людей среди них тяжелыми грудами острых кусков камня…"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684213" y="4005263"/>
            <a:ext cx="7920037" cy="20145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993300"/>
                </a:solidFill>
              </a:rPr>
              <a:t>Иногда наблюдаются земные волны в буквальном смысле слова: волны движутся по земле как по озеру. Они особенно опасны. Они раскалывают строения, встряхивая их так, что рушатся даже прочные стены. В городских районах здания вибрируют настолько сильно, что распадаются на части. При этом часто возникают пожары, так как разрушаются газовые магистрали и происходят замыкания в электрических цепях.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/>
      <p:bldP spid="747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2524" y="2810000"/>
            <a:ext cx="3238952" cy="2000000"/>
          </a:xfrm>
          <a:noFill/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000" b="1" smtClean="0">
                <a:solidFill>
                  <a:schemeClr val="bg1"/>
                </a:solidFill>
              </a:rPr>
              <a:t>4. Рекомендации по правилам безопасного поведения при землетрясении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39750" y="1484313"/>
            <a:ext cx="8064500" cy="28352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Когда произойдет землетрясение, земля будет ощутимо сотрясаться в течение довольно короткого времени - быть может всего несколько секунд, а при сильном землетрясении - до минуты. Сотрясения могут Вас испугать, однако у вас нет другого выхода, как дождаться их окончания. Если вы будете действовать спокойно и продуманно, то увеличите свои шансы уберечься. Кроме того, ваше спокойствие передастся окружающим вас людям и поможет им успокоиться.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468313" y="4581525"/>
            <a:ext cx="4103687" cy="13144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bg2"/>
                </a:solidFill>
              </a:rPr>
              <a:t>В первые часы и дни в зоне землетрясения будет ощущаться нехватка воды и пищи, медикаментов, теплой одежды, мест для ночлега. 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539750" y="6092825"/>
            <a:ext cx="4248150" cy="5810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663300"/>
                </a:solidFill>
              </a:rPr>
              <a:t>Да! Человек пока слаб перед силами природы. Но не беспомощен!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  <p:bldP spid="64518" grpId="0" animBg="1"/>
      <p:bldP spid="64519" grpId="0" animBg="1"/>
      <p:bldP spid="645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18488" cy="679450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chemeClr val="bg1"/>
                </a:solidFill>
              </a:rPr>
              <a:t>Как подготовиться к землетрясению</a:t>
            </a:r>
          </a:p>
        </p:txBody>
      </p:sp>
      <p:pic>
        <p:nvPicPr>
          <p:cNvPr id="67588" name="Picture 4" descr="j02362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5445125"/>
            <a:ext cx="1295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 descr="j023625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300663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1979613" y="1125538"/>
            <a:ext cx="4752975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663300"/>
                </a:solidFill>
              </a:rPr>
              <a:t>Заранее продумайте план своих действий.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1835150" y="1557338"/>
            <a:ext cx="5184775" cy="5810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CC3300"/>
                </a:solidFill>
              </a:rPr>
              <a:t>Держите в удобном месте документы, деньги, карманный фонарик и запасные батарейки.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1619250" y="2349500"/>
            <a:ext cx="5400675" cy="581025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993300"/>
                </a:solidFill>
              </a:rPr>
              <a:t>Имейте дома запас питьевой воды и консервов в расчете на несколько дней.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1258888" y="3068638"/>
            <a:ext cx="7488237" cy="5810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CC3300"/>
                </a:solidFill>
              </a:rPr>
              <a:t>Уберите кровати от окон и наружных стен. Закрепите шкафы, полки и стеллажи, с верхних полок снимите тяжелые предметы.</a:t>
            </a: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1331913" y="3789363"/>
            <a:ext cx="7634287" cy="8255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663300"/>
                </a:solidFill>
              </a:rPr>
              <a:t>Все жильцы должны знать, где отключается электроэнергия, где находятся газовые и водопроводные краны, чтобы в случае необходимости отключить электричество, газ и воду.</a:t>
            </a: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2051050" y="5157788"/>
            <a:ext cx="5472113" cy="825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bg1"/>
                </a:solidFill>
              </a:rPr>
              <a:t>Опасные вещества (ядохимикаты, горючие жидкости) храните в надежном, хорошо изолированном месте.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67594" grpId="0" animBg="1"/>
      <p:bldP spid="67595" grpId="0" animBg="1"/>
      <p:bldP spid="67596" grpId="0" animBg="1"/>
      <p:bldP spid="67597" grpId="0" animBg="1"/>
      <p:bldP spid="675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18488" cy="752475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rgbClr val="DC1427"/>
                </a:solidFill>
              </a:rPr>
              <a:t>Как действовать во время землетрясения</a:t>
            </a:r>
          </a:p>
        </p:txBody>
      </p:sp>
      <p:pic>
        <p:nvPicPr>
          <p:cNvPr id="68612" name="Picture 4" descr="j02832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859338"/>
            <a:ext cx="2043113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 descr="j028526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5625"/>
            <a:ext cx="1711325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68313" y="1052513"/>
            <a:ext cx="8207375" cy="5810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660033"/>
                </a:solidFill>
              </a:rPr>
              <a:t>Заставьте себя хранить спокойствие и не делать ничего, что может дезорганизовать окружающих (не кричите и не мечитесь).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468313" y="1773238"/>
            <a:ext cx="8351837" cy="1558925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993300"/>
                </a:solidFill>
              </a:rPr>
              <a:t>Если вы находитесь в помещении, немедленно перейдите в безопасное место. Спрячьтесь, если возможно, под письменный или обеденный стол. Станьте в проеме внутренней двери или в углу комнаты. Оберегайтесь от падающих обломков или тяжелой мебели. Стойте дальше от окон и тяжелых предметов (станков, холодильников), которые могут опрокинуться или сдвинуться с места.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395288" y="3500438"/>
            <a:ext cx="8497887" cy="10699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993300"/>
                </a:solidFill>
              </a:rPr>
              <a:t>Общее правило - не выбегайте из здания. Падающие рядом со зданием обломки представляют наибольшую опасность. Лучше искать спасения там, где вы находитесь, дождаться конца землетрясения и затем спокойно покинуть помещение, если это необходимо.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1547813" y="4868863"/>
            <a:ext cx="5040312" cy="13144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993300"/>
                </a:solidFill>
              </a:rPr>
              <a:t>Если вы находитесь в высоком здании, не бросайтесь к лестнице или лифту. Выходы скорее всего будут забиты толпой, а лифты по большей части прекращают работу. Ищите спасение там, где вы находитесь.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/>
      <p:bldP spid="68615" grpId="0" animBg="1"/>
      <p:bldP spid="68616" grpId="0" animBg="1"/>
      <p:bldP spid="686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j02853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163" y="4437063"/>
            <a:ext cx="200183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 descr="j02837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013325"/>
            <a:ext cx="12001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395288" y="260350"/>
            <a:ext cx="82089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23850" y="0"/>
            <a:ext cx="8569325" cy="1069975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CC3300"/>
                </a:solidFill>
              </a:rPr>
              <a:t>Не пугайтесь, если выключат электричество или если начнут звонить сигналы тревоги лифтов, противопожарных установок или охранных систем, либо включатся противопожарные распылители воды; будьте готовы услышать звон бьющейся посуды, треск стен, грохот падающих предметов.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323850" y="1268413"/>
            <a:ext cx="8569325" cy="13144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663300"/>
                </a:solidFill>
              </a:rPr>
              <a:t>Если вы находитесь в несейсмостойком кирпичном доме или другой небезопасной постройке, вы можете решить, что лучше оставить помещение, чем находиться внутри. В таком случае выбегайте быстро, но осторожно, уберегаясь от падающих кирпичей, оборвавшихся проводов и других источников опасности.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323850" y="2781300"/>
            <a:ext cx="8640763" cy="1803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Если вы проходите рядом с высоким зданием, станьте в дверной проем, чтобы уберечься от падающих обломков.</a:t>
            </a:r>
          </a:p>
          <a:p>
            <a:r>
              <a:rPr lang="ru-RU" sz="1600" b="1">
                <a:solidFill>
                  <a:schemeClr val="bg1"/>
                </a:solidFill>
              </a:rPr>
              <a:t>Если вы находитесь вне помещения, постарайтесь выйти на открытое пространство, удалившись от зданий и линий электропередач.</a:t>
            </a:r>
          </a:p>
          <a:p>
            <a:r>
              <a:rPr lang="ru-RU" sz="1600" b="1">
                <a:solidFill>
                  <a:schemeClr val="bg1"/>
                </a:solidFill>
              </a:rPr>
              <a:t>Если вы едете в автомобиле, спокойно остановитесь по возможности вдали от высоких зданий, путепроводов и мостов. Оставайтесь в машине до прекращения колебаний.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1403350" y="4797425"/>
            <a:ext cx="5905500" cy="835025"/>
          </a:xfrm>
          <a:prstGeom prst="rect">
            <a:avLst/>
          </a:prstGeom>
          <a:solidFill>
            <a:schemeClr val="tx2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bg1"/>
                </a:solidFill>
              </a:rPr>
              <a:t>Не удивляйтесь, если вы почувствуете новые толчки. После первого сильного толчка может наступить временное затишье, а затем новый толчок.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1692275" y="6021388"/>
            <a:ext cx="5473700" cy="5810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DC1427"/>
                </a:solidFill>
              </a:rPr>
              <a:t>Не пользуйтесь свечками, спичками, зажигалками – при утечке газа возможен взрыв и пожар!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696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2" grpId="0" animBg="1"/>
      <p:bldP spid="69643" grpId="0" animBg="1"/>
      <p:bldP spid="696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258888" y="620713"/>
            <a:ext cx="6985000" cy="30241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землетрясения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779838" y="4005263"/>
            <a:ext cx="4972050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Материал к уроку по ОБЖ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 7 классе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900113" y="6021388"/>
            <a:ext cx="3367087" cy="55399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ru-RU" sz="1200" b="1" dirty="0">
                <a:solidFill>
                  <a:srgbClr val="DC1427"/>
                </a:solidFill>
              </a:rPr>
              <a:t>автор:  </a:t>
            </a:r>
            <a:r>
              <a:rPr lang="ru-RU" sz="1200" b="1" dirty="0" smtClean="0">
                <a:solidFill>
                  <a:srgbClr val="DC1427"/>
                </a:solidFill>
              </a:rPr>
              <a:t>Крупнова Е.А.  Учитель ОБЖ  ШИ № 576</a:t>
            </a:r>
            <a:endParaRPr lang="ru-RU" dirty="0">
              <a:solidFill>
                <a:srgbClr val="DC1427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904" y="3019524"/>
            <a:ext cx="2476191" cy="1580952"/>
          </a:xfrm>
          <a:noFill/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075612" cy="679450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chemeClr val="bg1"/>
                </a:solidFill>
              </a:rPr>
              <a:t>Как действовать после землетрясения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468313" y="981075"/>
            <a:ext cx="8064500" cy="5810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663300"/>
                </a:solidFill>
              </a:rPr>
              <a:t>Окажите первую медицинскую помощь нуждающимся. Освободите попавших в легкоустранимые завалы.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468313" y="1628775"/>
            <a:ext cx="8208962" cy="5810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bg1"/>
                </a:solidFill>
              </a:rPr>
              <a:t>Будьте осторожны! Подчиняйтесь указаниям местных властей, штаба по ликвидации последствий стихийного бедствия.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68313" y="2349500"/>
            <a:ext cx="8351837" cy="581025"/>
          </a:xfrm>
          <a:prstGeom prst="rect">
            <a:avLst/>
          </a:prstGeom>
          <a:solidFill>
            <a:srgbClr val="D6F92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bg1"/>
                </a:solidFill>
              </a:rPr>
              <a:t>Будьте готовы к сильным повторным толчкам, т. к. наиболее опасны первые 2 – 3 часа после землетрясения.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95288" y="3068638"/>
            <a:ext cx="8497887" cy="5810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F0B05"/>
                </a:solidFill>
              </a:rPr>
              <a:t>Если вы оказались в завале, спокойно оцените обстановку, по возможности окажите себе медицинскую помощь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323850" y="3860800"/>
            <a:ext cx="8640763" cy="5810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CC3300"/>
                </a:solidFill>
              </a:rPr>
              <a:t>Не отчаивайся, не плачь и не бойся. Может быть, через несколько часов, а вероятнее, через несколько дней тебя обязательно найдут!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323850" y="4652963"/>
            <a:ext cx="8569325" cy="8255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660033"/>
                </a:solidFill>
              </a:rPr>
              <a:t>Экономь силы и не трать их попусту. Покричи или постучи по стене, по трубам, если услышишь голоса. Зажигать огонь нельзя, воду из бочка унитаза можно пить, а трубы и батарее можно использовать для подачи сигнала.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323850" y="5661025"/>
            <a:ext cx="6048375" cy="10699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DC1427"/>
                </a:solidFill>
              </a:rPr>
              <a:t>Главный фактор выживания – это ты, твоя подготовленность, спокойствие, сообразительность и терпение!  Человек может обходиться без пищи более полумесяца.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  <p:bldP spid="70662" grpId="0" animBg="1"/>
      <p:bldP spid="70663" grpId="0" animBg="1"/>
      <p:bldP spid="70664" grpId="0" animBg="1"/>
      <p:bldP spid="70665" grpId="0" animBg="1"/>
      <p:bldP spid="70666" grpId="0" animBg="1"/>
      <p:bldP spid="70667" grpId="0" animBg="1"/>
      <p:bldP spid="7066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62950" cy="679450"/>
          </a:xfrm>
          <a:solidFill>
            <a:schemeClr val="tx1"/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Бывают ли землетрясения на Луне?</a:t>
            </a:r>
          </a:p>
        </p:txBody>
      </p:sp>
      <p:pic>
        <p:nvPicPr>
          <p:cNvPr id="24579" name="Picture 4" descr="j01827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789363"/>
            <a:ext cx="19843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j02190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25538"/>
            <a:ext cx="21320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j030344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7275" y="4652963"/>
            <a:ext cx="1736725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2771775" y="1196975"/>
            <a:ext cx="35290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Первый лунный сейсмограф был установлен американцами в 1969 г. Сейчас имеются свидетельства десятков лунотрясений, исходящих из ее недр, не говоря о десятков сотрясений от метеоритных ударов и ударов ракет.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2627313" y="4724400"/>
            <a:ext cx="4249737" cy="11906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</a:rPr>
              <a:t>Еще больше загадок таят в себе Марс и Венера. На этих планетах, как оказалось, тоже происходят сотрясения.</a:t>
            </a:r>
          </a:p>
        </p:txBody>
      </p:sp>
      <p:pic>
        <p:nvPicPr>
          <p:cNvPr id="24584" name="Picture 9" descr="j021907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2781300"/>
            <a:ext cx="117316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0" descr="j021907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7713" y="1268413"/>
            <a:ext cx="1174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62950" cy="752475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Вопросы для контроля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50825" y="1412875"/>
            <a:ext cx="1511300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663300"/>
                </a:solidFill>
              </a:rPr>
              <a:t>Что такое: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2484438" y="1125538"/>
            <a:ext cx="1727200" cy="3968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</a:rPr>
              <a:t>эпицентр ?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2339975" y="3284538"/>
            <a:ext cx="2087563" cy="406400"/>
          </a:xfrm>
          <a:prstGeom prst="rect">
            <a:avLst/>
          </a:prstGeom>
          <a:solidFill>
            <a:schemeClr val="tx1"/>
          </a:solidFill>
          <a:ln w="9525">
            <a:solidFill>
              <a:srgbClr val="CCFF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сейсмология?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2411413" y="2565400"/>
            <a:ext cx="2089150" cy="406400"/>
          </a:xfrm>
          <a:prstGeom prst="rect">
            <a:avLst/>
          </a:prstGeom>
          <a:solidFill>
            <a:srgbClr val="CCFF33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сейсмограф?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2484438" y="1773238"/>
            <a:ext cx="2017712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C3300"/>
                </a:solidFill>
              </a:rPr>
              <a:t>магнитуда?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2339975" y="4149725"/>
            <a:ext cx="252095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</a:rPr>
              <a:t>шкала Рихтера?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5292725" y="1268413"/>
            <a:ext cx="3311525" cy="43592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</a:rPr>
              <a:t>Ответь на вопросы: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chemeClr val="bg1"/>
                </a:solidFill>
              </a:rPr>
              <a:t>Какие последствия землетрясений видны на фото и рисунках на стр. 33 – 39 учебника ОБЖ (7 класс)?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chemeClr val="bg1"/>
                </a:solidFill>
              </a:rPr>
              <a:t>Какие воздействия землетрясения и их последствия оказывают на здоровье и психику человека</a:t>
            </a:r>
            <a:r>
              <a:rPr lang="ru-RU" sz="2000" b="1"/>
              <a:t>?</a:t>
            </a:r>
          </a:p>
        </p:txBody>
      </p:sp>
      <p:pic>
        <p:nvPicPr>
          <p:cNvPr id="25610" name="Picture 11" descr="j018922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941888"/>
            <a:ext cx="230822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2" descr="j023476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4941888"/>
            <a:ext cx="157321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3" descr="j021910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349500"/>
            <a:ext cx="1944687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nimBg="1"/>
      <p:bldP spid="76804" grpId="0" animBg="1"/>
      <p:bldP spid="76804" grpId="1" animBg="1"/>
      <p:bldP spid="76805" grpId="0" animBg="1"/>
      <p:bldP spid="76806" grpId="0" animBg="1"/>
      <p:bldP spid="76807" grpId="0" animBg="1"/>
      <p:bldP spid="76808" grpId="0" animBg="1"/>
      <p:bldP spid="76809" grpId="0" animBg="1"/>
      <p:bldP spid="768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1800" b="1" smtClean="0"/>
              <a:t>ОБЖ, учебник 7 класс, Москва, издательство АСТ, 2005-2010г.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1800" b="1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z="1800" b="1" smtClean="0"/>
              <a:t>Библиотечка по защите населения в чрезвычайных ситуациях природного характера. Выпуск 1, Москва, Папирус, 1998г.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1800" b="1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z="1800" b="1" smtClean="0"/>
              <a:t>Энциклопедия для детей. Геология. Том 4, Москва, «Аванта+», 1995г.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1800" b="1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z="1800" b="1" smtClean="0"/>
              <a:t>Защита населения и территорий от чрезвычайных ситуаций природного и техногенного характера .Поражающие факторы. МЧС России. Москва, 1998г.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18488" cy="679450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bg1"/>
                </a:solidFill>
              </a:rPr>
              <a:t>Литература</a:t>
            </a:r>
            <a:r>
              <a:rPr lang="ru-RU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7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7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7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build="p"/>
      <p:bldP spid="778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Изучаемые вопросы:</a:t>
            </a:r>
          </a:p>
        </p:txBody>
      </p:sp>
      <p:pic>
        <p:nvPicPr>
          <p:cNvPr id="4099" name="Picture 13" descr="j0219082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75563" y="2565400"/>
            <a:ext cx="1101725" cy="1117600"/>
          </a:xfrm>
          <a:noFill/>
        </p:spPr>
      </p:pic>
      <p:pic>
        <p:nvPicPr>
          <p:cNvPr id="4100" name="Picture 10" descr="j023213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4941888"/>
            <a:ext cx="1931987" cy="1608137"/>
          </a:xfrm>
          <a:noFill/>
        </p:spPr>
      </p:pic>
      <p:pic>
        <p:nvPicPr>
          <p:cNvPr id="4102" name="Picture 21" descr="j0254488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067175" y="4508500"/>
            <a:ext cx="1865313" cy="2020888"/>
          </a:xfrm>
          <a:noFill/>
        </p:spPr>
      </p:pic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258888" y="1557338"/>
            <a:ext cx="6119812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 i="1"/>
              <a:t>Происхождение землетрясений.</a:t>
            </a:r>
          </a:p>
          <a:p>
            <a:pPr marL="342900" indent="-342900">
              <a:spcBef>
                <a:spcPct val="50000"/>
              </a:spcBef>
            </a:pPr>
            <a:r>
              <a:rPr lang="ru-RU" sz="2000" b="1" i="1"/>
              <a:t> 2.  Основные параметры землетрясений.</a:t>
            </a:r>
          </a:p>
          <a:p>
            <a:pPr marL="342900" indent="-342900">
              <a:spcBef>
                <a:spcPct val="50000"/>
              </a:spcBef>
            </a:pPr>
            <a:r>
              <a:rPr lang="ru-RU" sz="2000" b="1" i="1"/>
              <a:t> 3.  Последствия землетрясений.</a:t>
            </a:r>
          </a:p>
          <a:p>
            <a:pPr marL="342900" indent="-342900">
              <a:spcBef>
                <a:spcPct val="50000"/>
              </a:spcBef>
            </a:pPr>
            <a:r>
              <a:rPr lang="ru-RU" sz="2000" b="1" i="1"/>
              <a:t> 4.  Рекомендации по правилам безопасного поведения во время землетрясения.</a:t>
            </a:r>
          </a:p>
          <a:p>
            <a:pPr marL="342900" indent="-342900">
              <a:spcBef>
                <a:spcPct val="50000"/>
              </a:spcBef>
            </a:pPr>
            <a:endParaRPr lang="ru-RU" sz="2000" b="1" i="1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ru-RU" sz="20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/>
      <p:bldP spid="153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8" name="Rectangle 18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28600"/>
            <a:ext cx="8362950" cy="679450"/>
          </a:xfrm>
          <a:solidFill>
            <a:srgbClr val="FFFF66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smtClean="0">
                <a:solidFill>
                  <a:schemeClr val="folHlink"/>
                </a:solidFill>
              </a:rPr>
              <a:t>Сколько землетрясений в год происходит на земле?</a:t>
            </a:r>
          </a:p>
        </p:txBody>
      </p:sp>
      <p:pic>
        <p:nvPicPr>
          <p:cNvPr id="4096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557338"/>
            <a:ext cx="1819275" cy="1752600"/>
          </a:xfrm>
          <a:noFill/>
        </p:spPr>
      </p:pic>
      <p:pic>
        <p:nvPicPr>
          <p:cNvPr id="40972" name="Picture 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43213" y="1557338"/>
            <a:ext cx="2476500" cy="1581150"/>
          </a:xfrm>
          <a:noFill/>
        </p:spPr>
      </p:pic>
      <p:pic>
        <p:nvPicPr>
          <p:cNvPr id="40974" name="Picture 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659563" y="3429000"/>
            <a:ext cx="1554162" cy="2171700"/>
          </a:xfrm>
          <a:noFill/>
        </p:spPr>
      </p:pic>
      <p:pic>
        <p:nvPicPr>
          <p:cNvPr id="40977" name="Picture 1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084888" y="1557338"/>
            <a:ext cx="2466975" cy="1676400"/>
          </a:xfrm>
          <a:noFill/>
        </p:spPr>
      </p:pic>
      <p:pic>
        <p:nvPicPr>
          <p:cNvPr id="40980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573463"/>
            <a:ext cx="23812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1" name="Picture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3573463"/>
            <a:ext cx="24384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1042988" y="5661025"/>
            <a:ext cx="7416800" cy="9429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u="sng">
                <a:solidFill>
                  <a:schemeClr val="bg2"/>
                </a:solidFill>
              </a:rPr>
              <a:t>Ежегодно</a:t>
            </a:r>
            <a:r>
              <a:rPr lang="ru-RU" sz="1400" b="1">
                <a:solidFill>
                  <a:schemeClr val="bg2"/>
                </a:solidFill>
              </a:rPr>
              <a:t> приборами регистрируется </a:t>
            </a:r>
            <a:r>
              <a:rPr lang="ru-RU" sz="1400" b="1" u="sng">
                <a:solidFill>
                  <a:schemeClr val="bg2"/>
                </a:solidFill>
              </a:rPr>
              <a:t>около</a:t>
            </a:r>
            <a:r>
              <a:rPr lang="ru-RU" sz="1400" b="1">
                <a:solidFill>
                  <a:schemeClr val="bg2"/>
                </a:solidFill>
              </a:rPr>
              <a:t> </a:t>
            </a:r>
            <a:r>
              <a:rPr lang="ru-RU" sz="1400" b="1" u="sng">
                <a:solidFill>
                  <a:schemeClr val="bg2"/>
                </a:solidFill>
              </a:rPr>
              <a:t>100 тыс</a:t>
            </a:r>
            <a:r>
              <a:rPr lang="ru-RU" sz="1400" b="1">
                <a:solidFill>
                  <a:schemeClr val="bg2"/>
                </a:solidFill>
              </a:rPr>
              <a:t>. слабых толчков.</a:t>
            </a:r>
          </a:p>
          <a:p>
            <a:pPr>
              <a:spcBef>
                <a:spcPct val="50000"/>
              </a:spcBef>
            </a:pPr>
            <a:r>
              <a:rPr lang="ru-RU" sz="1400" b="1" u="sng">
                <a:solidFill>
                  <a:schemeClr val="bg2"/>
                </a:solidFill>
              </a:rPr>
              <a:t>Сильных</a:t>
            </a:r>
            <a:r>
              <a:rPr lang="ru-RU" sz="1400" b="1">
                <a:solidFill>
                  <a:schemeClr val="bg2"/>
                </a:solidFill>
              </a:rPr>
              <a:t> землетрясений происходит </a:t>
            </a:r>
            <a:r>
              <a:rPr lang="ru-RU" sz="1400" b="1" u="sng">
                <a:solidFill>
                  <a:schemeClr val="bg2"/>
                </a:solidFill>
              </a:rPr>
              <a:t>в год около 100</a:t>
            </a:r>
            <a:r>
              <a:rPr lang="ru-RU" sz="1400" b="1">
                <a:solidFill>
                  <a:schemeClr val="bg2"/>
                </a:solidFill>
              </a:rPr>
              <a:t> по всему земному шару.</a:t>
            </a:r>
          </a:p>
          <a:p>
            <a:pPr>
              <a:spcBef>
                <a:spcPct val="50000"/>
              </a:spcBef>
            </a:pPr>
            <a:r>
              <a:rPr lang="ru-RU" sz="1400" b="1" u="sng">
                <a:solidFill>
                  <a:schemeClr val="bg2"/>
                </a:solidFill>
              </a:rPr>
              <a:t>Сильнейшие землетрясения</a:t>
            </a:r>
            <a:r>
              <a:rPr lang="ru-RU" sz="1400" b="1">
                <a:solidFill>
                  <a:schemeClr val="bg2"/>
                </a:solidFill>
              </a:rPr>
              <a:t> сотрясают планету приблизительно </a:t>
            </a:r>
            <a:r>
              <a:rPr lang="ru-RU" sz="1400" b="1" u="sng">
                <a:solidFill>
                  <a:schemeClr val="bg2"/>
                </a:solidFill>
              </a:rPr>
              <a:t>1 раз в 10 лет</a:t>
            </a:r>
            <a:r>
              <a:rPr lang="ru-RU" sz="1400" b="1">
                <a:solidFill>
                  <a:schemeClr val="bg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8" grpId="0" animBg="1"/>
      <p:bldP spid="409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7" descr="j0219079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100263" cy="2130425"/>
          </a:xfrm>
          <a:noFill/>
        </p:spPr>
      </p:pic>
      <p:sp>
        <p:nvSpPr>
          <p:cNvPr id="21552" name="Rectangle 48"/>
          <p:cNvSpPr>
            <a:spLocks noGrp="1" noChangeArrowheads="1"/>
          </p:cNvSpPr>
          <p:nvPr>
            <p:ph type="title"/>
          </p:nvPr>
        </p:nvSpPr>
        <p:spPr>
          <a:xfrm>
            <a:off x="0" y="1557338"/>
            <a:ext cx="9144000" cy="417671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i="1" u="sng" smtClean="0">
                <a:solidFill>
                  <a:srgbClr val="E0EA18"/>
                </a:solidFill>
              </a:rPr>
              <a:t>Землетрясение</a:t>
            </a:r>
            <a:r>
              <a:rPr lang="ru-RU" sz="2800" b="1" i="1" smtClean="0">
                <a:solidFill>
                  <a:srgbClr val="E0EA18"/>
                </a:solidFill>
              </a:rPr>
              <a:t> </a:t>
            </a:r>
            <a:r>
              <a:rPr lang="ru-RU" sz="2800" b="1" i="1" smtClean="0"/>
              <a:t>–</a:t>
            </a:r>
            <a:r>
              <a:rPr lang="ru-RU" i="1" smtClean="0"/>
              <a:t> </a:t>
            </a:r>
            <a:r>
              <a:rPr lang="ru-RU" sz="2400" i="1" smtClean="0"/>
              <a:t>подземные колебания и толчки в результате сейсмических волн и подвижек определенных участков земной коры.</a:t>
            </a:r>
            <a:br>
              <a:rPr lang="ru-RU" sz="2400" i="1" smtClean="0"/>
            </a:br>
            <a:r>
              <a:rPr lang="ru-RU" sz="2400" i="1" smtClean="0"/>
              <a:t/>
            </a:r>
            <a:br>
              <a:rPr lang="ru-RU" sz="2400" i="1" smtClean="0"/>
            </a:br>
            <a:r>
              <a:rPr lang="ru-RU" sz="2400" b="1" i="1" u="sng" smtClean="0">
                <a:solidFill>
                  <a:srgbClr val="E0EA18"/>
                </a:solidFill>
              </a:rPr>
              <a:t>Проявление</a:t>
            </a:r>
            <a:r>
              <a:rPr lang="ru-RU" sz="2400" b="1" i="1" smtClean="0">
                <a:solidFill>
                  <a:srgbClr val="E0EA18"/>
                </a:solidFill>
              </a:rPr>
              <a:t>:</a:t>
            </a:r>
            <a:r>
              <a:rPr lang="ru-RU" sz="2400" b="1" i="1" smtClean="0"/>
              <a:t> </a:t>
            </a:r>
            <a:r>
              <a:rPr lang="ru-RU" sz="2400" i="1" smtClean="0"/>
              <a:t>колебание земли, образование трещин, обвалы, оползни, сели и.д.</a:t>
            </a:r>
            <a:br>
              <a:rPr lang="ru-RU" sz="2400" i="1" smtClean="0"/>
            </a:br>
            <a:r>
              <a:rPr lang="ru-RU" sz="2400" i="1" smtClean="0"/>
              <a:t/>
            </a:r>
            <a:br>
              <a:rPr lang="ru-RU" sz="2400" i="1" smtClean="0"/>
            </a:br>
            <a:r>
              <a:rPr lang="ru-RU" sz="2400" b="1" i="1" u="sng" smtClean="0">
                <a:solidFill>
                  <a:srgbClr val="E0EA18"/>
                </a:solidFill>
              </a:rPr>
              <a:t>Землетрясения</a:t>
            </a:r>
            <a:r>
              <a:rPr lang="ru-RU" sz="2400" b="1" i="1" u="sng" smtClean="0"/>
              <a:t>  </a:t>
            </a:r>
            <a:r>
              <a:rPr lang="ru-RU" sz="2400" i="1" smtClean="0"/>
              <a:t>занимают первое место в ряду стихийных бедствий по человеческим жертвам и ущербу.</a:t>
            </a:r>
            <a:endParaRPr lang="ru-RU" i="1" smtClean="0"/>
          </a:p>
        </p:txBody>
      </p:sp>
      <p:pic>
        <p:nvPicPr>
          <p:cNvPr id="6148" name="Picture 50" descr="j021908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476250"/>
            <a:ext cx="10541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55" name="Text Box 51"/>
          <p:cNvSpPr txBox="1">
            <a:spLocks noChangeArrowheads="1"/>
          </p:cNvSpPr>
          <p:nvPr/>
        </p:nvSpPr>
        <p:spPr bwMode="auto">
          <a:xfrm>
            <a:off x="1692275" y="765175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   </a:t>
            </a:r>
            <a:r>
              <a:rPr lang="ru-RU" sz="2400" b="1">
                <a:solidFill>
                  <a:srgbClr val="E0EA18"/>
                </a:solidFill>
              </a:rPr>
              <a:t>1. Происхождение землетрясений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2" grpId="0"/>
      <p:bldP spid="215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3284538"/>
            <a:ext cx="3438525" cy="2641600"/>
          </a:xfrm>
          <a:noFill/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chemeClr val="folHlink"/>
                </a:solidFill>
              </a:rPr>
              <a:t>Можно ли предсказывать землетрясения?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68313" y="1557338"/>
            <a:ext cx="4175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Теории прогноза пока нет, она разрабатывается, но отдельные успешные опыты прогнозирования  уже имеются.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671888" y="3213100"/>
            <a:ext cx="54721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i="1" u="sng"/>
              <a:t>Сейсмографы </a:t>
            </a:r>
          </a:p>
          <a:p>
            <a:endParaRPr lang="ru-RU" sz="1800" b="1" i="1" u="sng"/>
          </a:p>
          <a:p>
            <a:r>
              <a:rPr lang="ru-RU" sz="1800"/>
              <a:t>     </a:t>
            </a:r>
            <a:r>
              <a:rPr lang="ru-RU" sz="1800" b="1"/>
              <a:t>Для обнаружения и регистрации всех типов сейсмических волн используются специальные приборы - сейсмографы. В наше время это сложные электронные устройства. У современных сейсмографов были свои предшественники. Первый сейсмограф появился в 132 г. в Китае.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076825" y="1916113"/>
            <a:ext cx="3600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Перед землетрясением могут неспокойно вести себя животные, птицы, лаять собаки.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8" grpId="0"/>
      <p:bldP spid="36871" grpId="0"/>
      <p:bldP spid="368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952" y="2819523"/>
            <a:ext cx="2438095" cy="1980953"/>
          </a:xfrm>
          <a:noFill/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/>
              <a:t>Природа землетрясений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23850" y="1412875"/>
            <a:ext cx="7704138" cy="17399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i="1" u="sng">
                <a:solidFill>
                  <a:schemeClr val="bg1"/>
                </a:solidFill>
              </a:rPr>
              <a:t>Сейсмические волны</a:t>
            </a:r>
          </a:p>
          <a:p>
            <a:r>
              <a:rPr lang="ru-RU" sz="1800">
                <a:solidFill>
                  <a:schemeClr val="bg1"/>
                </a:solidFill>
              </a:rPr>
              <a:t>     </a:t>
            </a:r>
            <a:r>
              <a:rPr lang="ru-RU" sz="1800" b="1">
                <a:solidFill>
                  <a:schemeClr val="bg1"/>
                </a:solidFill>
              </a:rPr>
              <a:t>При землетрясении в очаге частицы горных пород перемещаются, колеблются. Они толкают, колеблют соседние частицы, которые передают колебания еще дальше в виде акустической волны. Акустические волны, которые возникают при землетрясении, называются сейсмическими</a:t>
            </a:r>
            <a:r>
              <a:rPr lang="ru-RU" sz="1800" b="1"/>
              <a:t>.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23850" y="3860800"/>
            <a:ext cx="5473700" cy="2289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bg2"/>
                </a:solidFill>
              </a:rPr>
              <a:t>Верхнюю часть земной коры составляют около десятка огромных блоков - тектонических плит. Эти плиты перемещаются под воздействием конвекционных течений, поднимающихся из высокотемпературной мантии. Одни плиты двигаются навстречу друг другу (как, например, в районе Красного моря)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2" grpId="0" animBg="1"/>
      <p:bldP spid="399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3789363"/>
            <a:ext cx="5267325" cy="2878137"/>
          </a:xfrm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859713" cy="752475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folHlink"/>
                </a:solidFill>
              </a:rPr>
              <a:t>2.Основные параметры землетрясений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95288" y="1484313"/>
            <a:ext cx="5184775" cy="21701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663300"/>
                </a:solidFill>
              </a:rPr>
              <a:t>Мерой общей энергии сейсмических волн служит </a:t>
            </a:r>
            <a:r>
              <a:rPr lang="ru-RU" sz="1600" b="1" i="1" u="sng">
                <a:solidFill>
                  <a:srgbClr val="663300"/>
                </a:solidFill>
              </a:rPr>
              <a:t>магнитуда </a:t>
            </a:r>
            <a:r>
              <a:rPr lang="ru-RU" sz="1600" b="1">
                <a:solidFill>
                  <a:srgbClr val="663300"/>
                </a:solidFill>
              </a:rPr>
              <a:t>землетрясения – условное число М, зависящее от максимальной амплитуды смещения частиц почвы.</a:t>
            </a:r>
          </a:p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663300"/>
                </a:solidFill>
              </a:rPr>
              <a:t>Чем больше амплитуда смещения частиц почвы, фиксируемая сейсмографом, тем больше количество выделившейся энергии и тем больше магнитуда.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795963" y="996950"/>
            <a:ext cx="2952750" cy="58610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folHlink"/>
                </a:solidFill>
              </a:rPr>
              <a:t>Существует специальная шкала оценки магнитуд – </a:t>
            </a:r>
            <a:r>
              <a:rPr lang="ru-RU" sz="1800" b="1" i="1">
                <a:solidFill>
                  <a:schemeClr val="folHlink"/>
                </a:solidFill>
              </a:rPr>
              <a:t>шкала Рихтера.</a:t>
            </a:r>
          </a:p>
          <a:p>
            <a:pPr>
              <a:spcBef>
                <a:spcPct val="50000"/>
              </a:spcBef>
            </a:pPr>
            <a:r>
              <a:rPr lang="ru-RU" sz="1800" b="1" i="1">
                <a:solidFill>
                  <a:schemeClr val="folHlink"/>
                </a:solidFill>
              </a:rPr>
              <a:t>Сила землетрясения оценивается в баллах (от1 до 12)</a:t>
            </a:r>
            <a:r>
              <a:rPr lang="en-US" sz="1800" b="1" i="1">
                <a:solidFill>
                  <a:schemeClr val="folHlink"/>
                </a:solidFill>
              </a:rPr>
              <a:t> </a:t>
            </a:r>
            <a:r>
              <a:rPr lang="ru-RU" sz="1800" b="1" i="1">
                <a:solidFill>
                  <a:schemeClr val="folHlink"/>
                </a:solidFill>
              </a:rPr>
              <a:t>по международной сейсмической шкале М</a:t>
            </a:r>
            <a:r>
              <a:rPr lang="en-US" sz="1800" b="1" i="1">
                <a:solidFill>
                  <a:schemeClr val="folHlink"/>
                </a:solidFill>
              </a:rPr>
              <a:t>S</a:t>
            </a:r>
            <a:r>
              <a:rPr lang="ru-RU" sz="1800" b="1" i="1">
                <a:solidFill>
                  <a:schemeClr val="folHlink"/>
                </a:solidFill>
              </a:rPr>
              <a:t>К -86</a:t>
            </a:r>
          </a:p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folHlink"/>
                </a:solidFill>
              </a:rPr>
              <a:t>Баллы не являются физическими единицами, но служат для удобства определения силы землетрясения по внешним признакам: воздействие на людей, предметы, строения, природные объекты.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2" grpId="0" animBg="1"/>
      <p:bldP spid="481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75575" cy="719137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12-ти бальная сейсмическая шкала</a:t>
            </a:r>
          </a:p>
        </p:txBody>
      </p:sp>
      <p:graphicFrame>
        <p:nvGraphicFramePr>
          <p:cNvPr id="49422" name="Group 270"/>
          <p:cNvGraphicFramePr>
            <a:graphicFrameLocks noGrp="1"/>
          </p:cNvGraphicFramePr>
          <p:nvPr>
            <p:ph type="tbl" idx="1"/>
          </p:nvPr>
        </p:nvGraphicFramePr>
        <p:xfrm>
          <a:off x="468313" y="981075"/>
          <a:ext cx="8229600" cy="5516880"/>
        </p:xfrm>
        <a:graphic>
          <a:graphicData uri="http://schemas.openxmlformats.org/drawingml/2006/table">
            <a:tbl>
              <a:tblPr/>
              <a:tblGrid>
                <a:gridCol w="503237"/>
                <a:gridCol w="3095625"/>
                <a:gridCol w="4630738"/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бал-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землетрясения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Краткая характеристика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Незаметное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Отмечается только сейсмическими приборами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Очень слабое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Ощущается отдельными людьми в состоянии покоя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Слабое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Ощущается лишь небольшой частью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Умеренное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Легкое дребезжание и колебание предметов, посуды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Довольно сильное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Сотрясение зданий, мебели, трещины стен, окон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Сильное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Ощущают все, все падает, откалывается штукатурка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Очень сильное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Трещины в стенах каменных домов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Разрушительное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Трещины в сырой почве, опрокидываются памятники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Опустошительное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Сильное повреждение и разрушение каменных домов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Уничтожающее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Оползни, обвалы, разрушение каменных построек, ж.д.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Катастрофа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Широкие трещины в земле, много оползней, обвалов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Сильная катастрофа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 сооружения разрушены, возникли водопады, отклонения течения рек, в почве огромные трещины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</TotalTime>
  <Words>2256</Words>
  <PresentationFormat>Экран (4:3)</PresentationFormat>
  <Paragraphs>170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Вставьте пропущенные слова и словосочетания:</vt:lpstr>
      <vt:lpstr>Слайд 2</vt:lpstr>
      <vt:lpstr>Изучаемые вопросы:</vt:lpstr>
      <vt:lpstr>Сколько землетрясений в год происходит на земле?</vt:lpstr>
      <vt:lpstr>Землетрясение – подземные колебания и толчки в результате сейсмических волн и подвижек определенных участков земной коры.  Проявление: колебание земли, образование трещин, обвалы, оползни, сели и.д.  Землетрясения  занимают первое место в ряду стихийных бедствий по человеческим жертвам и ущербу.</vt:lpstr>
      <vt:lpstr>Можно ли предсказывать землетрясения?</vt:lpstr>
      <vt:lpstr>Природа землетрясений</vt:lpstr>
      <vt:lpstr>2.Основные параметры землетрясений</vt:lpstr>
      <vt:lpstr>12-ти бальная сейсмическая шкала</vt:lpstr>
      <vt:lpstr>Краткая характеристика землетрясения:</vt:lpstr>
      <vt:lpstr>Поражающие факторы:</vt:lpstr>
      <vt:lpstr>3. Последствия землетрясений:</vt:lpstr>
      <vt:lpstr>ПОМНИ: ТЯЖЕЛЫЕ ПОСЛЕДСТВИЯ ЛЕГЧЕ ПЕРЕНОСЯТ  те люди, которые хорошо знают о перечисленных возможных бедах, психологически готовы к ним, твердо знают правила поведения до и после землетрясения</vt:lpstr>
      <vt:lpstr>Слайд 14</vt:lpstr>
      <vt:lpstr>Говорят очевидцы:</vt:lpstr>
      <vt:lpstr>4. Рекомендации по правилам безопасного поведения при землетрясении</vt:lpstr>
      <vt:lpstr>Как подготовиться к землетрясению</vt:lpstr>
      <vt:lpstr>Как действовать во время землетрясения</vt:lpstr>
      <vt:lpstr>Слайд 19</vt:lpstr>
      <vt:lpstr>Слайд 20</vt:lpstr>
      <vt:lpstr>Как действовать после землетрясения</vt:lpstr>
      <vt:lpstr>Бывают ли землетрясения на Луне?</vt:lpstr>
      <vt:lpstr>Вопросы для контроля</vt:lpstr>
      <vt:lpstr>Литература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класс</dc:title>
  <dc:creator>Сергей</dc:creator>
  <cp:lastModifiedBy>Сергей</cp:lastModifiedBy>
  <cp:revision>5</cp:revision>
  <dcterms:created xsi:type="dcterms:W3CDTF">2012-09-26T15:36:53Z</dcterms:created>
  <dcterms:modified xsi:type="dcterms:W3CDTF">2012-09-26T19:28:04Z</dcterms:modified>
</cp:coreProperties>
</file>