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4" r:id="rId11"/>
    <p:sldId id="267" r:id="rId12"/>
    <p:sldId id="268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884" autoAdjust="0"/>
  </p:normalViewPr>
  <p:slideViewPr>
    <p:cSldViewPr>
      <p:cViewPr varScale="1">
        <p:scale>
          <a:sx n="65" d="100"/>
          <a:sy n="65" d="100"/>
        </p:scale>
        <p:origin x="-17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45776-B614-491B-9593-0351244021A4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AAC75-0672-4039-80E5-840F44654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Педагого</a:t>
            </a:r>
            <a:r>
              <a:rPr lang="ru-RU" dirty="0" smtClean="0"/>
              <a:t> и психологов сегодня занимает вопрос: как вообще люди учатся? Разные психологические школы отвечают на него по-разному. Одно из направлений психологии, в рамках которого создана теория </a:t>
            </a:r>
            <a:r>
              <a:rPr lang="ru-RU" dirty="0" err="1" smtClean="0"/>
              <a:t>научения</a:t>
            </a:r>
            <a:r>
              <a:rPr lang="ru-RU" dirty="0" smtClean="0"/>
              <a:t>, называется бихевиоризм.</a:t>
            </a:r>
          </a:p>
          <a:p>
            <a:r>
              <a:rPr lang="ru-RU" dirty="0" err="1" smtClean="0"/>
              <a:t>Учёными-бихевиористами</a:t>
            </a:r>
            <a:r>
              <a:rPr lang="ru-RU" dirty="0" smtClean="0"/>
              <a:t> сформулированы основные принципы, которые описывают функциональную связь между поведением и другими факторами. Знание принципов </a:t>
            </a:r>
            <a:r>
              <a:rPr lang="ru-RU" dirty="0" err="1" smtClean="0"/>
              <a:t>функционарования</a:t>
            </a:r>
            <a:r>
              <a:rPr lang="ru-RU" dirty="0" smtClean="0"/>
              <a:t> поведения позволило </a:t>
            </a:r>
            <a:r>
              <a:rPr lang="ru-RU" dirty="0" err="1" smtClean="0"/>
              <a:t>исследжователям</a:t>
            </a:r>
            <a:r>
              <a:rPr lang="ru-RU" dirty="0" smtClean="0"/>
              <a:t> разработать тактики, направленные на изменение поведения. Это и привело к возникновению направления, получившего название АВА-терапия, или прикладной анализ поведения – научно обоснованный подход к изучению факторов окружающей среды, которые влияют на социально значимое поведение и создание технологий, позволяющих изменять поведение.  </a:t>
            </a:r>
          </a:p>
          <a:p>
            <a:r>
              <a:rPr lang="ru-RU" dirty="0" smtClean="0"/>
              <a:t>	Под поведением в данном случае понимается </a:t>
            </a:r>
            <a:r>
              <a:rPr lang="ru-RU" b="1" dirty="0" smtClean="0"/>
              <a:t>любое</a:t>
            </a:r>
            <a:r>
              <a:rPr lang="ru-RU" dirty="0" smtClean="0"/>
              <a:t> взаимодействие организма с окружающей </a:t>
            </a:r>
            <a:r>
              <a:rPr lang="ru-RU" dirty="0" err="1" smtClean="0"/>
              <a:t>средой.Чтение</a:t>
            </a:r>
            <a:r>
              <a:rPr lang="ru-RU" dirty="0" smtClean="0"/>
              <a:t>, ходьба, лепет, навыки самообслуживания, академические навыки, социально</a:t>
            </a:r>
            <a:r>
              <a:rPr lang="ru-RU" baseline="0" dirty="0" smtClean="0"/>
              <a:t> приемлемые навыки общение – всё это примеры поведения к которым можно применить техники АВА.  Прикладной поведенческий анализ в настоящее время очень широко применяется при работе с детьми с нетипичным развитием. В России этот подход известен мало, практически в комплексе не используется. Но мы сами того не подозревая часто пользуемся </a:t>
            </a:r>
            <a:r>
              <a:rPr lang="ru-RU" baseline="0" dirty="0" err="1" smtClean="0"/>
              <a:t>техникамип</a:t>
            </a:r>
            <a:r>
              <a:rPr lang="ru-RU" baseline="0" dirty="0" smtClean="0"/>
              <a:t> АВА в отдельных случаях.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течение недели проводится описательный</a:t>
            </a:r>
            <a:r>
              <a:rPr lang="ru-RU" baseline="0" dirty="0" smtClean="0"/>
              <a:t> анализ всплесков дурного поведения, отслеживается по времени, по участию педагогов, по предшествующим событиям.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Итак, причины нежелательного поведения установлены. Что же делать???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Важно запомнить, что погашение работает только тогда, когда точно известна причина нежелательного</a:t>
            </a:r>
            <a:r>
              <a:rPr lang="ru-RU" baseline="0" dirty="0" smtClean="0"/>
              <a:t> поведения. В противном случае оно только   усилится.   </a:t>
            </a:r>
          </a:p>
          <a:p>
            <a:r>
              <a:rPr lang="ru-RU" baseline="0" dirty="0" smtClean="0"/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Необходима система. (проблема в семье).</a:t>
            </a:r>
          </a:p>
          <a:p>
            <a:pPr>
              <a:buFontTx/>
              <a:buChar char="-"/>
            </a:pPr>
            <a:r>
              <a:rPr lang="ru-RU" dirty="0" smtClean="0"/>
              <a:t>Игровые автоматы.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Помните, мы в самом начале говорили о том, что необходимо прикусить язык?</a:t>
            </a:r>
            <a:r>
              <a:rPr lang="ru-RU" baseline="0" dirty="0" smtClean="0"/>
              <a:t> Кто запомнил по каким причинам надо это сделать?  </a:t>
            </a:r>
          </a:p>
          <a:p>
            <a:r>
              <a:rPr lang="ru-RU" baseline="0" dirty="0" smtClean="0"/>
              <a:t>Ещё одна причина в том, что     когда мы читаем ему нотации ребёнок получает подкрепление – он не выполняет задание, ему оказано внимание. Жизнь удалась!  А мы в этот момент думаем, что его так наказываем. Это в том случае, когда причина – желание внимания , или уклонение.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мы уже говорили, любое поведение имеет причину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Подкрепления – еда, игрушки, прогулка, мониторинг поведения в портфолио класса и последующий аукцион. Некоторые дети умеют зарабатывать отсроченное подкрепление, а некоторые</a:t>
            </a:r>
            <a:r>
              <a:rPr lang="ru-RU" baseline="0" dirty="0" smtClean="0"/>
              <a:t> – нет. Об этом надо всегда помнить.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Один</a:t>
            </a:r>
            <a:r>
              <a:rPr lang="ru-RU" baseline="0" dirty="0" smtClean="0"/>
              <a:t> из авторов АВА терапии, живой классик прикладного анализа поведения.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Люди практически постоянно используют поощрения и наказания для того, чтобы регулировать</a:t>
            </a:r>
            <a:r>
              <a:rPr lang="ru-RU" baseline="0" dirty="0" smtClean="0"/>
              <a:t> поведение других. Другое дело, что поощрения и наказания работают не всегда так, как хотелось бы. Техники АВА позволяют изменять поведение избегая неудач.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 – предшествующее – что происходило до того, как возникло дурное поведение.</a:t>
            </a:r>
          </a:p>
          <a:p>
            <a:r>
              <a:rPr lang="ru-RU" dirty="0" smtClean="0"/>
              <a:t>В – поведение – то, что сделал человек в ответ на то, что происходило.</a:t>
            </a:r>
          </a:p>
          <a:p>
            <a:r>
              <a:rPr lang="ru-RU" dirty="0" smtClean="0"/>
              <a:t>С – последствия – что произошло после того, как человек продемонстрировал определённое поведение.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Проактивное</a:t>
            </a:r>
            <a:r>
              <a:rPr lang="ru-RU" dirty="0" smtClean="0"/>
              <a:t> вмешательство – это то, что мы делаем до нежелательного поведения,</a:t>
            </a:r>
            <a:r>
              <a:rPr lang="ru-RU" baseline="0" dirty="0" smtClean="0"/>
              <a:t> не допускаем его появления.</a:t>
            </a:r>
          </a:p>
          <a:p>
            <a:r>
              <a:rPr lang="ru-RU" baseline="0" dirty="0" smtClean="0"/>
              <a:t>Реактивное вмешательство – это то, что мы делаем после наступления нежелательного поведения, как правило наши реактивные реакции закрепляют нежелательное поведение.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Визуальные расписания</a:t>
            </a:r>
            <a:r>
              <a:rPr lang="ru-RU" baseline="0" dirty="0" smtClean="0"/>
              <a:t> – любой ребёнок понимает что от  него хотят и знает что надо делать.</a:t>
            </a:r>
            <a:endParaRPr lang="ru-RU" dirty="0" smtClean="0"/>
          </a:p>
          <a:p>
            <a:r>
              <a:rPr lang="ru-RU" dirty="0" smtClean="0"/>
              <a:t>Положительные рутины – расписание уроков,</a:t>
            </a:r>
            <a:r>
              <a:rPr lang="ru-RU" baseline="0" dirty="0" smtClean="0"/>
              <a:t> расписание деятельности воспитательской группы  - неуклонно соблюдается.</a:t>
            </a:r>
            <a:endParaRPr lang="ru-RU" dirty="0" smtClean="0"/>
          </a:p>
          <a:p>
            <a:r>
              <a:rPr lang="ru-RU" dirty="0" smtClean="0"/>
              <a:t>Организация окружения – под рукой необходимые</a:t>
            </a:r>
            <a:r>
              <a:rPr lang="ru-RU" baseline="0" dirty="0" smtClean="0"/>
              <a:t> для работы вещи, нет ничего постороннего отвлекающего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Сенсорные перерывы – прыгать, гулять, бегать, любая двигательная активность.</a:t>
            </a:r>
          </a:p>
          <a:p>
            <a:r>
              <a:rPr lang="ru-RU" dirty="0" smtClean="0"/>
              <a:t>Визуальные инструкции – помогают при трудностях с </a:t>
            </a:r>
            <a:r>
              <a:rPr lang="ru-RU" dirty="0" err="1" smtClean="0"/>
              <a:t>саморегуляцией</a:t>
            </a:r>
            <a:r>
              <a:rPr lang="ru-RU" dirty="0" smtClean="0"/>
              <a:t> и планированием собственной деятельности.</a:t>
            </a:r>
          </a:p>
          <a:p>
            <a:r>
              <a:rPr lang="ru-RU" dirty="0" smtClean="0"/>
              <a:t>Время для обработки информации – всем требуется разное количество времени для выполнения одного и того же задания.</a:t>
            </a:r>
          </a:p>
          <a:p>
            <a:r>
              <a:rPr lang="ru-RU" dirty="0" smtClean="0"/>
              <a:t>Частичное участие – пусть делает, но часть заданного.</a:t>
            </a:r>
          </a:p>
          <a:p>
            <a:r>
              <a:rPr lang="ru-RU" dirty="0" smtClean="0"/>
              <a:t>Планируемое подкрепление – это зарплата за выполнение педагогических требований.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помнить, что ребёнок практически</a:t>
            </a:r>
            <a:r>
              <a:rPr lang="ru-RU" baseline="0" dirty="0" smtClean="0"/>
              <a:t> никогда не делает нам ничего «назло». Нежелательным поведением (оно может быть самым разным) он от нас добивается чего-то. Об этом далее. Кроме того, детям просто нравиться наше красочное эмоциональное состояние, они рады его проявлению, а нам кажется, что они над нами издеваются.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Попридержать язык необходимо по многим причинам: ребёнок более половины не понимает из нашей бурной речи (информация доходит с разной скоростью, проблемы с восприятием вербальной речи, мы используем слова, которые ему неизвестны), это его вводит в состояние фрустрации и он  может выдать нам ещё один всплеск нежелательного поведения.  </a:t>
            </a:r>
          </a:p>
          <a:p>
            <a:pPr marL="228600" indent="-228600">
              <a:buAutoNum type="arabicPeriod"/>
            </a:pPr>
            <a:r>
              <a:rPr lang="ru-RU" dirty="0" smtClean="0"/>
              <a:t>В любом случае его надо выслушать, он сам может сказать, что его так обеспокоило.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Подкрепление социальным окружением:</a:t>
            </a:r>
          </a:p>
          <a:p>
            <a:pPr marL="228600" indent="-228600">
              <a:buAutoNum type="arabicPeriod"/>
            </a:pPr>
            <a:r>
              <a:rPr lang="ru-RU" dirty="0" smtClean="0"/>
              <a:t>Оказали внимание;, сняли колючий шарф.</a:t>
            </a:r>
          </a:p>
          <a:p>
            <a:pPr marL="228600" indent="-228600">
              <a:buAutoNum type="arabicPeriod"/>
            </a:pPr>
            <a:r>
              <a:rPr lang="ru-RU" dirty="0" smtClean="0"/>
              <a:t>купили конфету, разрешили смотреть телевизор с едой,</a:t>
            </a:r>
            <a:r>
              <a:rPr lang="ru-RU" baseline="0" dirty="0" smtClean="0"/>
              <a:t> </a:t>
            </a:r>
            <a:r>
              <a:rPr lang="ru-RU" dirty="0" smtClean="0"/>
              <a:t> разрешили внепланово погулять.</a:t>
            </a:r>
          </a:p>
          <a:p>
            <a:pPr marL="228600" indent="-228600">
              <a:buAutoNum type="arabicPeriod"/>
            </a:pPr>
            <a:r>
              <a:rPr lang="ru-RU" dirty="0" smtClean="0"/>
              <a:t>Удалось</a:t>
            </a:r>
            <a:r>
              <a:rPr lang="ru-RU" baseline="0" dirty="0" smtClean="0"/>
              <a:t> через дурное поведение уклониться от уроков, </a:t>
            </a:r>
            <a:r>
              <a:rPr lang="ru-RU" dirty="0" smtClean="0"/>
              <a:t>Выгнали из класса.</a:t>
            </a:r>
          </a:p>
          <a:p>
            <a:pPr marL="228600" indent="-228600">
              <a:buAutoNum type="arabicPeriod"/>
            </a:pPr>
            <a:endParaRPr lang="ru-RU" dirty="0" smtClean="0"/>
          </a:p>
          <a:p>
            <a:pPr marL="228600" indent="-228600">
              <a:buAutoNum type="arabicPeriod"/>
            </a:pPr>
            <a:r>
              <a:rPr lang="ru-RU" dirty="0" smtClean="0"/>
              <a:t>75% дурного поведения в школе – это попытка уйти от выполнения задания: либо слишком просто, либо слишком сложно, либо нет мощной мотивации – то есть достаточного подкрепления.</a:t>
            </a:r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 всегда мы понимаем, что является подкреплением, а</a:t>
            </a:r>
            <a:r>
              <a:rPr lang="ru-RU" baseline="0" dirty="0" smtClean="0"/>
              <a:t> что наказанием.</a:t>
            </a:r>
          </a:p>
          <a:p>
            <a:r>
              <a:rPr lang="ru-RU" baseline="0" dirty="0" smtClean="0"/>
              <a:t>Выгнали из класса за «оскорбительное» поведение во время урока. – что это?</a:t>
            </a:r>
          </a:p>
          <a:p>
            <a:r>
              <a:rPr lang="ru-RU" baseline="0" dirty="0" smtClean="0"/>
              <a:t>Просится на уроке в туалет, попить.</a:t>
            </a:r>
          </a:p>
          <a:p>
            <a:r>
              <a:rPr lang="ru-RU" baseline="0" dirty="0" smtClean="0"/>
              <a:t>Лишили телефона, так как не делает уроки.</a:t>
            </a:r>
          </a:p>
          <a:p>
            <a:endParaRPr lang="ru-RU" baseline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AAC75-0672-4039-80E5-840F446545F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9C02-767A-4738-A88F-8975783955D3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3F32-AA86-4E50-9414-714C537D5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9C02-767A-4738-A88F-8975783955D3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3F32-AA86-4E50-9414-714C537D5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9C02-767A-4738-A88F-8975783955D3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3F32-AA86-4E50-9414-714C537D5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9C02-767A-4738-A88F-8975783955D3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3F32-AA86-4E50-9414-714C537D5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9C02-767A-4738-A88F-8975783955D3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3F32-AA86-4E50-9414-714C537D5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9C02-767A-4738-A88F-8975783955D3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3F32-AA86-4E50-9414-714C537D5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9C02-767A-4738-A88F-8975783955D3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3F32-AA86-4E50-9414-714C537D5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9C02-767A-4738-A88F-8975783955D3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3F32-AA86-4E50-9414-714C537D5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9C02-767A-4738-A88F-8975783955D3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3F32-AA86-4E50-9414-714C537D5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9C02-767A-4738-A88F-8975783955D3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3F32-AA86-4E50-9414-714C537D5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59C02-767A-4738-A88F-8975783955D3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F3F32-AA86-4E50-9414-714C537D5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59C02-767A-4738-A88F-8975783955D3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F3F32-AA86-4E50-9414-714C537D5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000108"/>
            <a:ext cx="7772400" cy="1470025"/>
          </a:xfrm>
        </p:spPr>
        <p:txBody>
          <a:bodyPr/>
          <a:lstStyle/>
          <a:p>
            <a:r>
              <a:rPr lang="ru-RU" b="1" dirty="0"/>
              <a:t>Обзор: Ключевая философия</a:t>
            </a:r>
            <a:br>
              <a:rPr lang="ru-RU" b="1" dirty="0"/>
            </a:br>
            <a:r>
              <a:rPr lang="en-US" b="1" dirty="0"/>
              <a:t>ABA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928934"/>
            <a:ext cx="6400800" cy="1752600"/>
          </a:xfrm>
        </p:spPr>
        <p:txBody>
          <a:bodyPr/>
          <a:lstStyle/>
          <a:p>
            <a:r>
              <a:rPr lang="ru-RU" dirty="0" smtClean="0"/>
              <a:t>Терапия, основанная на методах прикладного(функционального) анализа поведения.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29256" y="5072074"/>
            <a:ext cx="32908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/>
              <a:t>Составитель: </a:t>
            </a:r>
          </a:p>
          <a:p>
            <a:pPr algn="r"/>
            <a:r>
              <a:rPr lang="ru-RU" dirty="0" smtClean="0"/>
              <a:t>Заместитель директора по УМР</a:t>
            </a:r>
          </a:p>
          <a:p>
            <a:pPr algn="r"/>
            <a:r>
              <a:rPr lang="ru-RU" dirty="0" smtClean="0"/>
              <a:t>Завьялова Е.А.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71802" y="357166"/>
            <a:ext cx="332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МКС(К)ОУ школа-интернат №95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43306" y="6000768"/>
            <a:ext cx="2120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Г.Нижний Новгород</a:t>
            </a:r>
          </a:p>
          <a:p>
            <a:pPr algn="ctr"/>
            <a:r>
              <a:rPr lang="ru-RU" dirty="0" smtClean="0"/>
              <a:t>2014г.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АВА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омогает педагогам быть более </a:t>
            </a:r>
            <a:r>
              <a:rPr lang="ru-RU" dirty="0" err="1" smtClean="0"/>
              <a:t>про-активными</a:t>
            </a:r>
            <a:r>
              <a:rPr lang="ru-RU" dirty="0" smtClean="0"/>
              <a:t>, соответственно снижает количество проблемного поведения, с которыми приходиться сталкиваться.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Принципы </a:t>
            </a:r>
            <a:r>
              <a:rPr lang="en-US" b="1" dirty="0">
                <a:solidFill>
                  <a:srgbClr val="FF0000"/>
                </a:solidFill>
              </a:rPr>
              <a:t>ABA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для проблемного поведения </a:t>
            </a:r>
            <a:r>
              <a:rPr lang="ru-RU" b="1" dirty="0">
                <a:solidFill>
                  <a:srgbClr val="FF0000"/>
                </a:solidFill>
              </a:rPr>
              <a:t>: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3 ступени процесса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525963"/>
          </a:xfrm>
        </p:spPr>
        <p:txBody>
          <a:bodyPr/>
          <a:lstStyle/>
          <a:p>
            <a:r>
              <a:rPr lang="ru-RU" dirty="0" smtClean="0"/>
              <a:t>1. Определение </a:t>
            </a:r>
            <a:r>
              <a:rPr lang="ru-RU" dirty="0"/>
              <a:t>функции или </a:t>
            </a:r>
            <a:r>
              <a:rPr lang="ru-RU" dirty="0" smtClean="0"/>
              <a:t>причины поведения</a:t>
            </a:r>
            <a:endParaRPr lang="ru-RU" dirty="0"/>
          </a:p>
          <a:p>
            <a:r>
              <a:rPr lang="ru-RU" dirty="0"/>
              <a:t>2. Погашение/искоренение </a:t>
            </a:r>
            <a:r>
              <a:rPr lang="ru-RU" dirty="0" smtClean="0"/>
              <a:t>проблемного поведения</a:t>
            </a:r>
            <a:endParaRPr lang="ru-RU" dirty="0"/>
          </a:p>
          <a:p>
            <a:r>
              <a:rPr lang="ru-RU" dirty="0"/>
              <a:t>3. Обучение другому, </a:t>
            </a:r>
            <a:r>
              <a:rPr lang="ru-RU" dirty="0" smtClean="0"/>
              <a:t>замещающему поведению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Почему случается</a:t>
            </a:r>
            <a:br>
              <a:rPr lang="ru-RU" b="1" dirty="0"/>
            </a:br>
            <a:r>
              <a:rPr lang="ru-RU" b="1" dirty="0"/>
              <a:t>проблемное поведение?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Проблемное поведение случается по тем же причинам, что и </a:t>
            </a:r>
            <a:r>
              <a:rPr lang="ru-RU" sz="2400" dirty="0" smtClean="0"/>
              <a:t>любое другое </a:t>
            </a:r>
            <a:r>
              <a:rPr lang="ru-RU" sz="2400" dirty="0"/>
              <a:t>поведение: оно </a:t>
            </a:r>
            <a:r>
              <a:rPr lang="ru-RU" sz="2400" dirty="0">
                <a:solidFill>
                  <a:srgbClr val="FF0000"/>
                </a:solidFill>
              </a:rPr>
              <a:t>подкрепляется </a:t>
            </a:r>
            <a:r>
              <a:rPr lang="ru-RU" sz="2400" dirty="0"/>
              <a:t>окружением человека</a:t>
            </a:r>
          </a:p>
          <a:p>
            <a:r>
              <a:rPr lang="ru-RU" sz="2400" dirty="0"/>
              <a:t>♥ Таким образом, ребенок использует проблемное поведение, </a:t>
            </a:r>
            <a:r>
              <a:rPr lang="ru-RU" sz="2400" dirty="0" smtClean="0"/>
              <a:t>поскольку в </a:t>
            </a:r>
            <a:r>
              <a:rPr lang="ru-RU" sz="2400" dirty="0"/>
              <a:t>результате </a:t>
            </a:r>
            <a:r>
              <a:rPr lang="ru-RU" sz="2400" dirty="0">
                <a:solidFill>
                  <a:srgbClr val="FF0000"/>
                </a:solidFill>
              </a:rPr>
              <a:t>ситуация для него улучшается</a:t>
            </a:r>
          </a:p>
          <a:p>
            <a:r>
              <a:rPr lang="ru-RU" sz="2400" dirty="0"/>
              <a:t>♥ Получить: добиться чего-то в социальном взаимодействии, </a:t>
            </a:r>
            <a:r>
              <a:rPr lang="ru-RU" sz="2400" dirty="0" smtClean="0">
                <a:solidFill>
                  <a:srgbClr val="FF0000"/>
                </a:solidFill>
              </a:rPr>
              <a:t>получить желаемый </a:t>
            </a:r>
            <a:r>
              <a:rPr lang="ru-RU" sz="2400" dirty="0">
                <a:solidFill>
                  <a:srgbClr val="FF0000"/>
                </a:solidFill>
              </a:rPr>
              <a:t>предмет или </a:t>
            </a:r>
            <a:r>
              <a:rPr lang="ru-RU" sz="2400" dirty="0" smtClean="0">
                <a:solidFill>
                  <a:srgbClr val="FF0000"/>
                </a:solidFill>
              </a:rPr>
              <a:t>активность, внимание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♥ </a:t>
            </a:r>
            <a:r>
              <a:rPr lang="ru-RU" sz="2400" dirty="0">
                <a:solidFill>
                  <a:srgbClr val="FF0000"/>
                </a:solidFill>
              </a:rPr>
              <a:t>Избежать</a:t>
            </a:r>
            <a:r>
              <a:rPr lang="ru-RU" sz="2400" dirty="0"/>
              <a:t>: избежать социальной ситуации, социального</a:t>
            </a:r>
          </a:p>
          <a:p>
            <a:r>
              <a:rPr lang="ru-RU" sz="2400" dirty="0"/>
              <a:t>взаимодействия или неприятной активности</a:t>
            </a:r>
          </a:p>
          <a:p>
            <a:r>
              <a:rPr lang="ru-RU" sz="2400" dirty="0"/>
              <a:t>♥ Автоматическое подкрепление</a:t>
            </a:r>
            <a:r>
              <a:rPr lang="ru-RU" sz="2400" dirty="0">
                <a:solidFill>
                  <a:srgbClr val="FF0000"/>
                </a:solidFill>
              </a:rPr>
              <a:t>: получает сенсорную стимуляцию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0"/>
          <a:ext cx="8229600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Подкрепление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Наказание </a:t>
                      </a:r>
                      <a:endParaRPr lang="ru-RU" sz="3200" dirty="0"/>
                    </a:p>
                  </a:txBody>
                  <a:tcPr/>
                </a:tc>
              </a:tr>
              <a:tr h="956638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Это то, что мы привносим в окружение ребёнка и оно позволяет </a:t>
                      </a:r>
                      <a:r>
                        <a:rPr lang="ru-RU" sz="3200" baseline="0" dirty="0" smtClean="0"/>
                        <a:t> увеличить частоту возникновения поведения.  </a:t>
                      </a:r>
                    </a:p>
                    <a:p>
                      <a:r>
                        <a:rPr lang="ru-RU" sz="3200" baseline="0" dirty="0" smtClean="0"/>
                        <a:t>Учит положительному социальному поведению, формирует социально приемлемые навыки.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Это то, что мы изымаем из окружения ребёнка и это</a:t>
                      </a:r>
                      <a:r>
                        <a:rPr lang="ru-RU" sz="3200" baseline="0" dirty="0" smtClean="0"/>
                        <a:t> позволяет снизить частоту проявлений поведения.  </a:t>
                      </a:r>
                    </a:p>
                    <a:p>
                      <a:r>
                        <a:rPr lang="ru-RU" sz="3200" baseline="0" dirty="0" smtClean="0"/>
                        <a:t>Не учит правильному социальному поведению, не даёт альтернативного способа поведения.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 понять причины нежелательного поведения?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Непрямые интервью.</a:t>
            </a:r>
          </a:p>
          <a:p>
            <a:r>
              <a:rPr lang="ru-RU" dirty="0" smtClean="0"/>
              <a:t>Описательная оценка.</a:t>
            </a:r>
          </a:p>
          <a:p>
            <a:r>
              <a:rPr lang="ru-RU" dirty="0" smtClean="0"/>
              <a:t>Функциональный анализ.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Бланк описательного анализа.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83292"/>
          <a:ext cx="9144000" cy="5474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39666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Предшествующее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Последствия </a:t>
                      </a:r>
                      <a:endParaRPr lang="ru-RU" dirty="0"/>
                    </a:p>
                  </a:txBody>
                  <a:tcPr/>
                </a:tc>
              </a:tr>
              <a:tr h="5108948">
                <a:tc>
                  <a:txBody>
                    <a:bodyPr/>
                    <a:lstStyle/>
                    <a:p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Отметьте все, что</a:t>
                      </a:r>
                    </a:p>
                    <a:p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подходит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просит чего-то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просит чего-то не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делать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окончание любимого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занятия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начинается нелюбимое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занятие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группе дают задание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инструкция дается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ребенку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ребенок один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отобрали любимый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другое: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Отметьте все, что</a:t>
                      </a:r>
                    </a:p>
                    <a:p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подходит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бьет другого ребенка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бьет взрослого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бьет себя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швыряет предметы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в кого-то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 что-то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плюется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пинается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кричит или издает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другие звуки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портит вещи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что: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убегает от сотрудников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другое: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Отметьте все, что</a:t>
                      </a:r>
                    </a:p>
                    <a:p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подходит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сказали, чтобы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прекратил («нет» или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«прекрати это»)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действие закончилось,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перестали требовать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продолжают требовать,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 ребенок не выполнит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поведение игнорируют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отобрали любимый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предмет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 дали любимый предмет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ребенка выставили за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дверь, чтобы «остыл»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сколько прошло времени,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прежде чем успокоился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__ другое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500042"/>
            <a:ext cx="1526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Имя ребёнка: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928670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Специалист: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72330" y="500042"/>
            <a:ext cx="759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Дата: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00892" y="857232"/>
            <a:ext cx="872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Время: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шаг. </a:t>
            </a:r>
            <a:r>
              <a:rPr lang="ru-RU" dirty="0" smtClean="0">
                <a:solidFill>
                  <a:srgbClr val="FF0000"/>
                </a:solidFill>
              </a:rPr>
              <a:t>Погашение, искоренение проблемного поведения.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Погашение – устранение подкрепления, которое поддерживало </a:t>
            </a:r>
            <a:r>
              <a:rPr lang="ru-RU" dirty="0" smtClean="0"/>
              <a:t>данное  поведение</a:t>
            </a:r>
            <a:r>
              <a:rPr lang="ru-RU" dirty="0"/>
              <a:t>.</a:t>
            </a:r>
          </a:p>
          <a:p>
            <a:r>
              <a:rPr lang="ru-RU" dirty="0"/>
              <a:t>♥ Для применения этой процедуры необходимо знать, </a:t>
            </a:r>
            <a:r>
              <a:rPr lang="ru-RU" dirty="0">
                <a:solidFill>
                  <a:srgbClr val="FF0000"/>
                </a:solidFill>
              </a:rPr>
              <a:t>какое </a:t>
            </a:r>
            <a:r>
              <a:rPr lang="ru-RU" dirty="0" smtClean="0">
                <a:solidFill>
                  <a:srgbClr val="FF0000"/>
                </a:solidFill>
              </a:rPr>
              <a:t>подкрепление  </a:t>
            </a:r>
            <a:r>
              <a:rPr lang="ru-RU" dirty="0" smtClean="0"/>
              <a:t>применялось</a:t>
            </a:r>
            <a:r>
              <a:rPr lang="ru-RU" dirty="0"/>
              <a:t>, и </a:t>
            </a:r>
            <a:r>
              <a:rPr lang="ru-RU" dirty="0">
                <a:solidFill>
                  <a:srgbClr val="FF0000"/>
                </a:solidFill>
              </a:rPr>
              <a:t>что вызывало проблемное поведение</a:t>
            </a:r>
            <a:r>
              <a:rPr lang="ru-RU" dirty="0"/>
              <a:t>, являясь </a:t>
            </a:r>
            <a:r>
              <a:rPr lang="ru-RU" dirty="0" smtClean="0"/>
              <a:t>его причиной</a:t>
            </a:r>
            <a:endParaRPr lang="ru-RU" dirty="0"/>
          </a:p>
          <a:p>
            <a:r>
              <a:rPr lang="ru-RU" dirty="0"/>
              <a:t>♥ Погашение – важнейший компонент большинства программ помощи</a:t>
            </a:r>
            <a:r>
              <a:rPr lang="ru-RU" dirty="0" smtClean="0"/>
              <a:t>, направленных </a:t>
            </a:r>
            <a:r>
              <a:rPr lang="ru-RU" dirty="0"/>
              <a:t>на снижение проблемного поведения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Формы погашения.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То, как осуществляется погашение, зависит от функции</a:t>
            </a:r>
            <a:r>
              <a:rPr lang="ru-RU" dirty="0" smtClean="0"/>
              <a:t>, которую </a:t>
            </a:r>
            <a:r>
              <a:rPr lang="ru-RU" dirty="0"/>
              <a:t>несет проблемное поведение</a:t>
            </a:r>
          </a:p>
          <a:p>
            <a:pPr>
              <a:buNone/>
            </a:pPr>
            <a:r>
              <a:rPr lang="ru-RU" b="1" dirty="0"/>
              <a:t>Подкрепление (функция) </a:t>
            </a:r>
            <a:r>
              <a:rPr lang="ru-RU" b="1" dirty="0" smtClean="0"/>
              <a:t>                         Погашение</a:t>
            </a:r>
            <a:endParaRPr lang="ru-RU" b="1" dirty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Внимание </a:t>
            </a:r>
            <a:r>
              <a:rPr lang="ru-RU" i="1" dirty="0" smtClean="0"/>
              <a:t>                                не обращать внимания</a:t>
            </a:r>
            <a:endParaRPr lang="ru-RU" dirty="0"/>
          </a:p>
          <a:p>
            <a:pPr>
              <a:buNone/>
            </a:pPr>
            <a:r>
              <a:rPr lang="ru-RU" i="1" dirty="0">
                <a:solidFill>
                  <a:srgbClr val="FF0000"/>
                </a:solidFill>
              </a:rPr>
              <a:t>Получить что-то</a:t>
            </a:r>
            <a:r>
              <a:rPr lang="ru-RU" i="1" dirty="0"/>
              <a:t> </a:t>
            </a:r>
            <a:r>
              <a:rPr lang="ru-RU" i="1" dirty="0" smtClean="0"/>
              <a:t>                  </a:t>
            </a:r>
            <a:r>
              <a:rPr lang="ru-RU" sz="2100" i="1" dirty="0" smtClean="0"/>
              <a:t>не давать игрушку, активность</a:t>
            </a:r>
            <a:endParaRPr lang="ru-RU" sz="2100" i="1" dirty="0"/>
          </a:p>
          <a:p>
            <a:pPr>
              <a:buNone/>
            </a:pPr>
            <a:r>
              <a:rPr lang="ru-RU" i="1" dirty="0">
                <a:solidFill>
                  <a:srgbClr val="FF0000"/>
                </a:solidFill>
              </a:rPr>
              <a:t>(игрушку, активность)</a:t>
            </a:r>
          </a:p>
          <a:p>
            <a:pPr>
              <a:buNone/>
            </a:pPr>
            <a:r>
              <a:rPr lang="ru-RU" i="1" dirty="0" smtClean="0">
                <a:solidFill>
                  <a:schemeClr val="tx2"/>
                </a:solidFill>
              </a:rPr>
              <a:t>Избегание</a:t>
            </a:r>
            <a:r>
              <a:rPr lang="ru-RU" i="1" dirty="0" smtClean="0"/>
              <a:t>                                                    </a:t>
            </a:r>
            <a:r>
              <a:rPr lang="ru-RU" sz="2100" i="1" dirty="0"/>
              <a:t>не дать избежать</a:t>
            </a:r>
          </a:p>
          <a:p>
            <a:pPr>
              <a:buNone/>
            </a:pPr>
            <a:r>
              <a:rPr lang="ru-RU" i="1" dirty="0">
                <a:solidFill>
                  <a:srgbClr val="00B050"/>
                </a:solidFill>
              </a:rPr>
              <a:t>Автоматическое </a:t>
            </a:r>
            <a:r>
              <a:rPr lang="ru-RU" i="1" dirty="0" smtClean="0">
                <a:solidFill>
                  <a:srgbClr val="00B050"/>
                </a:solidFill>
              </a:rPr>
              <a:t>                        </a:t>
            </a:r>
            <a:r>
              <a:rPr lang="ru-RU" sz="2100" i="1" dirty="0" smtClean="0"/>
              <a:t>блокировать </a:t>
            </a:r>
            <a:r>
              <a:rPr lang="ru-RU" sz="2100" dirty="0" smtClean="0"/>
              <a:t>сенсорную             						стимуляцию</a:t>
            </a:r>
            <a:endParaRPr lang="ru-RU" sz="21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143108" y="2857496"/>
            <a:ext cx="2214578" cy="158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286248" y="3357562"/>
            <a:ext cx="1143008" cy="142876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428860" y="4071942"/>
            <a:ext cx="3643338" cy="158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286116" y="4500570"/>
            <a:ext cx="1643074" cy="1588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034" y="2357430"/>
            <a:ext cx="8143932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Важность постоянства в нашем поведении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Если поведение поддерживается только здесь и сейчас, оно </a:t>
            </a:r>
            <a:r>
              <a:rPr lang="ru-RU" dirty="0" smtClean="0"/>
              <a:t>с большей </a:t>
            </a:r>
            <a:r>
              <a:rPr lang="ru-RU" dirty="0"/>
              <a:t>вероятностью не будет меняться</a:t>
            </a:r>
          </a:p>
          <a:p>
            <a:r>
              <a:rPr lang="ru-RU" dirty="0"/>
              <a:t>♥ Если взрослые игнорируют истерики, но иногда не выдерживают </a:t>
            </a:r>
            <a:r>
              <a:rPr lang="ru-RU" dirty="0" smtClean="0"/>
              <a:t>и дают </a:t>
            </a:r>
            <a:r>
              <a:rPr lang="ru-RU" dirty="0"/>
              <a:t>внимание, истерики будут продолжаться .</a:t>
            </a:r>
          </a:p>
          <a:p>
            <a:r>
              <a:rPr lang="ru-RU" dirty="0"/>
              <a:t>♥ Негативное поведение может не только сохраняться, оно </a:t>
            </a:r>
            <a:r>
              <a:rPr lang="ru-RU" dirty="0" smtClean="0"/>
              <a:t>может </a:t>
            </a:r>
            <a:r>
              <a:rPr lang="ru-RU" i="1" dirty="0" smtClean="0"/>
              <a:t>усиливаться</a:t>
            </a:r>
            <a:r>
              <a:rPr lang="ru-RU" i="1" dirty="0"/>
              <a:t>.</a:t>
            </a:r>
          </a:p>
          <a:p>
            <a:r>
              <a:rPr lang="ru-RU" dirty="0"/>
              <a:t>♥ Ребенок будет продолжать проблемное поведение, если оно </a:t>
            </a:r>
            <a:r>
              <a:rPr lang="ru-RU" dirty="0" smtClean="0">
                <a:solidFill>
                  <a:srgbClr val="FF0000"/>
                </a:solidFill>
              </a:rPr>
              <a:t>иногда срабатывает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 что если мы не знаем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функции проблемного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поведения?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Когда проявляется проблемное поведение, наша обычная реакция </a:t>
            </a:r>
            <a:r>
              <a:rPr lang="ru-RU" dirty="0" smtClean="0"/>
              <a:t>– объяснить </a:t>
            </a:r>
            <a:r>
              <a:rPr lang="ru-RU" dirty="0"/>
              <a:t>ребенку, почему он не должен этого делать или начать </a:t>
            </a:r>
            <a:r>
              <a:rPr lang="ru-RU" dirty="0" smtClean="0"/>
              <a:t>с ним </a:t>
            </a:r>
            <a:r>
              <a:rPr lang="ru-RU" dirty="0"/>
              <a:t>диалог о том, почему он это </a:t>
            </a:r>
            <a:r>
              <a:rPr lang="ru-RU" dirty="0" smtClean="0"/>
              <a:t>делает.</a:t>
            </a:r>
            <a:endParaRPr lang="ru-RU" dirty="0"/>
          </a:p>
          <a:p>
            <a:r>
              <a:rPr lang="ru-RU" dirty="0"/>
              <a:t>♥ Проблематичность такого подхода – он приводит к тому, что </a:t>
            </a:r>
            <a:r>
              <a:rPr lang="ru-RU" dirty="0" smtClean="0"/>
              <a:t>ребенок прекращает </a:t>
            </a:r>
            <a:r>
              <a:rPr lang="ru-RU" dirty="0"/>
              <a:t>делать то, чего не хотел (избегание), и мы проявляем </a:t>
            </a:r>
            <a:r>
              <a:rPr lang="ru-RU" dirty="0" smtClean="0"/>
              <a:t>к ребенку внимание.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♥ Любое поведение имеет свою </a:t>
            </a:r>
            <a:r>
              <a:rPr lang="ru-RU" dirty="0">
                <a:solidFill>
                  <a:srgbClr val="FF0000"/>
                </a:solidFill>
              </a:rPr>
              <a:t>причину</a:t>
            </a:r>
            <a:r>
              <a:rPr lang="ru-RU" dirty="0"/>
              <a:t> (поскольку подкрепляется </a:t>
            </a:r>
            <a:r>
              <a:rPr lang="ru-RU" dirty="0" smtClean="0"/>
              <a:t>в окружении </a:t>
            </a:r>
            <a:r>
              <a:rPr lang="ru-RU" dirty="0"/>
              <a:t>человека)</a:t>
            </a:r>
          </a:p>
          <a:p>
            <a:r>
              <a:rPr lang="ru-RU" dirty="0"/>
              <a:t>♥ Поскольку причины поведения чаще находятся в </a:t>
            </a:r>
            <a:r>
              <a:rPr lang="ru-RU" dirty="0">
                <a:solidFill>
                  <a:srgbClr val="FF0000"/>
                </a:solidFill>
              </a:rPr>
              <a:t>окружении человека</a:t>
            </a:r>
            <a:r>
              <a:rPr lang="ru-RU" dirty="0"/>
              <a:t>, а </a:t>
            </a:r>
            <a:r>
              <a:rPr lang="ru-RU" dirty="0" smtClean="0"/>
              <a:t>не в </a:t>
            </a:r>
            <a:r>
              <a:rPr lang="ru-RU" dirty="0"/>
              <a:t>нем самом, любое поведение можно изменить</a:t>
            </a:r>
          </a:p>
          <a:p>
            <a:r>
              <a:rPr lang="ru-RU" dirty="0"/>
              <a:t>♥ Это довольно оптимистичное заявление, поскольку оно означает, что </a:t>
            </a:r>
            <a:r>
              <a:rPr lang="ru-RU" dirty="0" smtClean="0"/>
              <a:t>все люди </a:t>
            </a:r>
            <a:r>
              <a:rPr lang="ru-RU" dirty="0"/>
              <a:t>могут чему-то учиться, и нет «необучаемых» детей</a:t>
            </a:r>
          </a:p>
          <a:p>
            <a:r>
              <a:rPr lang="ru-RU" dirty="0"/>
              <a:t>♥ Даже ученики с самыми серьезными нарушениями могут учиться </a:t>
            </a:r>
            <a:r>
              <a:rPr lang="ru-RU" dirty="0" smtClean="0"/>
              <a:t>и преодолевать </a:t>
            </a:r>
            <a:r>
              <a:rPr lang="ru-RU" dirty="0"/>
              <a:t>поведенческие трудности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Стратегия получше!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Вместо этого, когда проявляется проблемное поведение, </a:t>
            </a:r>
            <a:r>
              <a:rPr lang="ru-RU" dirty="0" smtClean="0"/>
              <a:t>лучше постараться </a:t>
            </a:r>
            <a:r>
              <a:rPr lang="ru-RU" dirty="0"/>
              <a:t>погасить его, избегая проявления двух самых сильных </a:t>
            </a:r>
            <a:r>
              <a:rPr lang="ru-RU" dirty="0" smtClean="0"/>
              <a:t>типов подкрепления </a:t>
            </a:r>
            <a:r>
              <a:rPr lang="ru-RU" dirty="0"/>
              <a:t>– проявления внимания и возможности для </a:t>
            </a:r>
            <a:r>
              <a:rPr lang="ru-RU" dirty="0" smtClean="0"/>
              <a:t>ребенка избегать </a:t>
            </a:r>
            <a:r>
              <a:rPr lang="ru-RU" dirty="0"/>
              <a:t>того, чего он не хочет</a:t>
            </a:r>
          </a:p>
          <a:p>
            <a:r>
              <a:rPr lang="ru-RU" dirty="0"/>
              <a:t>♥ Таким образом, когда проявляется проблемное поведение, </a:t>
            </a:r>
            <a:r>
              <a:rPr lang="ru-RU" dirty="0" smtClean="0"/>
              <a:t>постарайтесь его </a:t>
            </a:r>
            <a:r>
              <a:rPr lang="ru-RU" dirty="0"/>
              <a:t>максимально игнорировать и не позволяйте ребенку </a:t>
            </a:r>
            <a:r>
              <a:rPr lang="ru-RU" dirty="0" smtClean="0"/>
              <a:t>прекратить выполнение </a:t>
            </a:r>
            <a:r>
              <a:rPr lang="ru-RU" dirty="0"/>
              <a:t>задания (требуйте, чтобы ребенок выполнил инструкцию)</a:t>
            </a:r>
          </a:p>
          <a:p>
            <a:r>
              <a:rPr lang="ru-RU" dirty="0"/>
              <a:t>♥ Таким образом мы сможем прикрыть себя с тыла – если </a:t>
            </a:r>
            <a:r>
              <a:rPr lang="ru-RU" dirty="0" smtClean="0"/>
              <a:t>поведение чувствительно </a:t>
            </a:r>
            <a:r>
              <a:rPr lang="ru-RU" dirty="0"/>
              <a:t>к проявлению внимания или является попыткой избегания</a:t>
            </a:r>
            <a:r>
              <a:rPr lang="ru-RU" dirty="0" smtClean="0"/>
              <a:t>, мы </a:t>
            </a:r>
            <a:r>
              <a:rPr lang="ru-RU" dirty="0"/>
              <a:t>не сделаем так, чтобы проблемы усилились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 что если мы не знаем функции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проблемного поведения?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Очевидно, что не можем игнорировать любое проблемное поведение</a:t>
            </a:r>
          </a:p>
          <a:p>
            <a:r>
              <a:rPr lang="ru-RU" dirty="0"/>
              <a:t>♥ Иногда приходится действовать, поскольку поведение </a:t>
            </a:r>
            <a:r>
              <a:rPr lang="ru-RU" dirty="0" smtClean="0"/>
              <a:t>является опасным </a:t>
            </a:r>
            <a:r>
              <a:rPr lang="ru-RU" dirty="0"/>
              <a:t>или настолько разрушительным, что приводит к </a:t>
            </a:r>
            <a:r>
              <a:rPr lang="ru-RU" dirty="0" smtClean="0"/>
              <a:t>негативным последствиям </a:t>
            </a:r>
            <a:r>
              <a:rPr lang="ru-RU" dirty="0"/>
              <a:t>для других людей</a:t>
            </a:r>
          </a:p>
          <a:p>
            <a:r>
              <a:rPr lang="ru-RU" dirty="0"/>
              <a:t>♥ В таких случаях сводите взаимодействие с ребенком до минимума, </a:t>
            </a:r>
            <a:r>
              <a:rPr lang="ru-RU" dirty="0" smtClean="0"/>
              <a:t>и продолжайте </a:t>
            </a:r>
            <a:r>
              <a:rPr lang="ru-RU" dirty="0"/>
              <a:t>требовать максимального выполнения </a:t>
            </a:r>
            <a:r>
              <a:rPr lang="ru-RU" dirty="0" smtClean="0"/>
              <a:t>инструкций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Упражнение-обсуждение: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Подумайте о проблемном поведении вашего ученика (ребенка).</a:t>
            </a:r>
          </a:p>
          <a:p>
            <a:r>
              <a:rPr lang="ru-RU" dirty="0"/>
              <a:t>♥ </a:t>
            </a:r>
            <a:r>
              <a:rPr lang="ru-RU" dirty="0" smtClean="0"/>
              <a:t>Объясните, </a:t>
            </a:r>
            <a:r>
              <a:rPr lang="ru-RU" dirty="0"/>
              <a:t>как вы на него реагировали .</a:t>
            </a:r>
          </a:p>
          <a:p>
            <a:r>
              <a:rPr lang="ru-RU" dirty="0"/>
              <a:t>♥ Теперь </a:t>
            </a:r>
            <a:r>
              <a:rPr lang="ru-RU" dirty="0" smtClean="0"/>
              <a:t>объясните, </a:t>
            </a:r>
            <a:r>
              <a:rPr lang="ru-RU" dirty="0"/>
              <a:t>как вы будете минимизировать внимание к </a:t>
            </a:r>
            <a:r>
              <a:rPr lang="ru-RU" dirty="0" smtClean="0"/>
              <a:t>этому поведению </a:t>
            </a:r>
            <a:r>
              <a:rPr lang="ru-RU" dirty="0"/>
              <a:t>или его уберете вообще, не </a:t>
            </a:r>
            <a:r>
              <a:rPr lang="ru-RU" dirty="0" smtClean="0"/>
              <a:t>снимая </a:t>
            </a:r>
            <a:r>
              <a:rPr lang="ru-RU" dirty="0"/>
              <a:t>при этом </a:t>
            </a:r>
            <a:r>
              <a:rPr lang="ru-RU" dirty="0" smtClean="0"/>
              <a:t>требований к </a:t>
            </a:r>
            <a:r>
              <a:rPr lang="ru-RU" dirty="0"/>
              <a:t>выполнению задачи</a:t>
            </a:r>
          </a:p>
          <a:p>
            <a:r>
              <a:rPr lang="ru-RU" dirty="0"/>
              <a:t>♥ Обсудите ваши ответы в группах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Шаг 3. Обучение замещающему поведению.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♥ </a:t>
            </a:r>
            <a:r>
              <a:rPr lang="ru-RU" dirty="0"/>
              <a:t>Проблемное поведение можно рассматривать как</a:t>
            </a:r>
          </a:p>
          <a:p>
            <a:pPr>
              <a:buNone/>
            </a:pPr>
            <a:r>
              <a:rPr lang="ru-RU" dirty="0"/>
              <a:t>к</a:t>
            </a:r>
            <a:r>
              <a:rPr lang="ru-RU" dirty="0" smtClean="0"/>
              <a:t>оммуникацию.</a:t>
            </a:r>
            <a:endParaRPr lang="ru-RU" dirty="0"/>
          </a:p>
          <a:p>
            <a:pPr>
              <a:buNone/>
            </a:pPr>
            <a:r>
              <a:rPr lang="ru-RU" dirty="0"/>
              <a:t>♥ Ребенок научился демонстрировать проблемное</a:t>
            </a:r>
          </a:p>
          <a:p>
            <a:pPr>
              <a:buNone/>
            </a:pPr>
            <a:r>
              <a:rPr lang="ru-RU" dirty="0"/>
              <a:t>поведение при попытке что-то получить или чего-</a:t>
            </a:r>
          </a:p>
          <a:p>
            <a:pPr>
              <a:buNone/>
            </a:pPr>
            <a:r>
              <a:rPr lang="ru-RU" dirty="0"/>
              <a:t>то </a:t>
            </a:r>
            <a:r>
              <a:rPr lang="ru-RU" dirty="0" smtClean="0"/>
              <a:t>избежать.</a:t>
            </a:r>
            <a:endParaRPr lang="ru-RU" dirty="0"/>
          </a:p>
          <a:p>
            <a:pPr>
              <a:buNone/>
            </a:pPr>
            <a:r>
              <a:rPr lang="ru-RU" dirty="0"/>
              <a:t>♥ Даже если полностью избавиться от проблемного</a:t>
            </a:r>
          </a:p>
          <a:p>
            <a:pPr>
              <a:buNone/>
            </a:pPr>
            <a:r>
              <a:rPr lang="ru-RU" dirty="0"/>
              <a:t>поведения, потребность все равно </a:t>
            </a:r>
            <a:r>
              <a:rPr lang="ru-RU" dirty="0" smtClean="0"/>
              <a:t>останется.</a:t>
            </a:r>
            <a:endParaRPr lang="ru-RU" dirty="0"/>
          </a:p>
          <a:p>
            <a:pPr>
              <a:buNone/>
            </a:pPr>
            <a:r>
              <a:rPr lang="ru-RU" dirty="0"/>
              <a:t>♥ Значит нам нужно научить ребенка более</a:t>
            </a:r>
          </a:p>
          <a:p>
            <a:pPr>
              <a:buNone/>
            </a:pPr>
            <a:r>
              <a:rPr lang="ru-RU" dirty="0"/>
              <a:t>приемлемым образом получать то, что он </a:t>
            </a:r>
            <a:r>
              <a:rPr lang="ru-RU" dirty="0" smtClean="0"/>
              <a:t>хочет.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Обучение замещающему поведению.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Это </a:t>
            </a:r>
            <a:r>
              <a:rPr lang="ru-RU" dirty="0"/>
              <a:t>процедура, когда подкрепление, которое</a:t>
            </a:r>
          </a:p>
          <a:p>
            <a:pPr>
              <a:buNone/>
            </a:pPr>
            <a:r>
              <a:rPr lang="ru-RU" dirty="0"/>
              <a:t>было причиной проблемного поведения, дается за</a:t>
            </a:r>
          </a:p>
          <a:p>
            <a:pPr>
              <a:buNone/>
            </a:pPr>
            <a:r>
              <a:rPr lang="ru-RU" dirty="0"/>
              <a:t>проявление приемлемого поведения, а</a:t>
            </a:r>
          </a:p>
          <a:p>
            <a:pPr>
              <a:buNone/>
            </a:pPr>
            <a:r>
              <a:rPr lang="ru-RU" dirty="0"/>
              <a:t>проблемное поведение стараются свести к</a:t>
            </a:r>
          </a:p>
          <a:p>
            <a:pPr>
              <a:buNone/>
            </a:pPr>
            <a:r>
              <a:rPr lang="ru-RU" dirty="0" smtClean="0"/>
              <a:t>минимуму/погасить.</a:t>
            </a:r>
            <a:endParaRPr lang="ru-RU" dirty="0"/>
          </a:p>
          <a:p>
            <a:pPr>
              <a:buNone/>
            </a:pPr>
            <a:r>
              <a:rPr lang="ru-RU" dirty="0"/>
              <a:t>♥ Важно, чтобы новое приемлемое поведение</a:t>
            </a:r>
          </a:p>
          <a:p>
            <a:pPr>
              <a:buNone/>
            </a:pPr>
            <a:r>
              <a:rPr lang="ru-RU" dirty="0"/>
              <a:t>требовало меньше затрат/усилий, чем </a:t>
            </a:r>
            <a:r>
              <a:rPr lang="ru-RU" dirty="0" smtClean="0"/>
              <a:t>проблемное.</a:t>
            </a:r>
            <a:endParaRPr lang="ru-RU" dirty="0"/>
          </a:p>
          <a:p>
            <a:pPr>
              <a:buNone/>
            </a:pPr>
            <a:r>
              <a:rPr lang="ru-RU" dirty="0"/>
              <a:t>♥ В идеале ребенок должен быстрее получать</a:t>
            </a:r>
          </a:p>
          <a:p>
            <a:pPr>
              <a:buNone/>
            </a:pPr>
            <a:r>
              <a:rPr lang="ru-RU" dirty="0"/>
              <a:t>подкрепление или получать больше </a:t>
            </a:r>
            <a:r>
              <a:rPr lang="ru-RU" dirty="0" smtClean="0"/>
              <a:t>подкрепления.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Общие стратегии менеджмента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поведения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Обращайте внимание, когда дети  ведут себя хорошо</a:t>
            </a:r>
          </a:p>
          <a:p>
            <a:r>
              <a:rPr lang="ru-RU" dirty="0" smtClean="0"/>
              <a:t> Всякий раз подкрепляйте хорошее поведение, как только оно возникает.</a:t>
            </a:r>
          </a:p>
          <a:p>
            <a:r>
              <a:rPr lang="ru-RU" dirty="0" smtClean="0"/>
              <a:t>Это не так привычно для всех нас.</a:t>
            </a:r>
          </a:p>
          <a:p>
            <a:r>
              <a:rPr lang="ru-RU" dirty="0" smtClean="0"/>
              <a:t>Используйте </a:t>
            </a:r>
            <a:r>
              <a:rPr lang="ru-RU" dirty="0" err="1" smtClean="0"/>
              <a:t>мотиватор</a:t>
            </a:r>
            <a:r>
              <a:rPr lang="ru-RU" dirty="0" smtClean="0"/>
              <a:t>/</a:t>
            </a:r>
            <a:r>
              <a:rPr lang="ru-RU" dirty="0" err="1" smtClean="0"/>
              <a:t>напоминалку</a:t>
            </a:r>
            <a:r>
              <a:rPr lang="ru-RU" dirty="0" smtClean="0"/>
              <a:t> или попросите кого-то напоминать вам о необходимости подкрепления.</a:t>
            </a:r>
          </a:p>
          <a:p>
            <a:r>
              <a:rPr lang="ru-RU" dirty="0" smtClean="0"/>
              <a:t>♥ Игнорируйте и </a:t>
            </a:r>
            <a:r>
              <a:rPr lang="ru-RU" dirty="0" err="1" smtClean="0"/>
              <a:t>перенаправляйте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ребенок ведет себя разрушительно или пытается добиться вашего внимания неприемлемым образом, игнорируйте поведение, подождите, пока ребенок перестанет это делать, а затем перенаправьте ребенка обратно к выполняемой задаче.</a:t>
            </a:r>
          </a:p>
          <a:p>
            <a:r>
              <a:rPr lang="ru-RU" dirty="0" smtClean="0"/>
              <a:t>Если ребенок говорит на недозволенные темы, задайте</a:t>
            </a:r>
          </a:p>
          <a:p>
            <a:r>
              <a:rPr lang="ru-RU" dirty="0" smtClean="0"/>
              <a:t>вопрос на приемлемую тему, не реагируя негативно на ту</a:t>
            </a:r>
          </a:p>
          <a:p>
            <a:r>
              <a:rPr lang="ru-RU" dirty="0" smtClean="0"/>
              <a:t>неприемлемую тему, которую начал ребенок.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Профессор Уильям </a:t>
            </a:r>
            <a:r>
              <a:rPr lang="ru-RU" sz="3100" dirty="0" err="1" smtClean="0"/>
              <a:t>Хьюард</a:t>
            </a:r>
            <a:r>
              <a:rPr lang="ru-RU" sz="3100" dirty="0" smtClean="0"/>
              <a:t>, Кафедра </a:t>
            </a:r>
            <a:r>
              <a:rPr lang="ru-RU" sz="3100" dirty="0"/>
              <a:t>О</a:t>
            </a:r>
            <a:r>
              <a:rPr lang="ru-RU" sz="3100" dirty="0" smtClean="0"/>
              <a:t>бразования и Экологии Человека, Университет Огайо, США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Завьялова\Desktop\аутизм\14-15 год\фото с форума москва2014\P10604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571612"/>
            <a:ext cx="6500858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презентации использованы </a:t>
            </a:r>
            <a:r>
              <a:rPr lang="ru-RU" dirty="0" smtClean="0">
                <a:solidFill>
                  <a:srgbClr val="FF0000"/>
                </a:solidFill>
              </a:rPr>
              <a:t>материалы </a:t>
            </a:r>
            <a:r>
              <a:rPr lang="en-US" dirty="0" smtClean="0">
                <a:solidFill>
                  <a:srgbClr val="FF0000"/>
                </a:solidFill>
              </a:rPr>
              <a:t>III</a:t>
            </a:r>
            <a:r>
              <a:rPr lang="ru-RU" dirty="0" smtClean="0">
                <a:solidFill>
                  <a:srgbClr val="FF0000"/>
                </a:solidFill>
              </a:rPr>
              <a:t> Международного форума «Каждый ребёнок достоин семьи»</a:t>
            </a:r>
            <a:r>
              <a:rPr lang="ru-RU" dirty="0" smtClean="0"/>
              <a:t>, 21 – 23 октября, г.Москва, 2014г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Материалы лекций Доктора Томаса </a:t>
            </a:r>
            <a:r>
              <a:rPr lang="ru-RU" dirty="0" smtClean="0"/>
              <a:t>С. </a:t>
            </a:r>
            <a:r>
              <a:rPr lang="ru-RU" dirty="0" err="1" smtClean="0"/>
              <a:t>Хигби</a:t>
            </a:r>
            <a:r>
              <a:rPr lang="ru-RU" dirty="0" smtClean="0"/>
              <a:t>, </a:t>
            </a:r>
            <a:r>
              <a:rPr lang="ru-RU" dirty="0" smtClean="0"/>
              <a:t>BCBA-D Директора  </a:t>
            </a:r>
            <a:r>
              <a:rPr lang="ru-RU" dirty="0" smtClean="0"/>
              <a:t>программы, </a:t>
            </a:r>
            <a:r>
              <a:rPr lang="en-US" dirty="0" smtClean="0"/>
              <a:t>ASSERT</a:t>
            </a:r>
            <a:r>
              <a:rPr lang="ru-RU" dirty="0" smtClean="0"/>
              <a:t> Профессора  </a:t>
            </a:r>
            <a:r>
              <a:rPr lang="ru-RU" dirty="0" smtClean="0"/>
              <a:t>факультета специального образования и реабилитации</a:t>
            </a:r>
            <a:r>
              <a:rPr lang="ru-RU" dirty="0" smtClean="0"/>
              <a:t>, Университет Юта  (</a:t>
            </a:r>
            <a:r>
              <a:rPr lang="en-US" dirty="0" smtClean="0"/>
              <a:t>Thomas</a:t>
            </a:r>
            <a:r>
              <a:rPr lang="ru-RU" dirty="0" smtClean="0"/>
              <a:t> </a:t>
            </a:r>
            <a:r>
              <a:rPr lang="en-US" dirty="0" err="1" smtClean="0"/>
              <a:t>S.Higbee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Ph.D.,</a:t>
            </a:r>
            <a:r>
              <a:rPr lang="ru-RU" dirty="0" smtClean="0"/>
              <a:t> </a:t>
            </a:r>
            <a:r>
              <a:rPr lang="en-US" dirty="0" smtClean="0"/>
              <a:t>BCBA-</a:t>
            </a:r>
            <a:r>
              <a:rPr lang="en-US" dirty="0" smtClean="0"/>
              <a:t>-‐</a:t>
            </a:r>
            <a:r>
              <a:rPr lang="en-US" dirty="0" smtClean="0"/>
              <a:t>D</a:t>
            </a:r>
            <a:r>
              <a:rPr lang="ru-RU" dirty="0" smtClean="0"/>
              <a:t> </a:t>
            </a:r>
            <a:r>
              <a:rPr lang="en-US" dirty="0" smtClean="0"/>
              <a:t>Professor,</a:t>
            </a:r>
            <a:r>
              <a:rPr lang="ru-RU" dirty="0" smtClean="0"/>
              <a:t> </a:t>
            </a:r>
            <a:r>
              <a:rPr lang="en-US" dirty="0" smtClean="0"/>
              <a:t>Dept.</a:t>
            </a:r>
            <a:r>
              <a:rPr lang="ru-RU" dirty="0" smtClean="0"/>
              <a:t> </a:t>
            </a:r>
            <a:r>
              <a:rPr lang="en-US" dirty="0" smtClean="0"/>
              <a:t>Of</a:t>
            </a:r>
            <a:r>
              <a:rPr lang="ru-RU" dirty="0" smtClean="0"/>
              <a:t> </a:t>
            </a:r>
            <a:r>
              <a:rPr lang="en-US" dirty="0" smtClean="0"/>
              <a:t>Special</a:t>
            </a:r>
            <a:r>
              <a:rPr lang="ru-RU" dirty="0" smtClean="0"/>
              <a:t> </a:t>
            </a:r>
            <a:r>
              <a:rPr lang="en-US" dirty="0" smtClean="0"/>
              <a:t>Ed.</a:t>
            </a:r>
            <a:r>
              <a:rPr lang="ru-RU" dirty="0" smtClean="0"/>
              <a:t> &amp; </a:t>
            </a:r>
            <a:r>
              <a:rPr lang="en-US" dirty="0" smtClean="0"/>
              <a:t>Rehab.</a:t>
            </a:r>
            <a:r>
              <a:rPr lang="ru-RU" dirty="0" smtClean="0"/>
              <a:t> </a:t>
            </a:r>
            <a:r>
              <a:rPr lang="en-US" dirty="0" smtClean="0"/>
              <a:t>Director,</a:t>
            </a:r>
            <a:r>
              <a:rPr lang="ru-RU" dirty="0" smtClean="0"/>
              <a:t>  </a:t>
            </a:r>
            <a:r>
              <a:rPr lang="en-US" dirty="0" smtClean="0"/>
              <a:t>ASSERT</a:t>
            </a:r>
            <a:r>
              <a:rPr lang="ru-RU" dirty="0" smtClean="0"/>
              <a:t> </a:t>
            </a:r>
            <a:r>
              <a:rPr lang="en-US" dirty="0" err="1" smtClean="0"/>
              <a:t>AuAsm</a:t>
            </a:r>
            <a:r>
              <a:rPr lang="ru-RU" dirty="0" smtClean="0"/>
              <a:t> </a:t>
            </a:r>
            <a:r>
              <a:rPr lang="en-US" dirty="0" smtClean="0"/>
              <a:t>Program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Основная философия и</a:t>
            </a:r>
            <a:br>
              <a:rPr lang="ru-RU" b="1" dirty="0"/>
            </a:br>
            <a:r>
              <a:rPr lang="ru-RU" b="1" dirty="0"/>
              <a:t>принципы </a:t>
            </a:r>
            <a:r>
              <a:rPr lang="en-US" b="1" dirty="0"/>
              <a:t>ABA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Исследования показывают, что </a:t>
            </a:r>
            <a:r>
              <a:rPr lang="ru-RU" dirty="0" smtClean="0">
                <a:solidFill>
                  <a:srgbClr val="FF0000"/>
                </a:solidFill>
              </a:rPr>
              <a:t>последствия поведения</a:t>
            </a:r>
            <a:r>
              <a:rPr lang="ru-RU" dirty="0" smtClean="0"/>
              <a:t> </a:t>
            </a:r>
            <a:r>
              <a:rPr lang="ru-RU" dirty="0"/>
              <a:t>имеют огромное влияние на </a:t>
            </a:r>
            <a:r>
              <a:rPr lang="ru-RU" dirty="0" smtClean="0"/>
              <a:t>частоту проявления </a:t>
            </a:r>
            <a:r>
              <a:rPr lang="ru-RU" dirty="0"/>
              <a:t>поведения в будущем</a:t>
            </a:r>
          </a:p>
          <a:p>
            <a:r>
              <a:rPr lang="ru-RU" dirty="0"/>
              <a:t>♥ </a:t>
            </a:r>
            <a:r>
              <a:rPr lang="ru-RU" i="1" dirty="0">
                <a:solidFill>
                  <a:srgbClr val="FF0000"/>
                </a:solidFill>
              </a:rPr>
              <a:t>Подкрепление</a:t>
            </a:r>
            <a:r>
              <a:rPr lang="ru-RU" i="1" dirty="0"/>
              <a:t> – это процесс, который приводит </a:t>
            </a:r>
            <a:r>
              <a:rPr lang="ru-RU" i="1" dirty="0" smtClean="0"/>
              <a:t>к </a:t>
            </a:r>
            <a:r>
              <a:rPr lang="ru-RU" dirty="0" smtClean="0"/>
              <a:t>усилению </a:t>
            </a:r>
            <a:r>
              <a:rPr lang="ru-RU" dirty="0"/>
              <a:t>определенного поведения</a:t>
            </a:r>
          </a:p>
          <a:p>
            <a:r>
              <a:rPr lang="ru-RU" dirty="0"/>
              <a:t>♥ Если проявление поведения приводит к </a:t>
            </a:r>
            <a:r>
              <a:rPr lang="ru-RU" dirty="0" smtClean="0"/>
              <a:t>улучшению ситуации </a:t>
            </a:r>
            <a:r>
              <a:rPr lang="ru-RU" dirty="0"/>
              <a:t>для человека, он с большей </a:t>
            </a:r>
            <a:r>
              <a:rPr lang="ru-RU" dirty="0" smtClean="0"/>
              <a:t>вероятность повторит </a:t>
            </a:r>
            <a:r>
              <a:rPr lang="ru-RU" dirty="0"/>
              <a:t>это поведение – это и есть </a:t>
            </a:r>
            <a:r>
              <a:rPr lang="ru-RU" i="1" dirty="0"/>
              <a:t>подкрепление</a:t>
            </a:r>
          </a:p>
          <a:p>
            <a:r>
              <a:rPr lang="ru-RU" dirty="0"/>
              <a:t>♥ </a:t>
            </a:r>
            <a:r>
              <a:rPr lang="ru-RU" i="1" dirty="0">
                <a:solidFill>
                  <a:srgbClr val="FF0000"/>
                </a:solidFill>
              </a:rPr>
              <a:t>Наказание</a:t>
            </a:r>
            <a:r>
              <a:rPr lang="ru-RU" i="1" dirty="0"/>
              <a:t> – поведенческий процесс, </a:t>
            </a:r>
            <a:r>
              <a:rPr lang="ru-RU" i="1" dirty="0" smtClean="0"/>
              <a:t>который </a:t>
            </a:r>
            <a:r>
              <a:rPr lang="ru-RU" dirty="0" smtClean="0"/>
              <a:t>приводит </a:t>
            </a:r>
            <a:r>
              <a:rPr lang="ru-RU" dirty="0"/>
              <a:t>к ослаблению поведения</a:t>
            </a:r>
          </a:p>
          <a:p>
            <a:r>
              <a:rPr lang="ru-RU" dirty="0"/>
              <a:t>♥ Если в результате проявления поведения </a:t>
            </a:r>
            <a:r>
              <a:rPr lang="ru-RU" dirty="0" smtClean="0"/>
              <a:t>ситуация ухудшается</a:t>
            </a:r>
            <a:r>
              <a:rPr lang="ru-RU" dirty="0"/>
              <a:t>, человек с меньшей вероятностью </a:t>
            </a:r>
            <a:r>
              <a:rPr lang="ru-RU" dirty="0" smtClean="0"/>
              <a:t>будет демонстрировать </a:t>
            </a:r>
            <a:r>
              <a:rPr lang="ru-RU" dirty="0"/>
              <a:t>такое поведение в будущем – это </a:t>
            </a:r>
            <a:r>
              <a:rPr lang="ru-RU" dirty="0" smtClean="0"/>
              <a:t>и есть </a:t>
            </a:r>
            <a:r>
              <a:rPr lang="ru-RU" i="1" dirty="0"/>
              <a:t>наказание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чего состоит поведение?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4929198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А</a:t>
            </a:r>
            <a:endParaRPr lang="ru-RU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00496" y="1571612"/>
            <a:ext cx="615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В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00892" y="5214950"/>
            <a:ext cx="5918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С</a:t>
            </a:r>
            <a:endParaRPr lang="ru-RU" sz="6000" b="1" dirty="0"/>
          </a:p>
        </p:txBody>
      </p:sp>
      <p:cxnSp>
        <p:nvCxnSpPr>
          <p:cNvPr id="8" name="Прямая со стрелкой 7"/>
          <p:cNvCxnSpPr>
            <a:stCxn id="4" idx="0"/>
            <a:endCxn id="5" idx="1"/>
          </p:cNvCxnSpPr>
          <p:nvPr/>
        </p:nvCxnSpPr>
        <p:spPr>
          <a:xfrm rot="5400000" flipH="1" flipV="1">
            <a:off x="1356985" y="2285687"/>
            <a:ext cx="2849754" cy="243726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3"/>
            <a:endCxn id="6" idx="0"/>
          </p:cNvCxnSpPr>
          <p:nvPr/>
        </p:nvCxnSpPr>
        <p:spPr>
          <a:xfrm>
            <a:off x="4616370" y="2079444"/>
            <a:ext cx="2680437" cy="313550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Примеры АВС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572560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  <a:gridCol w="2143140"/>
                <a:gridCol w="2143140"/>
              </a:tblGrid>
              <a:tr h="475842">
                <a:tc>
                  <a:txBody>
                    <a:bodyPr/>
                    <a:lstStyle/>
                    <a:p>
                      <a:r>
                        <a:rPr lang="ru-RU" dirty="0" smtClean="0"/>
                        <a:t>Ситуация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Предшествовало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Поведение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Последствия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267">
                <a:tc>
                  <a:txBody>
                    <a:bodyPr/>
                    <a:lstStyle/>
                    <a:p>
                      <a:r>
                        <a:rPr lang="ru-RU" dirty="0" smtClean="0"/>
                        <a:t>В школе готовят домашнее задание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r>
                        <a:rPr lang="ru-RU" baseline="0" dirty="0" smtClean="0"/>
                        <a:t>елаем домашнее задание самостоятельно, несём на проверку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Сказал «нет», начал бегать по классу, задирать одноклассников, «раздражать» педагога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Уроки не сделаны, одноклассники взбудоражены,  педагог нервничает, но старается говорить с ребёнком понимающим тоном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5303">
                <a:tc>
                  <a:txBody>
                    <a:bodyPr/>
                    <a:lstStyle/>
                    <a:p>
                      <a:r>
                        <a:rPr lang="ru-RU" dirty="0" smtClean="0"/>
                        <a:t>Ребёнок перед обедом смотри телевизор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Мама выключила телевизор и сказала «Пойдём</a:t>
                      </a:r>
                      <a:r>
                        <a:rPr lang="ru-RU" baseline="0" dirty="0" smtClean="0"/>
                        <a:t> кушать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Ребёнок кричит, плачет и опять включает телевизор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Ребёнок продолжает есть и смотреть телевизор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чего состоит поведение?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4929198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А</a:t>
            </a:r>
            <a:endParaRPr lang="ru-RU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00496" y="1571612"/>
            <a:ext cx="615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В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00892" y="5214950"/>
            <a:ext cx="5918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С</a:t>
            </a:r>
            <a:endParaRPr lang="ru-RU" sz="6000" b="1" dirty="0"/>
          </a:p>
        </p:txBody>
      </p:sp>
      <p:cxnSp>
        <p:nvCxnSpPr>
          <p:cNvPr id="8" name="Прямая со стрелкой 7"/>
          <p:cNvCxnSpPr>
            <a:stCxn id="4" idx="0"/>
            <a:endCxn id="5" idx="1"/>
          </p:cNvCxnSpPr>
          <p:nvPr/>
        </p:nvCxnSpPr>
        <p:spPr>
          <a:xfrm rot="5400000" flipH="1" flipV="1">
            <a:off x="1356985" y="2285687"/>
            <a:ext cx="2849754" cy="243726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5" idx="3"/>
            <a:endCxn id="6" idx="0"/>
          </p:cNvCxnSpPr>
          <p:nvPr/>
        </p:nvCxnSpPr>
        <p:spPr>
          <a:xfrm>
            <a:off x="4616370" y="2079444"/>
            <a:ext cx="2680437" cy="313550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57422" y="4786322"/>
            <a:ext cx="32728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Проактивное</a:t>
            </a:r>
            <a:r>
              <a:rPr lang="ru-RU" sz="3600" b="1" dirty="0" smtClean="0"/>
              <a:t> </a:t>
            </a:r>
          </a:p>
          <a:p>
            <a:r>
              <a:rPr lang="ru-RU" sz="3600" b="1" dirty="0" smtClean="0"/>
              <a:t>вмешательство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72132" y="1643050"/>
            <a:ext cx="32728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Реактивное </a:t>
            </a:r>
          </a:p>
          <a:p>
            <a:r>
              <a:rPr lang="ru-RU" sz="3600" b="1" dirty="0" smtClean="0"/>
              <a:t>вмешательство</a:t>
            </a:r>
            <a:endParaRPr lang="ru-RU" sz="3600" b="1" dirty="0"/>
          </a:p>
        </p:txBody>
      </p:sp>
      <p:cxnSp>
        <p:nvCxnSpPr>
          <p:cNvPr id="12" name="Прямая со стрелкой 11"/>
          <p:cNvCxnSpPr>
            <a:stCxn id="10" idx="0"/>
          </p:cNvCxnSpPr>
          <p:nvPr/>
        </p:nvCxnSpPr>
        <p:spPr>
          <a:xfrm rot="16200000" flipV="1">
            <a:off x="2854172" y="3646630"/>
            <a:ext cx="1143008" cy="113637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1" idx="2"/>
          </p:cNvCxnSpPr>
          <p:nvPr/>
        </p:nvCxnSpPr>
        <p:spPr>
          <a:xfrm rot="5400000">
            <a:off x="6168981" y="2960910"/>
            <a:ext cx="1157125" cy="92206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Проактивное</a:t>
            </a:r>
            <a:r>
              <a:rPr lang="ru-RU" dirty="0" smtClean="0"/>
              <a:t> вмешательство: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Визуальные расписания.</a:t>
            </a:r>
          </a:p>
          <a:p>
            <a:r>
              <a:rPr lang="ru-RU" dirty="0" smtClean="0"/>
              <a:t>Положительные рутины.</a:t>
            </a:r>
          </a:p>
          <a:p>
            <a:r>
              <a:rPr lang="ru-RU" dirty="0" smtClean="0"/>
              <a:t>Организация окружения.</a:t>
            </a:r>
          </a:p>
          <a:p>
            <a:r>
              <a:rPr lang="ru-RU" dirty="0" smtClean="0"/>
              <a:t>Сенсорные перерывы.</a:t>
            </a:r>
          </a:p>
          <a:p>
            <a:r>
              <a:rPr lang="ru-RU" dirty="0" smtClean="0"/>
              <a:t>Визуальные инструкции.</a:t>
            </a:r>
          </a:p>
          <a:p>
            <a:r>
              <a:rPr lang="ru-RU" dirty="0" smtClean="0"/>
              <a:t>Время для обработки информации.</a:t>
            </a:r>
          </a:p>
          <a:p>
            <a:r>
              <a:rPr lang="ru-RU" dirty="0" smtClean="0"/>
              <a:t>Частичное участие.</a:t>
            </a:r>
          </a:p>
          <a:p>
            <a:r>
              <a:rPr lang="ru-RU" dirty="0" smtClean="0"/>
              <a:t>Планируемое подкрепление.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Реактивное вмешательство: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Оставаться спокойным.</a:t>
            </a:r>
          </a:p>
          <a:p>
            <a:r>
              <a:rPr lang="ru-RU" dirty="0" smtClean="0"/>
              <a:t>Перестать много и бестолково говорить, объясняя ребёнку как он не прав в данной ситуации.</a:t>
            </a:r>
          </a:p>
          <a:p>
            <a:r>
              <a:rPr lang="ru-RU" dirty="0" smtClean="0"/>
              <a:t>Выслушать ребёнка и постараться найти причину  его поведения.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Изменение поведения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вашего ученика требует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изменения </a:t>
            </a:r>
            <a:r>
              <a:rPr lang="ru-RU" b="1" i="1" dirty="0">
                <a:solidFill>
                  <a:srgbClr val="FF0000"/>
                </a:solidFill>
              </a:rPr>
              <a:t>ВАШЕГО</a:t>
            </a:r>
            <a:br>
              <a:rPr lang="ru-RU" b="1" i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поведения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Несмотря на то, что у ребенка </a:t>
            </a:r>
            <a:r>
              <a:rPr lang="ru-RU" dirty="0" smtClean="0"/>
              <a:t>нарушения в развитии, </a:t>
            </a:r>
            <a:r>
              <a:rPr lang="ru-RU" dirty="0"/>
              <a:t>он все равно ведет себя </a:t>
            </a:r>
            <a:r>
              <a:rPr lang="ru-RU" dirty="0" smtClean="0"/>
              <a:t>в соответствии </a:t>
            </a:r>
            <a:r>
              <a:rPr lang="ru-RU" dirty="0"/>
              <a:t>с общими законами, которые управляют </a:t>
            </a:r>
            <a:r>
              <a:rPr lang="ru-RU" dirty="0" smtClean="0"/>
              <a:t>поведением (</a:t>
            </a:r>
            <a:r>
              <a:rPr lang="ru-RU" dirty="0"/>
              <a:t>подкрепление и наказание)</a:t>
            </a:r>
          </a:p>
          <a:p>
            <a:r>
              <a:rPr lang="ru-RU" dirty="0"/>
              <a:t>♥ Наше поведение с детьми во многом определяет то, как они себя ведут</a:t>
            </a:r>
          </a:p>
          <a:p>
            <a:r>
              <a:rPr lang="ru-RU" dirty="0"/>
              <a:t>♥ Изменения вашего поведения приводят к позитивному </a:t>
            </a:r>
            <a:r>
              <a:rPr lang="ru-RU" dirty="0" smtClean="0"/>
              <a:t>изменению поведения </a:t>
            </a:r>
            <a:r>
              <a:rPr lang="ru-RU" dirty="0"/>
              <a:t>ребенка</a:t>
            </a:r>
          </a:p>
          <a:p>
            <a:r>
              <a:rPr lang="ru-RU" dirty="0"/>
              <a:t>♥ Делать необходимые изменения в вашем поведении нелегко, но </a:t>
            </a:r>
            <a:r>
              <a:rPr lang="ru-RU" dirty="0" smtClean="0"/>
              <a:t>это срабатывает</a:t>
            </a:r>
            <a:r>
              <a:rPr lang="ru-RU" dirty="0"/>
              <a:t>»!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2298</Words>
  <Application>Microsoft Office PowerPoint</Application>
  <PresentationFormat>Экран (4:3)</PresentationFormat>
  <Paragraphs>267</Paragraphs>
  <Slides>27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Обзор: Ключевая философия ABA</vt:lpstr>
      <vt:lpstr>Слайд 2</vt:lpstr>
      <vt:lpstr>Основная философия и принципы ABA</vt:lpstr>
      <vt:lpstr>Из чего состоит поведение?</vt:lpstr>
      <vt:lpstr>Примеры АВС</vt:lpstr>
      <vt:lpstr>Из чего состоит поведение?</vt:lpstr>
      <vt:lpstr>Проактивное вмешательство:</vt:lpstr>
      <vt:lpstr>Реактивное вмешательство:</vt:lpstr>
      <vt:lpstr>Изменение поведения вашего ученика требует изменения ВАШЕГО поведения</vt:lpstr>
      <vt:lpstr>Использование АВА</vt:lpstr>
      <vt:lpstr>Принципы ABA  для проблемного поведения : 3 ступени процесса</vt:lpstr>
      <vt:lpstr>Почему случается проблемное поведение?</vt:lpstr>
      <vt:lpstr>Слайд 13</vt:lpstr>
      <vt:lpstr>Как понять причины нежелательного поведения?</vt:lpstr>
      <vt:lpstr>Бланк описательного анализа.</vt:lpstr>
      <vt:lpstr>2 шаг. Погашение, искоренение проблемного поведения.</vt:lpstr>
      <vt:lpstr>Формы погашения.</vt:lpstr>
      <vt:lpstr>Важность постоянства в нашем поведении</vt:lpstr>
      <vt:lpstr>А что если мы не знаем функции проблемного поведения?</vt:lpstr>
      <vt:lpstr>Стратегия получше!</vt:lpstr>
      <vt:lpstr>А что если мы не знаем функции проблемного поведения?</vt:lpstr>
      <vt:lpstr>Упражнение-обсуждение:</vt:lpstr>
      <vt:lpstr>Шаг 3. Обучение замещающему поведению.</vt:lpstr>
      <vt:lpstr>Обучение замещающему поведению.</vt:lpstr>
      <vt:lpstr>Общие стратегии менеджмента поведения</vt:lpstr>
      <vt:lpstr>Профессор Уильям Хьюард, Кафедра Образования и Экологии Человека, Университет Огайо, США.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Обзор: Ключевая философия ABA</dc:title>
  <dc:creator>Завьялова</dc:creator>
  <cp:lastModifiedBy>Завьялова</cp:lastModifiedBy>
  <cp:revision>63</cp:revision>
  <dcterms:created xsi:type="dcterms:W3CDTF">2014-11-05T12:35:36Z</dcterms:created>
  <dcterms:modified xsi:type="dcterms:W3CDTF">2014-12-06T06:56:13Z</dcterms:modified>
</cp:coreProperties>
</file>