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835C0-7E52-4E30-A017-5479B0763418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E5ADA0F3-A7B6-46A5-9783-8359DD6D11CD}">
      <dgm:prSet phldrT="[Текст]"/>
      <dgm:spPr/>
      <dgm:t>
        <a:bodyPr/>
        <a:lstStyle/>
        <a:p>
          <a:pPr algn="ctr"/>
          <a:r>
            <a:rPr lang="ru-RU" dirty="0" smtClean="0"/>
            <a:t>действительные  деньги</a:t>
          </a:r>
          <a:endParaRPr lang="ru-RU" dirty="0"/>
        </a:p>
      </dgm:t>
    </dgm:pt>
    <dgm:pt modelId="{4B2DDC27-5774-4D19-88E4-C334E9800D97}" type="parTrans" cxnId="{A3CF9D71-E958-4590-954C-F239C2772787}">
      <dgm:prSet/>
      <dgm:spPr/>
      <dgm:t>
        <a:bodyPr/>
        <a:lstStyle/>
        <a:p>
          <a:endParaRPr lang="ru-RU"/>
        </a:p>
      </dgm:t>
    </dgm:pt>
    <dgm:pt modelId="{CD97D2B1-616B-4F2E-9C31-508A893252A2}" type="sibTrans" cxnId="{A3CF9D71-E958-4590-954C-F239C2772787}">
      <dgm:prSet/>
      <dgm:spPr/>
      <dgm:t>
        <a:bodyPr/>
        <a:lstStyle/>
        <a:p>
          <a:endParaRPr lang="ru-RU"/>
        </a:p>
      </dgm:t>
    </dgm:pt>
    <dgm:pt modelId="{325D5A48-0484-421A-B59C-36B2CC227E40}">
      <dgm:prSet phldrT="[Текст]"/>
      <dgm:spPr/>
      <dgm:t>
        <a:bodyPr/>
        <a:lstStyle/>
        <a:p>
          <a:r>
            <a:rPr lang="ru-RU" dirty="0" smtClean="0"/>
            <a:t>Номинальная стоимость соответствует реальной</a:t>
          </a:r>
          <a:endParaRPr lang="ru-RU" dirty="0"/>
        </a:p>
      </dgm:t>
    </dgm:pt>
    <dgm:pt modelId="{40CBD1B6-FC72-4DD3-8CBE-DE331A6FE37F}" type="parTrans" cxnId="{1CCE2538-2F90-4B92-90FC-D8E32B86C98E}">
      <dgm:prSet/>
      <dgm:spPr/>
      <dgm:t>
        <a:bodyPr/>
        <a:lstStyle/>
        <a:p>
          <a:endParaRPr lang="ru-RU"/>
        </a:p>
      </dgm:t>
    </dgm:pt>
    <dgm:pt modelId="{EF2D432A-F9C5-4D56-91EA-EBD7D328C6B3}" type="sibTrans" cxnId="{1CCE2538-2F90-4B92-90FC-D8E32B86C98E}">
      <dgm:prSet/>
      <dgm:spPr/>
      <dgm:t>
        <a:bodyPr/>
        <a:lstStyle/>
        <a:p>
          <a:endParaRPr lang="ru-RU"/>
        </a:p>
      </dgm:t>
    </dgm:pt>
    <dgm:pt modelId="{F7CF845D-C490-48E0-B6D3-E0B55D14062D}">
      <dgm:prSet phldrT="[Текст]"/>
      <dgm:spPr/>
      <dgm:t>
        <a:bodyPr/>
        <a:lstStyle/>
        <a:p>
          <a:pPr algn="ctr"/>
          <a:r>
            <a:rPr lang="ru-RU" dirty="0" smtClean="0"/>
            <a:t>заменители действительных  денег</a:t>
          </a:r>
          <a:endParaRPr lang="ru-RU" dirty="0"/>
        </a:p>
      </dgm:t>
    </dgm:pt>
    <dgm:pt modelId="{F8E88925-82C9-456C-B334-BF4F73F21FFC}" type="parTrans" cxnId="{4F5999B9-BD4B-4342-86DE-3612383FAD3E}">
      <dgm:prSet/>
      <dgm:spPr/>
      <dgm:t>
        <a:bodyPr/>
        <a:lstStyle/>
        <a:p>
          <a:endParaRPr lang="ru-RU"/>
        </a:p>
      </dgm:t>
    </dgm:pt>
    <dgm:pt modelId="{76CBDEE2-3DC6-47C8-B313-F728387FE77A}" type="sibTrans" cxnId="{4F5999B9-BD4B-4342-86DE-3612383FAD3E}">
      <dgm:prSet/>
      <dgm:spPr/>
      <dgm:t>
        <a:bodyPr/>
        <a:lstStyle/>
        <a:p>
          <a:endParaRPr lang="ru-RU"/>
        </a:p>
      </dgm:t>
    </dgm:pt>
    <dgm:pt modelId="{8BD617EF-9650-49F7-BCE5-52F0DDFC524E}">
      <dgm:prSet phldrT="[Текст]"/>
      <dgm:spPr/>
      <dgm:t>
        <a:bodyPr/>
        <a:lstStyle/>
        <a:p>
          <a:r>
            <a:rPr lang="ru-RU" dirty="0" smtClean="0"/>
            <a:t>Номинальная стоимость выше реальной</a:t>
          </a:r>
          <a:endParaRPr lang="ru-RU" dirty="0"/>
        </a:p>
      </dgm:t>
    </dgm:pt>
    <dgm:pt modelId="{3A9AD619-502F-4D37-8361-CC31A52B5962}" type="parTrans" cxnId="{6EF75930-3DD9-406D-8BED-8FB3DCC55504}">
      <dgm:prSet/>
      <dgm:spPr/>
      <dgm:t>
        <a:bodyPr/>
        <a:lstStyle/>
        <a:p>
          <a:endParaRPr lang="ru-RU"/>
        </a:p>
      </dgm:t>
    </dgm:pt>
    <dgm:pt modelId="{178C65EE-12D1-41A8-A947-053A3E892DD4}" type="sibTrans" cxnId="{6EF75930-3DD9-406D-8BED-8FB3DCC55504}">
      <dgm:prSet/>
      <dgm:spPr/>
      <dgm:t>
        <a:bodyPr/>
        <a:lstStyle/>
        <a:p>
          <a:endParaRPr lang="ru-RU"/>
        </a:p>
      </dgm:t>
    </dgm:pt>
    <dgm:pt modelId="{8B0B018A-B394-4CD6-98A9-2B68C4372A71}" type="pres">
      <dgm:prSet presAssocID="{CC2835C0-7E52-4E30-A017-5479B07634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43612-6B80-4509-AACA-E27C9E65C57D}" type="pres">
      <dgm:prSet presAssocID="{E5ADA0F3-A7B6-46A5-9783-8359DD6D11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2C232-5F76-46F7-94D5-1166414C0E00}" type="pres">
      <dgm:prSet presAssocID="{E5ADA0F3-A7B6-46A5-9783-8359DD6D11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5E5-D808-4AE6-9F77-F740F1ED0E73}" type="pres">
      <dgm:prSet presAssocID="{F7CF845D-C490-48E0-B6D3-E0B55D1406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1E9DF-ED00-4E24-B587-0D6844FAFB90}" type="pres">
      <dgm:prSet presAssocID="{F7CF845D-C490-48E0-B6D3-E0B55D1406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1146A4-53AB-430A-947C-7ABEEC9C295A}" type="presOf" srcId="{F7CF845D-C490-48E0-B6D3-E0B55D14062D}" destId="{3B7775E5-D808-4AE6-9F77-F740F1ED0E73}" srcOrd="0" destOrd="0" presId="urn:microsoft.com/office/officeart/2005/8/layout/vList2"/>
    <dgm:cxn modelId="{70887041-418A-4042-B662-9E3E2012B7F7}" type="presOf" srcId="{8BD617EF-9650-49F7-BCE5-52F0DDFC524E}" destId="{0D81E9DF-ED00-4E24-B587-0D6844FAFB90}" srcOrd="0" destOrd="0" presId="urn:microsoft.com/office/officeart/2005/8/layout/vList2"/>
    <dgm:cxn modelId="{6EF75930-3DD9-406D-8BED-8FB3DCC55504}" srcId="{F7CF845D-C490-48E0-B6D3-E0B55D14062D}" destId="{8BD617EF-9650-49F7-BCE5-52F0DDFC524E}" srcOrd="0" destOrd="0" parTransId="{3A9AD619-502F-4D37-8361-CC31A52B5962}" sibTransId="{178C65EE-12D1-41A8-A947-053A3E892DD4}"/>
    <dgm:cxn modelId="{1E9A3BC0-0B75-405D-AE6D-A3D4F5DA4FF4}" type="presOf" srcId="{325D5A48-0484-421A-B59C-36B2CC227E40}" destId="{2772C232-5F76-46F7-94D5-1166414C0E00}" srcOrd="0" destOrd="0" presId="urn:microsoft.com/office/officeart/2005/8/layout/vList2"/>
    <dgm:cxn modelId="{4F5999B9-BD4B-4342-86DE-3612383FAD3E}" srcId="{CC2835C0-7E52-4E30-A017-5479B0763418}" destId="{F7CF845D-C490-48E0-B6D3-E0B55D14062D}" srcOrd="1" destOrd="0" parTransId="{F8E88925-82C9-456C-B334-BF4F73F21FFC}" sibTransId="{76CBDEE2-3DC6-47C8-B313-F728387FE77A}"/>
    <dgm:cxn modelId="{11607B74-C206-4582-9385-A3DC5404B4F5}" type="presOf" srcId="{E5ADA0F3-A7B6-46A5-9783-8359DD6D11CD}" destId="{ED743612-6B80-4509-AACA-E27C9E65C57D}" srcOrd="0" destOrd="0" presId="urn:microsoft.com/office/officeart/2005/8/layout/vList2"/>
    <dgm:cxn modelId="{4BEF99EA-91B7-4540-A549-F6C016F886EC}" type="presOf" srcId="{CC2835C0-7E52-4E30-A017-5479B0763418}" destId="{8B0B018A-B394-4CD6-98A9-2B68C4372A71}" srcOrd="0" destOrd="0" presId="urn:microsoft.com/office/officeart/2005/8/layout/vList2"/>
    <dgm:cxn modelId="{1CCE2538-2F90-4B92-90FC-D8E32B86C98E}" srcId="{E5ADA0F3-A7B6-46A5-9783-8359DD6D11CD}" destId="{325D5A48-0484-421A-B59C-36B2CC227E40}" srcOrd="0" destOrd="0" parTransId="{40CBD1B6-FC72-4DD3-8CBE-DE331A6FE37F}" sibTransId="{EF2D432A-F9C5-4D56-91EA-EBD7D328C6B3}"/>
    <dgm:cxn modelId="{A3CF9D71-E958-4590-954C-F239C2772787}" srcId="{CC2835C0-7E52-4E30-A017-5479B0763418}" destId="{E5ADA0F3-A7B6-46A5-9783-8359DD6D11CD}" srcOrd="0" destOrd="0" parTransId="{4B2DDC27-5774-4D19-88E4-C334E9800D97}" sibTransId="{CD97D2B1-616B-4F2E-9C31-508A893252A2}"/>
    <dgm:cxn modelId="{37F0DF1C-FB74-449B-B58A-5819D01BA0F8}" type="presParOf" srcId="{8B0B018A-B394-4CD6-98A9-2B68C4372A71}" destId="{ED743612-6B80-4509-AACA-E27C9E65C57D}" srcOrd="0" destOrd="0" presId="urn:microsoft.com/office/officeart/2005/8/layout/vList2"/>
    <dgm:cxn modelId="{BBD1FEB8-D455-41D8-B071-5FDED7A8FF91}" type="presParOf" srcId="{8B0B018A-B394-4CD6-98A9-2B68C4372A71}" destId="{2772C232-5F76-46F7-94D5-1166414C0E00}" srcOrd="1" destOrd="0" presId="urn:microsoft.com/office/officeart/2005/8/layout/vList2"/>
    <dgm:cxn modelId="{14631AF5-7F70-45AE-8D63-BF1D0DFA15B9}" type="presParOf" srcId="{8B0B018A-B394-4CD6-98A9-2B68C4372A71}" destId="{3B7775E5-D808-4AE6-9F77-F740F1ED0E73}" srcOrd="2" destOrd="0" presId="urn:microsoft.com/office/officeart/2005/8/layout/vList2"/>
    <dgm:cxn modelId="{0AA39B1F-901B-4DAD-BE26-27BBE6FC651D}" type="presParOf" srcId="{8B0B018A-B394-4CD6-98A9-2B68C4372A71}" destId="{0D81E9DF-ED00-4E24-B587-0D6844FAFB9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5A7D9-1E4A-4552-B3F8-A2363D5C0EF7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1587BE-7B15-49F5-8EDB-8D093D9982E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наличное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01C50ADF-320E-4CB2-93DD-8AD7E9F6E80F}" type="parTrans" cxnId="{DDB47D17-03F9-4EC4-A81E-49382D8F2DCA}">
      <dgm:prSet/>
      <dgm:spPr/>
      <dgm:t>
        <a:bodyPr/>
        <a:lstStyle/>
        <a:p>
          <a:endParaRPr lang="ru-RU"/>
        </a:p>
      </dgm:t>
    </dgm:pt>
    <dgm:pt modelId="{09DED13E-866B-4E9A-ABC0-AC255556E630}" type="sibTrans" cxnId="{DDB47D17-03F9-4EC4-A81E-49382D8F2DCA}">
      <dgm:prSet/>
      <dgm:spPr/>
      <dgm:t>
        <a:bodyPr/>
        <a:lstStyle/>
        <a:p>
          <a:endParaRPr lang="ru-RU"/>
        </a:p>
      </dgm:t>
    </dgm:pt>
    <dgm:pt modelId="{2550B87E-8FB5-44DB-9058-7EC90DA19E81}">
      <dgm:prSet phldrT="[Текст]" phldr="1"/>
      <dgm:spPr/>
      <dgm:t>
        <a:bodyPr/>
        <a:lstStyle/>
        <a:p>
          <a:endParaRPr lang="ru-RU" dirty="0"/>
        </a:p>
      </dgm:t>
    </dgm:pt>
    <dgm:pt modelId="{FAE9844B-1602-4B83-8415-916B58B98B46}" type="parTrans" cxnId="{16B96D83-0233-45A3-AFE7-C83CE0D08B28}">
      <dgm:prSet/>
      <dgm:spPr/>
      <dgm:t>
        <a:bodyPr/>
        <a:lstStyle/>
        <a:p>
          <a:endParaRPr lang="ru-RU"/>
        </a:p>
      </dgm:t>
    </dgm:pt>
    <dgm:pt modelId="{426C8C3A-DE8F-4E20-B119-0E45334822B3}" type="sibTrans" cxnId="{16B96D83-0233-45A3-AFE7-C83CE0D08B28}">
      <dgm:prSet/>
      <dgm:spPr/>
      <dgm:t>
        <a:bodyPr/>
        <a:lstStyle/>
        <a:p>
          <a:endParaRPr lang="ru-RU"/>
        </a:p>
      </dgm:t>
    </dgm:pt>
    <dgm:pt modelId="{F03A9D29-078D-455C-9111-88B1E89D18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безналичное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B28A0227-0CD2-4A34-A0AE-F0C805413527}" type="parTrans" cxnId="{4AD481AB-F359-48C4-B51D-AAC2B5C36B9D}">
      <dgm:prSet/>
      <dgm:spPr/>
      <dgm:t>
        <a:bodyPr/>
        <a:lstStyle/>
        <a:p>
          <a:endParaRPr lang="ru-RU"/>
        </a:p>
      </dgm:t>
    </dgm:pt>
    <dgm:pt modelId="{3911894A-A37E-4335-9623-481AB3802BB7}" type="sibTrans" cxnId="{4AD481AB-F359-48C4-B51D-AAC2B5C36B9D}">
      <dgm:prSet/>
      <dgm:spPr/>
      <dgm:t>
        <a:bodyPr/>
        <a:lstStyle/>
        <a:p>
          <a:endParaRPr lang="ru-RU"/>
        </a:p>
      </dgm:t>
    </dgm:pt>
    <dgm:pt modelId="{515C6B31-4309-4F7F-8DDD-6C13A7C4920B}">
      <dgm:prSet phldrT="[Текст]" phldr="1"/>
      <dgm:spPr/>
      <dgm:t>
        <a:bodyPr/>
        <a:lstStyle/>
        <a:p>
          <a:endParaRPr lang="ru-RU" dirty="0"/>
        </a:p>
      </dgm:t>
    </dgm:pt>
    <dgm:pt modelId="{F845B76C-2D4C-49C3-9559-A06CD2A69CFB}" type="parTrans" cxnId="{8F9822E9-CAAF-45B1-BC0C-4731297BDF0A}">
      <dgm:prSet/>
      <dgm:spPr/>
      <dgm:t>
        <a:bodyPr/>
        <a:lstStyle/>
        <a:p>
          <a:endParaRPr lang="ru-RU"/>
        </a:p>
      </dgm:t>
    </dgm:pt>
    <dgm:pt modelId="{29DF67F6-0C7E-4CDA-82EC-F0C59E10F873}" type="sibTrans" cxnId="{8F9822E9-CAAF-45B1-BC0C-4731297BDF0A}">
      <dgm:prSet/>
      <dgm:spPr/>
      <dgm:t>
        <a:bodyPr/>
        <a:lstStyle/>
        <a:p>
          <a:endParaRPr lang="ru-RU"/>
        </a:p>
      </dgm:t>
    </dgm:pt>
    <dgm:pt modelId="{36D07AA2-5649-40A9-A5C7-2DC5358109C7}" type="pres">
      <dgm:prSet presAssocID="{4295A7D9-1E4A-4552-B3F8-A2363D5C0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4D37F7-2F8D-4137-B1A7-2AAAD289F2C5}" type="pres">
      <dgm:prSet presAssocID="{151587BE-7B15-49F5-8EDB-8D093D9982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8CFEA-7330-49DD-8743-97140C8680D2}" type="pres">
      <dgm:prSet presAssocID="{151587BE-7B15-49F5-8EDB-8D093D9982E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73F74-D362-45B0-99AA-16979888C9AC}" type="pres">
      <dgm:prSet presAssocID="{F03A9D29-078D-455C-9111-88B1E89D18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00D83-AECC-4FF5-AE10-DE8247188DEA}" type="pres">
      <dgm:prSet presAssocID="{F03A9D29-078D-455C-9111-88B1E89D18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BB776-DC61-43E6-A7A5-15E681CE2673}" type="presOf" srcId="{F03A9D29-078D-455C-9111-88B1E89D180E}" destId="{B5373F74-D362-45B0-99AA-16979888C9AC}" srcOrd="0" destOrd="0" presId="urn:microsoft.com/office/officeart/2005/8/layout/vList2"/>
    <dgm:cxn modelId="{4AD481AB-F359-48C4-B51D-AAC2B5C36B9D}" srcId="{4295A7D9-1E4A-4552-B3F8-A2363D5C0EF7}" destId="{F03A9D29-078D-455C-9111-88B1E89D180E}" srcOrd="1" destOrd="0" parTransId="{B28A0227-0CD2-4A34-A0AE-F0C805413527}" sibTransId="{3911894A-A37E-4335-9623-481AB3802BB7}"/>
    <dgm:cxn modelId="{21352CFA-A7A2-43C7-A027-6CD745802D13}" type="presOf" srcId="{4295A7D9-1E4A-4552-B3F8-A2363D5C0EF7}" destId="{36D07AA2-5649-40A9-A5C7-2DC5358109C7}" srcOrd="0" destOrd="0" presId="urn:microsoft.com/office/officeart/2005/8/layout/vList2"/>
    <dgm:cxn modelId="{16B96D83-0233-45A3-AFE7-C83CE0D08B28}" srcId="{151587BE-7B15-49F5-8EDB-8D093D9982EC}" destId="{2550B87E-8FB5-44DB-9058-7EC90DA19E81}" srcOrd="0" destOrd="0" parTransId="{FAE9844B-1602-4B83-8415-916B58B98B46}" sibTransId="{426C8C3A-DE8F-4E20-B119-0E45334822B3}"/>
    <dgm:cxn modelId="{DDB47D17-03F9-4EC4-A81E-49382D8F2DCA}" srcId="{4295A7D9-1E4A-4552-B3F8-A2363D5C0EF7}" destId="{151587BE-7B15-49F5-8EDB-8D093D9982EC}" srcOrd="0" destOrd="0" parTransId="{01C50ADF-320E-4CB2-93DD-8AD7E9F6E80F}" sibTransId="{09DED13E-866B-4E9A-ABC0-AC255556E630}"/>
    <dgm:cxn modelId="{8FFC70F1-CC96-45A5-BA02-A52B7BB23907}" type="presOf" srcId="{515C6B31-4309-4F7F-8DDD-6C13A7C4920B}" destId="{BD600D83-AECC-4FF5-AE10-DE8247188DEA}" srcOrd="0" destOrd="0" presId="urn:microsoft.com/office/officeart/2005/8/layout/vList2"/>
    <dgm:cxn modelId="{18166203-03B1-4AEA-B1C0-752FF1EFE96C}" type="presOf" srcId="{151587BE-7B15-49F5-8EDB-8D093D9982EC}" destId="{924D37F7-2F8D-4137-B1A7-2AAAD289F2C5}" srcOrd="0" destOrd="0" presId="urn:microsoft.com/office/officeart/2005/8/layout/vList2"/>
    <dgm:cxn modelId="{1AC7D2A1-F5CE-4819-AD4D-0D70F2D6849F}" type="presOf" srcId="{2550B87E-8FB5-44DB-9058-7EC90DA19E81}" destId="{4CD8CFEA-7330-49DD-8743-97140C8680D2}" srcOrd="0" destOrd="0" presId="urn:microsoft.com/office/officeart/2005/8/layout/vList2"/>
    <dgm:cxn modelId="{8F9822E9-CAAF-45B1-BC0C-4731297BDF0A}" srcId="{F03A9D29-078D-455C-9111-88B1E89D180E}" destId="{515C6B31-4309-4F7F-8DDD-6C13A7C4920B}" srcOrd="0" destOrd="0" parTransId="{F845B76C-2D4C-49C3-9559-A06CD2A69CFB}" sibTransId="{29DF67F6-0C7E-4CDA-82EC-F0C59E10F873}"/>
    <dgm:cxn modelId="{EB7FDF49-347C-45A9-84A2-67A2E981E299}" type="presParOf" srcId="{36D07AA2-5649-40A9-A5C7-2DC5358109C7}" destId="{924D37F7-2F8D-4137-B1A7-2AAAD289F2C5}" srcOrd="0" destOrd="0" presId="urn:microsoft.com/office/officeart/2005/8/layout/vList2"/>
    <dgm:cxn modelId="{5DD6AD01-05F8-4E58-97E5-AE3EABB7CA67}" type="presParOf" srcId="{36D07AA2-5649-40A9-A5C7-2DC5358109C7}" destId="{4CD8CFEA-7330-49DD-8743-97140C8680D2}" srcOrd="1" destOrd="0" presId="urn:microsoft.com/office/officeart/2005/8/layout/vList2"/>
    <dgm:cxn modelId="{32E676D3-DE3E-4E0B-AB12-78ADAECE5C69}" type="presParOf" srcId="{36D07AA2-5649-40A9-A5C7-2DC5358109C7}" destId="{B5373F74-D362-45B0-99AA-16979888C9AC}" srcOrd="2" destOrd="0" presId="urn:microsoft.com/office/officeart/2005/8/layout/vList2"/>
    <dgm:cxn modelId="{38205E9F-34CA-4AFC-81F6-C34466F39967}" type="presParOf" srcId="{36D07AA2-5649-40A9-A5C7-2DC5358109C7}" destId="{BD600D83-AECC-4FF5-AE10-DE8247188D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43612-6B80-4509-AACA-E27C9E65C57D}">
      <dsp:nvSpPr>
        <dsp:cNvPr id="0" name=""/>
        <dsp:cNvSpPr/>
      </dsp:nvSpPr>
      <dsp:spPr>
        <a:xfrm>
          <a:off x="0" y="67757"/>
          <a:ext cx="8229600" cy="1628731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действительные  деньги</a:t>
          </a:r>
          <a:endParaRPr lang="ru-RU" sz="4100" kern="1200" dirty="0"/>
        </a:p>
      </dsp:txBody>
      <dsp:txXfrm>
        <a:off x="0" y="67757"/>
        <a:ext cx="8229600" cy="1628731"/>
      </dsp:txXfrm>
    </dsp:sp>
    <dsp:sp modelId="{2772C232-5F76-46F7-94D5-1166414C0E00}">
      <dsp:nvSpPr>
        <dsp:cNvPr id="0" name=""/>
        <dsp:cNvSpPr/>
      </dsp:nvSpPr>
      <dsp:spPr>
        <a:xfrm>
          <a:off x="0" y="1696488"/>
          <a:ext cx="8229600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smtClean="0"/>
            <a:t>Номинальная стоимость соответствует реальной</a:t>
          </a:r>
          <a:endParaRPr lang="ru-RU" sz="3200" kern="1200" dirty="0"/>
        </a:p>
      </dsp:txBody>
      <dsp:txXfrm>
        <a:off x="0" y="1696488"/>
        <a:ext cx="8229600" cy="997222"/>
      </dsp:txXfrm>
    </dsp:sp>
    <dsp:sp modelId="{3B7775E5-D808-4AE6-9F77-F740F1ED0E73}">
      <dsp:nvSpPr>
        <dsp:cNvPr id="0" name=""/>
        <dsp:cNvSpPr/>
      </dsp:nvSpPr>
      <dsp:spPr>
        <a:xfrm>
          <a:off x="0" y="2693711"/>
          <a:ext cx="8229600" cy="1628731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заменители действительных  денег</a:t>
          </a:r>
          <a:endParaRPr lang="ru-RU" sz="4100" kern="1200" dirty="0"/>
        </a:p>
      </dsp:txBody>
      <dsp:txXfrm>
        <a:off x="0" y="2693711"/>
        <a:ext cx="8229600" cy="1628731"/>
      </dsp:txXfrm>
    </dsp:sp>
    <dsp:sp modelId="{0D81E9DF-ED00-4E24-B587-0D6844FAFB90}">
      <dsp:nvSpPr>
        <dsp:cNvPr id="0" name=""/>
        <dsp:cNvSpPr/>
      </dsp:nvSpPr>
      <dsp:spPr>
        <a:xfrm>
          <a:off x="0" y="4322442"/>
          <a:ext cx="82296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kern="1200" dirty="0" smtClean="0"/>
            <a:t>Номинальная стоимость выше реальной</a:t>
          </a:r>
          <a:endParaRPr lang="ru-RU" sz="3200" kern="1200" dirty="0"/>
        </a:p>
      </dsp:txBody>
      <dsp:txXfrm>
        <a:off x="0" y="4322442"/>
        <a:ext cx="8229600" cy="678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4D37F7-2F8D-4137-B1A7-2AAAD289F2C5}">
      <dsp:nvSpPr>
        <dsp:cNvPr id="0" name=""/>
        <dsp:cNvSpPr/>
      </dsp:nvSpPr>
      <dsp:spPr>
        <a:xfrm>
          <a:off x="0" y="4749"/>
          <a:ext cx="8280920" cy="119925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chemeClr val="accent2">
                  <a:lumMod val="50000"/>
                </a:schemeClr>
              </a:solidFill>
            </a:rPr>
            <a:t>наличное</a:t>
          </a:r>
          <a:endParaRPr lang="ru-RU" sz="5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4749"/>
        <a:ext cx="8280920" cy="1199250"/>
      </dsp:txXfrm>
    </dsp:sp>
    <dsp:sp modelId="{4CD8CFEA-7330-49DD-8743-97140C8680D2}">
      <dsp:nvSpPr>
        <dsp:cNvPr id="0" name=""/>
        <dsp:cNvSpPr/>
      </dsp:nvSpPr>
      <dsp:spPr>
        <a:xfrm>
          <a:off x="0" y="1204000"/>
          <a:ext cx="828092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1204000"/>
        <a:ext cx="8280920" cy="828000"/>
      </dsp:txXfrm>
    </dsp:sp>
    <dsp:sp modelId="{B5373F74-D362-45B0-99AA-16979888C9AC}">
      <dsp:nvSpPr>
        <dsp:cNvPr id="0" name=""/>
        <dsp:cNvSpPr/>
      </dsp:nvSpPr>
      <dsp:spPr>
        <a:xfrm>
          <a:off x="0" y="2032000"/>
          <a:ext cx="8280920" cy="119925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>
              <a:solidFill>
                <a:schemeClr val="accent2">
                  <a:lumMod val="50000"/>
                </a:schemeClr>
              </a:solidFill>
            </a:rPr>
            <a:t>безналичное</a:t>
          </a:r>
          <a:endParaRPr lang="ru-RU" sz="5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2032000"/>
        <a:ext cx="8280920" cy="1199250"/>
      </dsp:txXfrm>
    </dsp:sp>
    <dsp:sp modelId="{BD600D83-AECC-4FF5-AE10-DE8247188DEA}">
      <dsp:nvSpPr>
        <dsp:cNvPr id="0" name=""/>
        <dsp:cNvSpPr/>
      </dsp:nvSpPr>
      <dsp:spPr>
        <a:xfrm>
          <a:off x="0" y="3231250"/>
          <a:ext cx="828092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900" kern="1200" dirty="0"/>
        </a:p>
      </dsp:txBody>
      <dsp:txXfrm>
        <a:off x="0" y="3231250"/>
        <a:ext cx="8280920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C7863-A499-4C37-9B49-ED9473839B1F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82FB-3B3F-4738-AA3A-1A504E8EA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25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Итог соглашения м/д людьми</a:t>
            </a:r>
          </a:p>
          <a:p>
            <a:pPr marL="228600" indent="-228600">
              <a:buAutoNum type="arabicPeriod"/>
            </a:pPr>
            <a:r>
              <a:rPr lang="ru-RU" dirty="0" smtClean="0"/>
              <a:t>Выделение товаров из общего товарного ряда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82FB-3B3F-4738-AA3A-1A504E8EA5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86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Денежные эквиваленты - это краткосрочные высоколиквидные финансовые вложения, которые можно легко конвертировать в известную сумму и которые практически не подвержены риску изменения стоимости.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82FB-3B3F-4738-AA3A-1A504E8EA5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32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Сущность денег раскрывается через их функции</a:t>
            </a:r>
          </a:p>
          <a:p>
            <a:r>
              <a:rPr lang="ru-RU" dirty="0" smtClean="0"/>
              <a:t>1. т-д-т = деньги играют роль посредника</a:t>
            </a:r>
          </a:p>
          <a:p>
            <a:r>
              <a:rPr lang="ru-RU" dirty="0" smtClean="0"/>
              <a:t>2. Стоимость товара = цена</a:t>
            </a:r>
          </a:p>
          <a:p>
            <a:r>
              <a:rPr lang="ru-RU" dirty="0" smtClean="0"/>
              <a:t>3. Оплата товара или услуги с разрывом во времени (кредитные  отношения)</a:t>
            </a:r>
          </a:p>
          <a:p>
            <a:r>
              <a:rPr lang="ru-RU" dirty="0" smtClean="0"/>
              <a:t>4. Получения максимальной прибыли, оборачиваемость денег</a:t>
            </a:r>
          </a:p>
          <a:p>
            <a:r>
              <a:rPr lang="ru-RU" dirty="0" smtClean="0"/>
              <a:t>5. Расширение мировых экономических связей, всеобщий покупательский и платежный элемент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82FB-3B3F-4738-AA3A-1A504E8EA5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08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Медные и серебренные  монеты, бумажные деньги, кредитные  деньги -  не имеют реальной стоимости, были наделены государством  принудительной стоимостью</a:t>
            </a:r>
          </a:p>
          <a:p>
            <a:pPr marL="0" indent="0">
              <a:buFontTx/>
              <a:buNone/>
            </a:pPr>
            <a:r>
              <a:rPr lang="ru-RU" dirty="0" smtClean="0"/>
              <a:t>Разница между номинальной стоимостью денег и затрат на их выпуск = эмиссионный  доход (доход государства)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82FB-3B3F-4738-AA3A-1A504E8EA5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02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Деньги постоянно переходят из одной сферы обращения в другую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82FB-3B3F-4738-AA3A-1A504E8EA5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485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05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03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85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655C-DBD4-4EB3-AE88-BEF32501C8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1CAF-8F53-4678-9450-2CA136A4A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6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DD55-6CDF-4B43-B26E-6D770BB180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ADAA-AAAC-4A56-AC15-32F4328A86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81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0A90-1884-4666-A779-2E23941A0D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C130-0DCC-4BB5-8DC6-8C91CC46C5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4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AB85-B8D7-431C-B357-2F1CEA15E6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64F7-BCDF-4616-87F6-CF1D82F9AA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8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9A38-9160-4EA5-BBC2-575383BC6B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ABB2-D6A1-4B86-A3A1-14963BF238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4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67F5-79B8-42D3-B852-B958B41731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0AE1-C3A2-421C-AF64-5B900D81D6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443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B02F-62B7-4817-9F07-570F858B9F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E284-3449-4063-A8C5-E40CD1665F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397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56FA-01A1-42E3-9D92-0AD81E90A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B7FE-EA78-4CE9-A688-DF10415B3F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0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6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E333-1BDD-40ED-A41E-4C42B10526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8ADF-A7E5-4C2F-9C29-4608A1645E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59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012F-642E-4729-9745-349753820C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1D4B-D177-43FF-854F-876B9774F6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464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51BD-7AC5-4564-B9E7-4FA4C40CA0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C948-B01C-4A61-B1B1-6C00AC1486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28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9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23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7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94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4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80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07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476C-A1DD-4A35-8596-B6EE65A57FFE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BC2AC-4B19-4CF9-8206-304EF81F9E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0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AFBF1-4107-43F6-80B6-20EEDB5500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274E31-F551-4F52-9849-D0CBFDB1F7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33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ДЕНЬГИ И ДЕНЕЖНОЕ ОБРАЩЕНИЕ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6400800" cy="76964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рикрепленный  файл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98884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8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ПОДУМАЙ!!!!!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49117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 Население </a:t>
            </a:r>
            <a:r>
              <a:rPr lang="ru-RU" dirty="0" smtClean="0"/>
              <a:t>Древнерусского государства использовало куны (деньги) для уплаты виры (штрафа), долга и реза (процента), оброка и дани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/>
              <a:t>« - Да чтобы не запрашивать с вас лишнего, по </a:t>
            </a:r>
            <a:r>
              <a:rPr lang="ru-RU" dirty="0" err="1" smtClean="0"/>
              <a:t>сту</a:t>
            </a:r>
            <a:r>
              <a:rPr lang="ru-RU" dirty="0" smtClean="0"/>
              <a:t> рублей за штуку!"- сказал Собакевич.    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smtClean="0"/>
              <a:t>По </a:t>
            </a:r>
            <a:r>
              <a:rPr lang="ru-RU" dirty="0" err="1" smtClean="0"/>
              <a:t>сту</a:t>
            </a:r>
            <a:r>
              <a:rPr lang="ru-RU" dirty="0" smtClean="0"/>
              <a:t>!- вскричал Чичиков… 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smtClean="0"/>
              <a:t>Что ж, разве это для вас дорого? - произнес Собакевич и потом прибавил: "А какая бы, однако ж, ваша цена?"».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89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3.  </a:t>
            </a:r>
            <a:r>
              <a:rPr lang="ru-RU" dirty="0" smtClean="0"/>
              <a:t>«Мальчик, в таком случае возьмите за четыре сольдо мою новую азбуку... </a:t>
            </a:r>
          </a:p>
          <a:p>
            <a:pPr>
              <a:buNone/>
            </a:pPr>
            <a:r>
              <a:rPr lang="ru-RU" dirty="0" smtClean="0"/>
              <a:t>       - С картинками? </a:t>
            </a:r>
          </a:p>
          <a:p>
            <a:pPr>
              <a:buNone/>
            </a:pPr>
            <a:r>
              <a:rPr lang="ru-RU" dirty="0" smtClean="0"/>
              <a:t>       - С </a:t>
            </a:r>
            <a:r>
              <a:rPr lang="ru-RU" dirty="0" err="1" smtClean="0"/>
              <a:t>ччччудными</a:t>
            </a:r>
            <a:r>
              <a:rPr lang="ru-RU" dirty="0" smtClean="0"/>
              <a:t> картинками и большими буквами. </a:t>
            </a:r>
          </a:p>
          <a:p>
            <a:pPr>
              <a:buNone/>
            </a:pPr>
            <a:r>
              <a:rPr lang="ru-RU" dirty="0" smtClean="0"/>
              <a:t>       - Давай, пожалуй, - сказал мальчик, взял азбуку и нехотя отсчитал четыре сольдо. </a:t>
            </a:r>
          </a:p>
          <a:p>
            <a:pPr>
              <a:buNone/>
            </a:pPr>
            <a:r>
              <a:rPr lang="ru-RU" dirty="0" smtClean="0"/>
              <a:t>       Буратино подбежал к полной улыбающейся тете и пропищал: </a:t>
            </a:r>
          </a:p>
          <a:p>
            <a:pPr>
              <a:buNone/>
            </a:pPr>
            <a:r>
              <a:rPr lang="ru-RU" dirty="0" smtClean="0"/>
              <a:t>       -Послушайте, дайте мне в первом ряду билет на единственное представление кукольного театра».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ru-RU" dirty="0" smtClean="0"/>
              <a:t>«</a:t>
            </a:r>
            <a:r>
              <a:rPr lang="ru-RU" dirty="0" smtClean="0"/>
              <a:t>Многообразные экономические связи между странами порождают денежные платежи и поступления. Это и вызвало потребность в особых деньгах для международных расчетов</a:t>
            </a:r>
            <a:r>
              <a:rPr lang="ru-RU" dirty="0" smtClean="0"/>
              <a:t>».</a:t>
            </a:r>
          </a:p>
          <a:p>
            <a:pPr marL="514350" indent="-514350">
              <a:buAutoNum type="arabicPeriod" startAt="4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5.  </a:t>
            </a:r>
            <a:r>
              <a:rPr lang="ru-RU" dirty="0" smtClean="0"/>
              <a:t>«Подошедши к бюро, Плюшкин пересчитал деньги еще раз и уложил  чрезвычайно осторожно в один из ящиков, где, верно, им суждено быть погребенными до тех пор, покамест отец Карп и отец Поликарп, два священника его деревни, не погребут его самого, к неописанной радости зятя и дочери, а может быть, и капитана, приписавшегося ему в родню».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деньги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… особый  товар, выполняющий роль всеобщего эквивалента при обмене товаров.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онцепция  происхождения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Рационалистическая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Эволюционная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8915"/>
            <a:ext cx="2384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34" y="2344415"/>
            <a:ext cx="21272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4415"/>
            <a:ext cx="27368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81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енежный эквивалент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145978" cy="12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663420"/>
            <a:ext cx="4572000" cy="4435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Делимость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Узнаваемость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Стабильность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Портативность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Износостойкость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Однородность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076" y="5229200"/>
            <a:ext cx="28781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81235"/>
            <a:ext cx="28803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Функции  денег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 eaLnBrk="1" hangingPunct="1">
              <a:buFont typeface="Arial" charset="0"/>
              <a:buAutoNum type="arabicPeriod"/>
            </a:pPr>
            <a:r>
              <a:rPr lang="ru-RU" dirty="0" smtClean="0"/>
              <a:t>Средства  обращения</a:t>
            </a:r>
          </a:p>
          <a:p>
            <a:pPr marL="514350" indent="-514350" algn="ctr" eaLnBrk="1" hangingPunct="1">
              <a:buFont typeface="Arial" charset="0"/>
              <a:buAutoNum type="arabicPeriod"/>
            </a:pPr>
            <a:r>
              <a:rPr lang="ru-RU" dirty="0" smtClean="0"/>
              <a:t>Мера стоимости</a:t>
            </a:r>
          </a:p>
          <a:p>
            <a:pPr marL="514350" indent="-514350" algn="ctr" eaLnBrk="1" hangingPunct="1">
              <a:buFont typeface="Arial" charset="0"/>
              <a:buAutoNum type="arabicPeriod"/>
            </a:pPr>
            <a:r>
              <a:rPr lang="ru-RU" dirty="0" smtClean="0"/>
              <a:t>Средство платежа</a:t>
            </a:r>
          </a:p>
          <a:p>
            <a:pPr marL="514350" indent="-514350" algn="ctr" eaLnBrk="1" hangingPunct="1">
              <a:buFont typeface="Arial" charset="0"/>
              <a:buAutoNum type="arabicPeriod"/>
            </a:pPr>
            <a:r>
              <a:rPr lang="ru-RU" dirty="0" smtClean="0"/>
              <a:t>Средства накопления</a:t>
            </a:r>
          </a:p>
          <a:p>
            <a:pPr marL="0" indent="0" algn="ctr" eaLnBrk="1" hangingPunct="1">
              <a:buNone/>
            </a:pPr>
            <a:r>
              <a:rPr lang="ru-RU" dirty="0"/>
              <a:t>и</a:t>
            </a:r>
            <a:r>
              <a:rPr lang="ru-RU" dirty="0" smtClean="0"/>
              <a:t> сбережения</a:t>
            </a:r>
          </a:p>
          <a:p>
            <a:pPr marL="0" indent="0" algn="ctr" eaLnBrk="1" hangingPunct="1">
              <a:buNone/>
            </a:pPr>
            <a:r>
              <a:rPr lang="ru-RU" dirty="0" smtClean="0"/>
              <a:t>5. Мировые  деньги</a:t>
            </a:r>
          </a:p>
          <a:p>
            <a:pPr marL="0" indent="0" algn="ctr" eaLnBrk="1" hangingPunct="1">
              <a:buNone/>
            </a:pPr>
            <a:endParaRPr lang="ru-RU" dirty="0" smtClean="0"/>
          </a:p>
          <a:p>
            <a:pPr marL="514350" indent="-514350" algn="ctr" eaLnBrk="1" hangingPunct="1">
              <a:buFont typeface="Arial" charset="0"/>
              <a:buAutoNum type="arabicPeriod"/>
            </a:pPr>
            <a:endParaRPr lang="ru-RU" dirty="0" smtClean="0"/>
          </a:p>
        </p:txBody>
      </p:sp>
      <p:pic>
        <p:nvPicPr>
          <p:cNvPr id="7172" name="Picture 30" descr="C:\Program Files\Microsoft Office\Media\CntCD1\ClipArt3\j023801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4620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7" descr="C:\Program Files\Microsoft Office\Media\CntCD1\ClipArt2\j021554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2762"/>
            <a:ext cx="1740379" cy="150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6" descr="C:\Program Files\Microsoft Office\Media\CntCD1\ClipArt4\j025054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72" y="4655417"/>
            <a:ext cx="19399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025" y="1196231"/>
            <a:ext cx="2021210" cy="17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2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иды  денег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5259902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092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редитные  деньги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… долговые обязательства, появление которых связано с развитием кредитных  отношений.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Вексель</a:t>
            </a:r>
            <a:r>
              <a:rPr lang="ru-RU" dirty="0" smtClean="0"/>
              <a:t> (письменное безусловное обязательство должника об уплате в определенный срок и в установленном месте)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Банкноты</a:t>
            </a:r>
            <a:r>
              <a:rPr lang="ru-RU" dirty="0" smtClean="0"/>
              <a:t> (банковские билеты, денежные знаки, выпускаемые Центробанком – имеют двойное обеспечение  кредитное и металлическое)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3312368" cy="168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3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579296" cy="6597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Чек</a:t>
            </a:r>
            <a:r>
              <a:rPr lang="ru-RU" dirty="0" smtClean="0"/>
              <a:t> – письменное распоряжение лица, имеющего  текущий счет, о выплате банком денежной суммы или её перечислении на другой счёт.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Электронные  деньги </a:t>
            </a:r>
            <a:r>
              <a:rPr lang="ru-RU" dirty="0" smtClean="0"/>
              <a:t>– система безналичных расчётов, совокупность электронных устройств и систем связи для осуществления кредитных и платежных операций без участия бумажных носителей.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Кредитные карточки </a:t>
            </a:r>
            <a:r>
              <a:rPr lang="ru-RU" dirty="0" smtClean="0"/>
              <a:t>– пластиковая карточка содержащая информацию о счёте клиента в кредитном учреждении.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9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енежное  обращение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… постоянное движение денежных средств.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05804292"/>
              </p:ext>
            </p:extLst>
          </p:nvPr>
        </p:nvGraphicFramePr>
        <p:xfrm>
          <a:off x="467544" y="234888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796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енежная  масса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… совокупный объем денег, находящийся в экономике и  принадлежащих государству, физическим и юридическим лицам.</a:t>
            </a:r>
          </a:p>
          <a:p>
            <a:pPr marL="0" indent="0">
              <a:buNone/>
            </a:pPr>
            <a:r>
              <a:rPr lang="ru-RU" dirty="0" smtClean="0"/>
              <a:t>Объем зависит от предложения и спроса на деньги.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Предложение денег </a:t>
            </a:r>
            <a:r>
              <a:rPr lang="ru-RU" dirty="0" smtClean="0"/>
              <a:t>– совокупность платёжных средств, которые обращаются в экономике в донный момент.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73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620</Words>
  <Application>Microsoft Office PowerPoint</Application>
  <PresentationFormat>Экран (4:3)</PresentationFormat>
  <Paragraphs>76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ДЕНЬГИ И ДЕНЕЖНОЕ ОБРАЩЕНИЕ</vt:lpstr>
      <vt:lpstr>деньги</vt:lpstr>
      <vt:lpstr>денежный эквивалент</vt:lpstr>
      <vt:lpstr>Функции  денег</vt:lpstr>
      <vt:lpstr>виды  денег</vt:lpstr>
      <vt:lpstr>кредитные  деньги</vt:lpstr>
      <vt:lpstr>Слайд 7</vt:lpstr>
      <vt:lpstr>денежное  обращение</vt:lpstr>
      <vt:lpstr>денежная  масса</vt:lpstr>
      <vt:lpstr>ПОДУМАЙ!!!!!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 И ДЕНЕЖНОЕ ОБРАЩЕНИЕ</dc:title>
  <dc:creator>Ира</dc:creator>
  <cp:lastModifiedBy>Ирина</cp:lastModifiedBy>
  <cp:revision>13</cp:revision>
  <dcterms:created xsi:type="dcterms:W3CDTF">2012-12-17T15:40:54Z</dcterms:created>
  <dcterms:modified xsi:type="dcterms:W3CDTF">2012-12-18T05:22:08Z</dcterms:modified>
</cp:coreProperties>
</file>