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2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C3F6E95-AAA2-4395-9715-EF5C6340DC31}">
          <p14:sldIdLst>
            <p14:sldId id="256"/>
            <p14:sldId id="260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00" autoAdjust="0"/>
  </p:normalViewPr>
  <p:slideViewPr>
    <p:cSldViewPr>
      <p:cViewPr>
        <p:scale>
          <a:sx n="44" d="100"/>
          <a:sy n="44" d="100"/>
        </p:scale>
        <p:origin x="-1536" y="-132"/>
      </p:cViewPr>
      <p:guideLst>
        <p:guide orient="horz" pos="2160"/>
        <p:guide pos="2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606CF-BD43-4F0A-BE3C-E65EB9663F3D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A6096-45D1-4251-B2AD-F7CEEB7BB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417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40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5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09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7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44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1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0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47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8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38633-A896-4434-B4C3-04765ACA8A0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493B1-844F-41DB-AEFF-FE0D396AC1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42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8062664" cy="1470025"/>
          </a:xfrm>
        </p:spPr>
        <p:txBody>
          <a:bodyPr>
            <a:noAutofit/>
          </a:bodyPr>
          <a:lstStyle/>
          <a:p>
            <a:r>
              <a:rPr lang="ru-RU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Ураганы, бури, смерчи.</a:t>
            </a:r>
            <a:br>
              <a:rPr lang="ru-RU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6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</a:t>
            </a:r>
            <a:r>
              <a:rPr lang="ru-RU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россворд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latin typeface="Arial Black" pitchFamily="34" charset="0"/>
              </a:rPr>
              <a:t>ОБЖ – 7 класс</a:t>
            </a:r>
            <a:endParaRPr lang="ru-RU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 bwMode="auto">
          <a:xfrm>
            <a:off x="193399" y="296652"/>
            <a:ext cx="8390797" cy="1512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40000" lnSpcReduction="20000"/>
          </a:bodyPr>
          <a:lstStyle>
            <a:lvl1pPr marL="0" indent="0" algn="ctr" defTabSz="449263" rtl="0" fontAlgn="base" hangingPunct="0"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49263" rtl="0" fontAlgn="base" hangingPunct="0"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75000"/>
              <a:buFont typeface="Symbol" charset="2"/>
              <a:buNone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49263" rtl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None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49263" rtl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49263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None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ru-RU" sz="4500" b="1" i="0" u="none" strike="noStrike" kern="0" cap="none" spc="0" normalizeH="0" baseline="0" noProof="0" dirty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Муниципальное бюджетное общеобразовательное учреждение</a:t>
            </a:r>
          </a:p>
          <a:p>
            <a:pPr marL="0" marR="0" lvl="0" indent="0" algn="ctr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ru-RU" sz="4500" b="1" i="0" u="none" strike="noStrike" kern="0" cap="none" spc="0" normalizeH="0" baseline="0" noProof="0" dirty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средняя общеобразовательная школа Амурской области</a:t>
            </a:r>
          </a:p>
          <a:p>
            <a:pPr marL="0" marR="0" lvl="0" indent="0" algn="ctr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ru-RU" sz="45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Селемджинского</a:t>
            </a:r>
            <a:r>
              <a:rPr kumimoji="0" lang="ru-RU" sz="4500" b="1" i="0" u="none" strike="noStrike" kern="0" cap="none" spc="0" normalizeH="0" baseline="0" noProof="0" dirty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района</a:t>
            </a:r>
          </a:p>
          <a:p>
            <a:pPr marL="0" marR="0" lvl="0" indent="0" algn="ctr" defTabSz="449263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п. Токур.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EAEAEA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79712" y="5535629"/>
            <a:ext cx="5542920" cy="11172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</a:rPr>
              <a:t>МБОУ «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 Black" pitchFamily="34" charset="0"/>
              </a:rPr>
              <a:t>Токурская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</a:rPr>
              <a:t> СОШ»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</a:rPr>
              <a:t>Учитель ОБЖ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Black" pitchFamily="34" charset="0"/>
              </a:rPr>
              <a:t>Гикалова О.В.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6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6201424" y="361147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</a:t>
            </a:r>
            <a:endParaRPr lang="ru-RU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200437" y="78565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200437" y="50210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201424" y="276083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201424" y="332792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200433" y="304438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</a:t>
            </a: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201424" y="248524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6200437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200435" y="2199143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200437" y="106494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</a:t>
            </a:r>
            <a:endParaRPr lang="ru-RU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200437" y="134849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810033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200436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114832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405463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</a:t>
            </a:r>
            <a:endParaRPr lang="ru-RU" b="1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6811022" y="332792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506223" y="332792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6505234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201424" y="389502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420620" y="3325912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</a:t>
            </a:r>
            <a:endParaRPr lang="ru-RU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115821" y="332792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201425" y="417857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5896626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</a:t>
            </a:r>
            <a:endParaRPr lang="ru-RU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6201425" y="501006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201425" y="472737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201425" y="444382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690865" y="1915093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386066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690862" y="2198642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я</a:t>
            </a:r>
            <a:endParaRPr lang="ru-RU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690863" y="134849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</a:t>
            </a:r>
            <a:endParaRPr lang="ru-RU" b="1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690865" y="163204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у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4995664" y="19150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5280378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589656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4408077" y="302848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79" name="Прямоугольник 78"/>
          <p:cNvSpPr/>
          <p:nvPr/>
        </p:nvSpPr>
        <p:spPr>
          <a:xfrm>
            <a:off x="4712877" y="302848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</a:t>
            </a:r>
            <a:endParaRPr lang="ru-RU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5300463" y="358961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4103277" y="219864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4103275" y="2477282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</a:t>
            </a:r>
            <a:endParaRPr lang="ru-RU" b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4103278" y="274493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4103277" y="331203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</a:t>
            </a:r>
            <a:endParaRPr lang="ru-RU" b="1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4103277" y="302849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5015799" y="302848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5300463" y="302848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</a:t>
            </a:r>
            <a:endParaRPr lang="ru-RU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5300461" y="3861312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</a:t>
            </a:r>
            <a:endParaRPr lang="ru-RU" b="1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5297919" y="527905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</a:t>
            </a:r>
            <a:endParaRPr lang="ru-RU" b="1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5297918" y="499550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5297919" y="471195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5300460" y="442841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5300463" y="414486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и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3481026" y="414485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94" name="Прямоугольник 93"/>
          <p:cNvSpPr/>
          <p:nvPr/>
        </p:nvSpPr>
        <p:spPr>
          <a:xfrm>
            <a:off x="4386062" y="414485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</a:t>
            </a:r>
            <a:endParaRPr lang="ru-RU" b="1" dirty="0"/>
          </a:p>
        </p:txBody>
      </p:sp>
      <p:sp>
        <p:nvSpPr>
          <p:cNvPr id="95" name="Прямоугольник 94"/>
          <p:cNvSpPr/>
          <p:nvPr/>
        </p:nvSpPr>
        <p:spPr>
          <a:xfrm>
            <a:off x="4690861" y="414486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4995664" y="414485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</a:t>
            </a:r>
            <a:endParaRPr lang="ru-RU" b="1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5605262" y="414486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я</a:t>
            </a:r>
            <a:endParaRPr lang="ru-RU" b="1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3785825" y="414485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99" name="Прямоугольник 98"/>
          <p:cNvSpPr/>
          <p:nvPr/>
        </p:nvSpPr>
        <p:spPr>
          <a:xfrm>
            <a:off x="4081263" y="414485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100" name="Прямоугольник 99"/>
          <p:cNvSpPr/>
          <p:nvPr/>
        </p:nvSpPr>
        <p:spPr>
          <a:xfrm>
            <a:off x="2581102" y="220169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3190700" y="219863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</a:t>
            </a:r>
            <a:endParaRPr lang="ru-RU" b="1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3493678" y="219863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04" name="Прямоугольник 103"/>
          <p:cNvSpPr/>
          <p:nvPr/>
        </p:nvSpPr>
        <p:spPr>
          <a:xfrm>
            <a:off x="3798478" y="219864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</a:t>
            </a:r>
            <a:endParaRPr lang="ru-RU" b="1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2276301" y="3058793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ь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2276302" y="276878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108" name="Прямоугольник 107"/>
          <p:cNvSpPr/>
          <p:nvPr/>
        </p:nvSpPr>
        <p:spPr>
          <a:xfrm>
            <a:off x="2276303" y="248523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276303" y="191508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ш</a:t>
            </a:r>
            <a:endParaRPr lang="ru-RU" b="1" dirty="0"/>
          </a:p>
        </p:txBody>
      </p:sp>
      <p:sp>
        <p:nvSpPr>
          <p:cNvPr id="101" name="Прямоугольник 100"/>
          <p:cNvSpPr/>
          <p:nvPr/>
        </p:nvSpPr>
        <p:spPr>
          <a:xfrm>
            <a:off x="2885901" y="219863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</a:t>
            </a:r>
            <a:endParaRPr lang="ru-RU" b="1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2885900" y="162319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</a:t>
            </a:r>
            <a:endParaRPr lang="ru-RU" b="1" dirty="0"/>
          </a:p>
        </p:txBody>
      </p:sp>
      <p:sp>
        <p:nvSpPr>
          <p:cNvPr id="112" name="Прямоугольник 111"/>
          <p:cNvSpPr/>
          <p:nvPr/>
        </p:nvSpPr>
        <p:spPr>
          <a:xfrm>
            <a:off x="2886312" y="191508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113" name="Прямоугольник 112"/>
          <p:cNvSpPr/>
          <p:nvPr/>
        </p:nvSpPr>
        <p:spPr>
          <a:xfrm>
            <a:off x="2885901" y="249018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</a:t>
            </a:r>
            <a:endParaRPr lang="ru-RU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1949279" y="133964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ы</a:t>
            </a:r>
            <a:endParaRPr lang="ru-RU" b="1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2865802" y="134053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14" name="Прямоугольник 113"/>
          <p:cNvSpPr/>
          <p:nvPr/>
        </p:nvSpPr>
        <p:spPr>
          <a:xfrm>
            <a:off x="2248872" y="133964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115" name="Прямоугольник 114"/>
          <p:cNvSpPr/>
          <p:nvPr/>
        </p:nvSpPr>
        <p:spPr>
          <a:xfrm>
            <a:off x="2553672" y="1339643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</a:t>
            </a:r>
            <a:endParaRPr lang="ru-RU" b="1" dirty="0"/>
          </a:p>
        </p:txBody>
      </p:sp>
      <p:sp>
        <p:nvSpPr>
          <p:cNvPr id="116" name="Прямоугольник 115"/>
          <p:cNvSpPr/>
          <p:nvPr/>
        </p:nvSpPr>
        <p:spPr>
          <a:xfrm>
            <a:off x="3481026" y="133964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</a:t>
            </a:r>
            <a:endParaRPr lang="ru-RU" b="1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3176227" y="133964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о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644480" y="133964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59970" y="2214918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659969" y="278350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л</a:t>
            </a:r>
            <a:endParaRPr lang="ru-RU" b="1" dirty="0"/>
          </a:p>
        </p:txBody>
      </p:sp>
      <p:sp>
        <p:nvSpPr>
          <p:cNvPr id="118" name="Прямоугольник 117"/>
          <p:cNvSpPr/>
          <p:nvPr/>
        </p:nvSpPr>
        <p:spPr>
          <a:xfrm>
            <a:off x="1659970" y="2503602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1653587" y="1924076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</a:t>
            </a:r>
            <a:endParaRPr lang="ru-RU" b="1" dirty="0"/>
          </a:p>
        </p:txBody>
      </p:sp>
      <p:sp>
        <p:nvSpPr>
          <p:cNvPr id="120" name="Прямоугольник 119"/>
          <p:cNvSpPr/>
          <p:nvPr/>
        </p:nvSpPr>
        <p:spPr>
          <a:xfrm>
            <a:off x="1653587" y="1640527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2915816" y="4139723"/>
            <a:ext cx="360040" cy="28868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000" b="1" dirty="0" smtClean="0"/>
              <a:t>14</a:t>
            </a:r>
            <a:endParaRPr lang="ru-RU" sz="1000" b="1" dirty="0"/>
          </a:p>
        </p:txBody>
      </p:sp>
      <p:sp>
        <p:nvSpPr>
          <p:cNvPr id="132" name="Управляющая кнопка: настраиваемая 131">
            <a:hlinkClick r:id="" action="ppaction://noaction" highlightClick="1"/>
          </p:cNvPr>
          <p:cNvSpPr/>
          <p:nvPr/>
        </p:nvSpPr>
        <p:spPr>
          <a:xfrm>
            <a:off x="2915815" y="4139723"/>
            <a:ext cx="260411" cy="289128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1653152" y="1027328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</a:t>
            </a:r>
            <a:endParaRPr lang="ru-RU" sz="1000" b="1" dirty="0"/>
          </a:p>
        </p:txBody>
      </p:sp>
      <p:sp>
        <p:nvSpPr>
          <p:cNvPr id="139" name="Прямоугольник 138"/>
          <p:cNvSpPr/>
          <p:nvPr/>
        </p:nvSpPr>
        <p:spPr>
          <a:xfrm>
            <a:off x="1348788" y="1356978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2</a:t>
            </a:r>
            <a:endParaRPr lang="ru-RU" sz="1000" b="1" dirty="0"/>
          </a:p>
        </p:txBody>
      </p:sp>
      <p:sp>
        <p:nvSpPr>
          <p:cNvPr id="140" name="Управляющая кнопка: настраиваемая 139">
            <a:hlinkClick r:id="" action="ppaction://noaction" highlightClick="1"/>
          </p:cNvPr>
          <p:cNvSpPr/>
          <p:nvPr/>
        </p:nvSpPr>
        <p:spPr>
          <a:xfrm>
            <a:off x="1338358" y="1361601"/>
            <a:ext cx="304799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6189660" y="203146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8</a:t>
            </a:r>
            <a:endParaRPr lang="ru-RU" sz="1000" b="1" dirty="0"/>
          </a:p>
        </p:txBody>
      </p:sp>
      <p:sp>
        <p:nvSpPr>
          <p:cNvPr id="143" name="Управляющая кнопка: настраиваемая 142">
            <a:hlinkClick r:id="" action="ppaction://noaction" highlightClick="1"/>
          </p:cNvPr>
          <p:cNvSpPr/>
          <p:nvPr/>
        </p:nvSpPr>
        <p:spPr>
          <a:xfrm>
            <a:off x="6189660" y="203146"/>
            <a:ext cx="304799" cy="283549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48" name="Прямоугольник 147"/>
          <p:cNvSpPr/>
          <p:nvPr/>
        </p:nvSpPr>
        <p:spPr>
          <a:xfrm>
            <a:off x="2884714" y="1039773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3</a:t>
            </a:r>
            <a:endParaRPr lang="ru-RU" sz="1000" b="1" dirty="0"/>
          </a:p>
        </p:txBody>
      </p:sp>
      <p:sp>
        <p:nvSpPr>
          <p:cNvPr id="149" name="Управляющая кнопка: настраиваемая 148">
            <a:hlinkClick r:id="" action="ppaction://noaction" highlightClick="1"/>
          </p:cNvPr>
          <p:cNvSpPr/>
          <p:nvPr/>
        </p:nvSpPr>
        <p:spPr>
          <a:xfrm>
            <a:off x="2900700" y="1056097"/>
            <a:ext cx="269901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51" name="Прямоугольник 150"/>
          <p:cNvSpPr/>
          <p:nvPr/>
        </p:nvSpPr>
        <p:spPr>
          <a:xfrm>
            <a:off x="4090016" y="1600979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6</a:t>
            </a:r>
            <a:endParaRPr lang="ru-RU" sz="1000" b="1" dirty="0"/>
          </a:p>
        </p:txBody>
      </p:sp>
      <p:sp>
        <p:nvSpPr>
          <p:cNvPr id="152" name="Управляющая кнопка: настраиваемая 151">
            <a:hlinkClick r:id="" action="ppaction://noaction" highlightClick="1"/>
          </p:cNvPr>
          <p:cNvSpPr/>
          <p:nvPr/>
        </p:nvSpPr>
        <p:spPr>
          <a:xfrm>
            <a:off x="4098711" y="1613813"/>
            <a:ext cx="296104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57" name="Прямоугольник 156"/>
          <p:cNvSpPr/>
          <p:nvPr/>
        </p:nvSpPr>
        <p:spPr>
          <a:xfrm>
            <a:off x="5879864" y="1613813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9</a:t>
            </a:r>
            <a:endParaRPr lang="ru-RU" sz="1000" b="1" dirty="0"/>
          </a:p>
        </p:txBody>
      </p:sp>
      <p:sp>
        <p:nvSpPr>
          <p:cNvPr id="158" name="Управляющая кнопка: настраиваемая 157">
            <a:hlinkClick r:id="" action="ppaction://noaction" highlightClick="1"/>
          </p:cNvPr>
          <p:cNvSpPr/>
          <p:nvPr/>
        </p:nvSpPr>
        <p:spPr>
          <a:xfrm>
            <a:off x="5897312" y="1629009"/>
            <a:ext cx="269901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60" name="Прямоугольник 159"/>
          <p:cNvSpPr/>
          <p:nvPr/>
        </p:nvSpPr>
        <p:spPr>
          <a:xfrm>
            <a:off x="2276299" y="1629009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4</a:t>
            </a:r>
            <a:endParaRPr lang="ru-RU" sz="1000" b="1" dirty="0"/>
          </a:p>
        </p:txBody>
      </p:sp>
      <p:sp>
        <p:nvSpPr>
          <p:cNvPr id="161" name="Управляющая кнопка: настраиваемая 160">
            <a:hlinkClick r:id="" action="ppaction://noaction" highlightClick="1"/>
          </p:cNvPr>
          <p:cNvSpPr/>
          <p:nvPr/>
        </p:nvSpPr>
        <p:spPr>
          <a:xfrm>
            <a:off x="2299356" y="1649409"/>
            <a:ext cx="269901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3785217" y="1896156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5</a:t>
            </a:r>
            <a:endParaRPr lang="ru-RU" sz="1000" b="1" dirty="0"/>
          </a:p>
        </p:txBody>
      </p:sp>
      <p:sp>
        <p:nvSpPr>
          <p:cNvPr id="164" name="Управляющая кнопка: настраиваемая 163">
            <a:hlinkClick r:id="" action="ppaction://noaction" highlightClick="1"/>
          </p:cNvPr>
          <p:cNvSpPr/>
          <p:nvPr/>
        </p:nvSpPr>
        <p:spPr>
          <a:xfrm>
            <a:off x="3785217" y="1912558"/>
            <a:ext cx="304799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66" name="Прямоугольник 165"/>
          <p:cNvSpPr/>
          <p:nvPr/>
        </p:nvSpPr>
        <p:spPr>
          <a:xfrm>
            <a:off x="4681765" y="1056097"/>
            <a:ext cx="304799" cy="28354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7</a:t>
            </a:r>
            <a:endParaRPr lang="ru-RU" sz="1000" b="1" dirty="0"/>
          </a:p>
        </p:txBody>
      </p:sp>
      <p:sp>
        <p:nvSpPr>
          <p:cNvPr id="167" name="Управляющая кнопка: настраиваемая 166">
            <a:hlinkClick r:id="" action="ppaction://noaction" highlightClick="1"/>
          </p:cNvPr>
          <p:cNvSpPr/>
          <p:nvPr/>
        </p:nvSpPr>
        <p:spPr>
          <a:xfrm>
            <a:off x="4708313" y="1071579"/>
            <a:ext cx="269901" cy="257335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3481026" y="3018557"/>
            <a:ext cx="370894" cy="2994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12</a:t>
            </a:r>
            <a:endParaRPr lang="ru-RU" sz="1000" b="1" dirty="0"/>
          </a:p>
        </p:txBody>
      </p:sp>
      <p:sp>
        <p:nvSpPr>
          <p:cNvPr id="170" name="Управляющая кнопка: настраиваемая 169">
            <a:hlinkClick r:id="" action="ppaction://noaction" highlightClick="1"/>
          </p:cNvPr>
          <p:cNvSpPr/>
          <p:nvPr/>
        </p:nvSpPr>
        <p:spPr>
          <a:xfrm>
            <a:off x="3481863" y="3040264"/>
            <a:ext cx="328428" cy="271761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5297277" y="2477273"/>
            <a:ext cx="324885" cy="2891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11</a:t>
            </a:r>
            <a:endParaRPr lang="ru-RU" sz="1000" b="1" dirty="0"/>
          </a:p>
        </p:txBody>
      </p:sp>
      <p:sp>
        <p:nvSpPr>
          <p:cNvPr id="173" name="Управляющая кнопка: настраиваемая 172">
            <a:hlinkClick r:id="" action="ppaction://noaction" highlightClick="1"/>
          </p:cNvPr>
          <p:cNvSpPr/>
          <p:nvPr/>
        </p:nvSpPr>
        <p:spPr>
          <a:xfrm>
            <a:off x="5280376" y="2477273"/>
            <a:ext cx="341785" cy="296461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000" b="1" dirty="0"/>
          </a:p>
        </p:txBody>
      </p:sp>
      <p:sp>
        <p:nvSpPr>
          <p:cNvPr id="175" name="Прямоугольник 174"/>
          <p:cNvSpPr/>
          <p:nvPr/>
        </p:nvSpPr>
        <p:spPr>
          <a:xfrm>
            <a:off x="5551638" y="3342342"/>
            <a:ext cx="417148" cy="2584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13</a:t>
            </a:r>
            <a:endParaRPr lang="ru-RU" sz="1000" b="1" dirty="0"/>
          </a:p>
        </p:txBody>
      </p:sp>
      <p:sp>
        <p:nvSpPr>
          <p:cNvPr id="176" name="Управляющая кнопка: настраиваемая 175">
            <a:hlinkClick r:id="" action="ppaction://noaction" highlightClick="1"/>
          </p:cNvPr>
          <p:cNvSpPr/>
          <p:nvPr/>
        </p:nvSpPr>
        <p:spPr>
          <a:xfrm>
            <a:off x="5622161" y="3335383"/>
            <a:ext cx="268909" cy="276094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000" b="1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1976708" y="2197060"/>
            <a:ext cx="347621" cy="2802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/>
              <a:t>10</a:t>
            </a:r>
            <a:endParaRPr lang="ru-RU" sz="1000" b="1" dirty="0"/>
          </a:p>
        </p:txBody>
      </p:sp>
      <p:sp>
        <p:nvSpPr>
          <p:cNvPr id="179" name="Управляющая кнопка: настраиваемая 178">
            <a:hlinkClick r:id="" action="ppaction://noaction" highlightClick="1"/>
          </p:cNvPr>
          <p:cNvSpPr/>
          <p:nvPr/>
        </p:nvSpPr>
        <p:spPr>
          <a:xfrm>
            <a:off x="2002079" y="2214918"/>
            <a:ext cx="252000" cy="240964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3798478" y="3028485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</a:t>
            </a:r>
            <a:endParaRPr lang="ru-RU" b="1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5896625" y="3327929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ц</a:t>
            </a:r>
            <a:endParaRPr lang="ru-RU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300463" y="2760830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3176227" y="4144861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</a:t>
            </a:r>
            <a:endParaRPr lang="ru-RU" b="1" dirty="0"/>
          </a:p>
        </p:txBody>
      </p:sp>
      <p:sp>
        <p:nvSpPr>
          <p:cNvPr id="222" name="Прямоугольник 221"/>
          <p:cNvSpPr/>
          <p:nvPr/>
        </p:nvSpPr>
        <p:spPr>
          <a:xfrm>
            <a:off x="672044" y="5594967"/>
            <a:ext cx="7776864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b="1" dirty="0" smtClean="0"/>
              <a:t>(в)Что </a:t>
            </a:r>
            <a:r>
              <a:rPr lang="ru-RU" b="1" dirty="0"/>
              <a:t>является лучшей защитой от смерча </a:t>
            </a:r>
            <a:r>
              <a:rPr lang="ru-RU" b="1" dirty="0" smtClean="0"/>
              <a:t>?</a:t>
            </a:r>
          </a:p>
          <a:p>
            <a:endParaRPr lang="ru-RU" b="1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4103276" y="191559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</a:t>
            </a:r>
            <a:endParaRPr lang="ru-RU" b="1" dirty="0"/>
          </a:p>
        </p:txBody>
      </p:sp>
      <p:sp>
        <p:nvSpPr>
          <p:cNvPr id="237" name="Прямоугольник 236"/>
          <p:cNvSpPr/>
          <p:nvPr/>
        </p:nvSpPr>
        <p:spPr>
          <a:xfrm>
            <a:off x="677818" y="5562605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2.  (г)Принцип </a:t>
            </a:r>
            <a:r>
              <a:rPr lang="ru-RU" b="1" dirty="0"/>
              <a:t>действия какого бытового прибора вам напоминает действие смерча?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9902" y="868822"/>
            <a:ext cx="813492" cy="1055253"/>
            <a:chOff x="249902" y="868822"/>
            <a:chExt cx="813492" cy="1055253"/>
          </a:xfrm>
        </p:grpSpPr>
        <p:sp>
          <p:nvSpPr>
            <p:cNvPr id="247" name="Управляющая кнопка: настраиваемая 246">
              <a:hlinkClick r:id="" action="ppaction://noaction" highlightClick="1"/>
            </p:cNvPr>
            <p:cNvSpPr/>
            <p:nvPr/>
          </p:nvSpPr>
          <p:spPr>
            <a:xfrm>
              <a:off x="249902" y="868822"/>
              <a:ext cx="793706" cy="1055253"/>
            </a:xfrm>
            <a:prstGeom prst="actionButtonBlank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b="1" dirty="0"/>
            </a:p>
          </p:txBody>
        </p:sp>
        <p:pic>
          <p:nvPicPr>
            <p:cNvPr id="1026" name="Picture 2" descr="C:\Users\olga\Desktop\все для презентаций\Все про Школу\цыфры  и алфавит аниме\алфавит анимашки\57.gif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243" y="999631"/>
              <a:ext cx="771151" cy="7711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3" name="Прямоугольник 152"/>
          <p:cNvSpPr/>
          <p:nvPr/>
        </p:nvSpPr>
        <p:spPr>
          <a:xfrm>
            <a:off x="611212" y="5594967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3. (в) Сильный </a:t>
            </a:r>
            <a:r>
              <a:rPr lang="ru-RU" b="1" dirty="0"/>
              <a:t>маломасштабный атмосферный вихрь диаметром до 1 000 м, в котором воздух вращается со скоростью до 100 м/с, это:</a:t>
            </a:r>
          </a:p>
        </p:txBody>
      </p:sp>
      <p:sp>
        <p:nvSpPr>
          <p:cNvPr id="154" name="Прямоугольник 153"/>
          <p:cNvSpPr/>
          <p:nvPr/>
        </p:nvSpPr>
        <p:spPr>
          <a:xfrm>
            <a:off x="637384" y="5554935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4. – (в) Как </a:t>
            </a:r>
            <a:r>
              <a:rPr lang="ru-RU" b="1" dirty="0"/>
              <a:t>называется ветер, если дым идёт вертикально, а море зеркально гладкое?</a:t>
            </a:r>
          </a:p>
        </p:txBody>
      </p:sp>
      <p:sp>
        <p:nvSpPr>
          <p:cNvPr id="155" name="Прямоугольник 154"/>
          <p:cNvSpPr/>
          <p:nvPr/>
        </p:nvSpPr>
        <p:spPr>
          <a:xfrm>
            <a:off x="575673" y="5562605"/>
            <a:ext cx="787323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5. – (г) Понижение </a:t>
            </a:r>
            <a:r>
              <a:rPr lang="ru-RU" b="1" dirty="0"/>
              <a:t>давления является признаком приближающейся непогоды, укажите, с помощью какого прибора мы можем это определить?</a:t>
            </a:r>
          </a:p>
        </p:txBody>
      </p:sp>
      <p:sp>
        <p:nvSpPr>
          <p:cNvPr id="180" name="Прямоугольник 179"/>
          <p:cNvSpPr/>
          <p:nvPr/>
        </p:nvSpPr>
        <p:spPr>
          <a:xfrm>
            <a:off x="596305" y="5562605"/>
            <a:ext cx="7883666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6. – (в) Известно</a:t>
            </a:r>
            <a:r>
              <a:rPr lang="ru-RU" b="1" dirty="0"/>
              <a:t>, что сила ветра измеряется его скоростью. Назовите, кто из ученых создал шкалу силы ветра?</a:t>
            </a:r>
          </a:p>
        </p:txBody>
      </p:sp>
      <p:sp>
        <p:nvSpPr>
          <p:cNvPr id="181" name="Прямоугольник 180"/>
          <p:cNvSpPr/>
          <p:nvPr/>
        </p:nvSpPr>
        <p:spPr>
          <a:xfrm>
            <a:off x="611213" y="5563089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7. – (в) Продолжительный </a:t>
            </a:r>
            <a:r>
              <a:rPr lang="ru-RU" b="1" dirty="0"/>
              <a:t>и очень сильный ветер, скорость которого превышает выше 20 м/с, это:</a:t>
            </a:r>
          </a:p>
        </p:txBody>
      </p:sp>
      <p:sp>
        <p:nvSpPr>
          <p:cNvPr id="182" name="Прямоугольник 181"/>
          <p:cNvSpPr/>
          <p:nvPr/>
        </p:nvSpPr>
        <p:spPr>
          <a:xfrm>
            <a:off x="596305" y="5594967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8. - (в) К </a:t>
            </a:r>
            <a:r>
              <a:rPr lang="ru-RU" b="1" dirty="0"/>
              <a:t>какой группе опасных природных явлений относится ветер?</a:t>
            </a:r>
          </a:p>
        </p:txBody>
      </p:sp>
      <p:sp>
        <p:nvSpPr>
          <p:cNvPr id="183" name="Прямоугольник 182"/>
          <p:cNvSpPr/>
          <p:nvPr/>
        </p:nvSpPr>
        <p:spPr>
          <a:xfrm>
            <a:off x="606530" y="5598080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9. – (г) Что </a:t>
            </a:r>
            <a:r>
              <a:rPr lang="ru-RU" b="1" dirty="0"/>
              <a:t>является безопасным и  естественным укрытием на улице во время урагана ?</a:t>
            </a:r>
          </a:p>
        </p:txBody>
      </p:sp>
      <p:sp>
        <p:nvSpPr>
          <p:cNvPr id="184" name="Прямоугольник 183"/>
          <p:cNvSpPr/>
          <p:nvPr/>
        </p:nvSpPr>
        <p:spPr>
          <a:xfrm>
            <a:off x="626589" y="5573462"/>
            <a:ext cx="780215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10. – (г) Как </a:t>
            </a:r>
            <a:r>
              <a:rPr lang="ru-RU" b="1" dirty="0"/>
              <a:t>называют смерч в </a:t>
            </a:r>
            <a:r>
              <a:rPr lang="ru-RU" b="1" dirty="0" smtClean="0"/>
              <a:t>Японии и США?</a:t>
            </a:r>
            <a:endParaRPr lang="ru-RU" b="1" dirty="0"/>
          </a:p>
        </p:txBody>
      </p:sp>
      <p:sp>
        <p:nvSpPr>
          <p:cNvPr id="185" name="Прямоугольник 184"/>
          <p:cNvSpPr/>
          <p:nvPr/>
        </p:nvSpPr>
        <p:spPr>
          <a:xfrm>
            <a:off x="646755" y="5598080"/>
            <a:ext cx="7873237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11. – (в) Область </a:t>
            </a:r>
            <a:r>
              <a:rPr lang="ru-RU" b="1" dirty="0"/>
              <a:t>повышенного давления в атмосфере это: </a:t>
            </a:r>
          </a:p>
        </p:txBody>
      </p:sp>
      <p:sp>
        <p:nvSpPr>
          <p:cNvPr id="186" name="Прямоугольник 185"/>
          <p:cNvSpPr/>
          <p:nvPr/>
        </p:nvSpPr>
        <p:spPr>
          <a:xfrm>
            <a:off x="591052" y="5598909"/>
            <a:ext cx="792894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12. – (г) Как </a:t>
            </a:r>
            <a:r>
              <a:rPr lang="ru-RU" b="1" dirty="0"/>
              <a:t>называют ветер который страшен вихревыми вращающимися воздушными потоками.</a:t>
            </a:r>
          </a:p>
        </p:txBody>
      </p:sp>
      <p:sp>
        <p:nvSpPr>
          <p:cNvPr id="187" name="Прямоугольник 186"/>
          <p:cNvSpPr/>
          <p:nvPr/>
        </p:nvSpPr>
        <p:spPr>
          <a:xfrm>
            <a:off x="606530" y="5594967"/>
            <a:ext cx="7916433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13. – (г) Область </a:t>
            </a:r>
            <a:r>
              <a:rPr lang="ru-RU" b="1" dirty="0"/>
              <a:t>пониженного давления  в атмосфере это</a:t>
            </a:r>
            <a:r>
              <a:rPr lang="ru-RU" sz="2000" b="1" dirty="0"/>
              <a:t>:</a:t>
            </a:r>
          </a:p>
        </p:txBody>
      </p:sp>
      <p:sp>
        <p:nvSpPr>
          <p:cNvPr id="188" name="Прямоугольник 187"/>
          <p:cNvSpPr/>
          <p:nvPr/>
        </p:nvSpPr>
        <p:spPr>
          <a:xfrm>
            <a:off x="587755" y="5599591"/>
            <a:ext cx="7888184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 smtClean="0"/>
              <a:t>14. – (г) Вывоз </a:t>
            </a:r>
            <a:r>
              <a:rPr lang="ru-RU" sz="2000" b="1" dirty="0"/>
              <a:t>населения из опасной зоны это: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2276303" y="2198643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</a:t>
            </a:r>
            <a:endParaRPr lang="ru-RU" b="1" dirty="0"/>
          </a:p>
        </p:txBody>
      </p:sp>
      <p:sp>
        <p:nvSpPr>
          <p:cNvPr id="81" name="Прямоугольник 80"/>
          <p:cNvSpPr/>
          <p:nvPr/>
        </p:nvSpPr>
        <p:spPr>
          <a:xfrm>
            <a:off x="5300462" y="3312034"/>
            <a:ext cx="304799" cy="28354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</a:t>
            </a:r>
            <a:endParaRPr lang="ru-RU" b="1" dirty="0"/>
          </a:p>
        </p:txBody>
      </p:sp>
      <p:sp>
        <p:nvSpPr>
          <p:cNvPr id="137" name="Управляющая кнопка: настраиваемая 136">
            <a:hlinkClick r:id="" action="ppaction://noaction" highlightClick="1"/>
          </p:cNvPr>
          <p:cNvSpPr/>
          <p:nvPr/>
        </p:nvSpPr>
        <p:spPr>
          <a:xfrm>
            <a:off x="1644481" y="1037121"/>
            <a:ext cx="313906" cy="276311"/>
          </a:xfrm>
          <a:prstGeom prst="actionButtonBlank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/>
          </a:p>
        </p:txBody>
      </p:sp>
    </p:spTree>
    <p:extLst>
      <p:ext uri="{BB962C8B-B14F-4D97-AF65-F5344CB8AC3E}">
        <p14:creationId xmlns:p14="http://schemas.microsoft.com/office/powerpoint/2010/main" val="1822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40" grpId="0" animBg="1"/>
      <p:bldP spid="143" grpId="0" animBg="1"/>
      <p:bldP spid="149" grpId="0" animBg="1"/>
      <p:bldP spid="152" grpId="0" animBg="1"/>
      <p:bldP spid="158" grpId="0" animBg="1"/>
      <p:bldP spid="161" grpId="0" animBg="1"/>
      <p:bldP spid="164" grpId="0" animBg="1"/>
      <p:bldP spid="167" grpId="0" animBg="1"/>
      <p:bldP spid="170" grpId="0" animBg="1"/>
      <p:bldP spid="173" grpId="0" animBg="1"/>
      <p:bldP spid="176" grpId="0" animBg="1"/>
      <p:bldP spid="179" grpId="0" animBg="1"/>
      <p:bldP spid="222" grpId="1" animBg="1"/>
      <p:bldP spid="222" grpId="2" animBg="1"/>
      <p:bldP spid="237" grpId="0" animBg="1"/>
      <p:bldP spid="237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1" animBg="1"/>
      <p:bldP spid="183" grpId="2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3694" y="2989525"/>
            <a:ext cx="5126111" cy="1015663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1053289"/>
              </a:avLst>
            </a:prstTxWarp>
            <a:spAutoFit/>
          </a:bodyPr>
          <a:lstStyle/>
          <a:p>
            <a:pPr algn="ctr"/>
            <a:r>
              <a:rPr lang="ru-RU" sz="6000" b="1" dirty="0" smtClean="0">
                <a:ln w="28575">
                  <a:solidFill>
                    <a:srgbClr val="FFFF00"/>
                  </a:solidFill>
                  <a:prstDash val="solid"/>
                  <a:miter lim="800000"/>
                </a:ln>
                <a:solidFill>
                  <a:srgbClr val="FF00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Молодцы!!!</a:t>
            </a:r>
            <a:endParaRPr lang="ru-RU" sz="6000" b="1" dirty="0">
              <a:ln w="28575">
                <a:solidFill>
                  <a:srgbClr val="FFFF00"/>
                </a:solidFill>
                <a:prstDash val="solid"/>
                <a:miter lim="800000"/>
              </a:ln>
              <a:solidFill>
                <a:srgbClr val="FF00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407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380</Words>
  <Application>Microsoft Office PowerPoint</Application>
  <PresentationFormat>Экран (4:3)</PresentationFormat>
  <Paragraphs>126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Ураганы, бури, смерчи. кроссворд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Ураганы, бури, смерчи. кроссворд</dc:title>
  <dc:creator>olga</dc:creator>
  <cp:lastModifiedBy>olga</cp:lastModifiedBy>
  <cp:revision>79</cp:revision>
  <dcterms:created xsi:type="dcterms:W3CDTF">2013-11-12T08:30:51Z</dcterms:created>
  <dcterms:modified xsi:type="dcterms:W3CDTF">2013-11-14T04:07:01Z</dcterms:modified>
</cp:coreProperties>
</file>