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9" r:id="rId3"/>
    <p:sldId id="270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2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07BE5-1562-4C0F-81A9-E00E91484CD9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B6FC6-F13C-4E80-AC04-EEA736D26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1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B6FC6-F13C-4E80-AC04-EEA736D26E28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DB2-F9AE-4598-A6D0-B47A5ACDF5C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DB2-F9AE-4598-A6D0-B47A5ACDF5C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DB2-F9AE-4598-A6D0-B47A5ACDF5C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DB2-F9AE-4598-A6D0-B47A5ACDF5C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DB2-F9AE-4598-A6D0-B47A5ACDF5C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DB2-F9AE-4598-A6D0-B47A5ACDF5C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DB2-F9AE-4598-A6D0-B47A5ACDF5C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DB2-F9AE-4598-A6D0-B47A5ACDF5C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DB2-F9AE-4598-A6D0-B47A5ACDF5C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DB2-F9AE-4598-A6D0-B47A5ACDF5C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DB2-F9AE-4598-A6D0-B47A5ACDF5C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BD0DB2-F9AE-4598-A6D0-B47A5ACDF5C4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E1DCBF-9D22-4AE4-8E04-0F45466DFF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file:///C:\WINDOWS\Temp\$BSLMBD$\54569A515D7C90DEBE2B6A4330EB77A8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file:///C:\WINDOWS\Temp\$BSLMBD$\CA43ADF67AA798C58C1FE46F8D981B8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hyperlink" Target="http://www.proshkolu.ru/user/Polikarpowa/file/449317/" TargetMode="Externa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shkolu.ru/user/Polikarpowa/file/449317/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gif"/><Relationship Id="rId2" Type="http://schemas.openxmlformats.org/officeDocument/2006/relationships/hyperlink" Target="file:///C:\WINDOWS\Temp\$BSLMBD$\7C37D37181E3A55FF044D0EE856C13F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oshkolu.ru/user/Polikarpowa/file/449313/" TargetMode="External"/><Relationship Id="rId5" Type="http://schemas.openxmlformats.org/officeDocument/2006/relationships/image" Target="../media/image22.gif"/><Relationship Id="rId4" Type="http://schemas.openxmlformats.org/officeDocument/2006/relationships/hyperlink" Target="http://www.proshkolu.ru/user/Polikarpowa/file/420060/" TargetMode="External"/><Relationship Id="rId9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proshkolu.ru/user/Polikarpowa/file/359078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www.proshkolu.ru/user/Polikarpowa/file/453797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proshkolu.ru/user/Polikarpowa/file/449317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file:///C:\WINDOWS\Temp\$BSLMBD$\DDAE0DC998822ECE1E9649B678DC5BBA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file:///C:\WINDOWS\Temp\$BSLMBD$\64AC5921875E1060A316FF380C980502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et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142984"/>
            <a:ext cx="4357686" cy="32147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728" y="214290"/>
            <a:ext cx="6451253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002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Урок ОБЖ 5 класс.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get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142984"/>
            <a:ext cx="4357718" cy="32147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720" y="2852936"/>
            <a:ext cx="5572163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Пешеход.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Безопасность пешеходов.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11" name="Рисунок 10" descr="pedestrian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929066"/>
            <a:ext cx="2024065" cy="26023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823" y="5608105"/>
            <a:ext cx="5942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Автор презентации: преподаватель – организатор МБОУ СОШ № 1 </a:t>
            </a:r>
            <a:r>
              <a:rPr lang="ru-RU" b="1" dirty="0" err="1" smtClean="0"/>
              <a:t>Гороховецкого</a:t>
            </a:r>
            <a:r>
              <a:rPr lang="ru-RU" b="1" dirty="0" smtClean="0"/>
              <a:t> района Владимирской области</a:t>
            </a:r>
          </a:p>
          <a:p>
            <a:pPr algn="ctr"/>
            <a:r>
              <a:rPr lang="ru-RU" b="1" dirty="0" smtClean="0"/>
              <a:t>Петров Максим Георгиевич.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$BSLMBD$\54569A515D7C90DEBE2B6A4330EB77A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85728"/>
            <a:ext cx="5000660" cy="31464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429000"/>
            <a:ext cx="864399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 На нерегулируемых пешеходных переходах пешеходы могут выходить на проезжую часть дороги только после того, как они оценят расстояние до приближающихся транспортных средств и убедятся, что переход будет безопасен.</a:t>
            </a:r>
            <a:br>
              <a:rPr lang="ru-RU" sz="2800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D77ZCADQ70N5CA65S40MCA62YAKSCAW2C4UNCAJQ3ZS1CAGCY7FJCAGUCXX7CAHKZBIOCA3Q14Y5CA31X2X3CAZ7QPRTCABBXTQECAUUVFQACA5YPNTOCATF76B1CAHLDN02CAB0VOVJCA7SF1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785794"/>
            <a:ext cx="3818686" cy="2857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3286124"/>
            <a:ext cx="850112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-При пересечении проезжей части вне пешеходного перехода пешеходы должны быть особенно внимательны. Пешеход не должен выходить на проезжую часть из-за какого-нибудь препятствия (стоящий у тротуара автомобиль и др.), мешающего обзору проезжей части, пока он не убедится в отсутствии приближающихся транспортных средств.</a:t>
            </a:r>
            <a:br>
              <a:rPr lang="ru-RU" sz="24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Рисунок 5" descr="1272340797_1-70-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7166"/>
            <a:ext cx="4286280" cy="2871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WINDOWS\Temp\$BSLMBD$\CA43ADF67AA798C58C1FE46F8D981B8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3944542" cy="2714644"/>
          </a:xfrm>
          <a:prstGeom prst="rect">
            <a:avLst/>
          </a:prstGeom>
          <a:noFill/>
        </p:spPr>
      </p:pic>
      <p:pic>
        <p:nvPicPr>
          <p:cNvPr id="21508" name="Picture 4" descr=" 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14290"/>
            <a:ext cx="2117422" cy="2714644"/>
          </a:xfrm>
          <a:prstGeom prst="rect">
            <a:avLst/>
          </a:prstGeom>
          <a:noFill/>
        </p:spPr>
      </p:pic>
      <p:pic>
        <p:nvPicPr>
          <p:cNvPr id="21514" name="Picture 10" descr="№74 - Елена Евгеньевна Поликарпова">
            <a:hlinkClick r:id="rId5" tooltip="далее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714488"/>
            <a:ext cx="857250" cy="9906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3500438"/>
            <a:ext cx="75724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- Выйдя на проезжую часть, пешеходы не должны задерживаться или останавливаться, если это не связано с обеспечением безопасности движения.</a:t>
            </a:r>
            <a:br>
              <a:rPr lang="ru-RU" sz="2000" b="1" dirty="0" smtClean="0"/>
            </a:br>
            <a:r>
              <a:rPr lang="ru-RU" sz="2000" b="1" dirty="0" smtClean="0"/>
              <a:t>- Пешеходы, не успевшие закончить переход, должны остановиться на осевой линии, разделяющей транспортные потоки противоположных направлений, или на «островке безопасности». Продолжать переход будет можно, лишь убедившись в безопасности дальнейшего движения и если сигнал светофора (регулировщика) переход разрешает.</a:t>
            </a:r>
            <a:br>
              <a:rPr lang="ru-RU" sz="2000" b="1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WINDOWS\Temp\$BSLMBD$\7C37D37181E3A55FF044D0EE856C13F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642918"/>
            <a:ext cx="5429288" cy="3286148"/>
          </a:xfrm>
          <a:prstGeom prst="rect">
            <a:avLst/>
          </a:prstGeom>
          <a:noFill/>
        </p:spPr>
      </p:pic>
      <p:pic>
        <p:nvPicPr>
          <p:cNvPr id="22534" name="Picture 6" descr="№48 - Елена Евгеньевна Поликарпова">
            <a:hlinkClick r:id="rId4" tooltip="далее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643182"/>
            <a:ext cx="1438275" cy="1447801"/>
          </a:xfrm>
          <a:prstGeom prst="rect">
            <a:avLst/>
          </a:prstGeom>
          <a:noFill/>
        </p:spPr>
      </p:pic>
      <p:pic>
        <p:nvPicPr>
          <p:cNvPr id="22536" name="Picture 8" descr="№73 - Елена Евгеньевна Поликарпова">
            <a:hlinkClick r:id="rId6" tooltip="далее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2214554"/>
            <a:ext cx="1216359" cy="2095882"/>
          </a:xfrm>
          <a:prstGeom prst="rect">
            <a:avLst/>
          </a:prstGeom>
          <a:noFill/>
        </p:spPr>
      </p:pic>
      <p:pic>
        <p:nvPicPr>
          <p:cNvPr id="22538" name="Picture 10" descr="№74 - Елена Евгеньевна Поликарпова">
            <a:hlinkClick r:id="rId8" tooltip="далее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2643182"/>
            <a:ext cx="1214440" cy="14033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4071942"/>
            <a:ext cx="850112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- При приближении автомобиля с включенным синим проблесковым маячком и специальным звуковым сигналам пешеходы обязаны воздержаться от перехода проезжей части, а находящиеся на проезжей части - незамедлительно освободить ее (отступить назад или быстро перейти на нужную сторону), уступив дорогу такому автомобилю.</a:t>
            </a:r>
            <a:br>
              <a:rPr lang="ru-RU" sz="24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Рассмотрим общие меры безопасности, которые необходимо соблюдать при движении пешехода по дорогам.</a:t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23554" name="Picture 2" descr="№15 - Елена Евгеньевна Поликарпова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85992"/>
            <a:ext cx="3048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№77 - Елена Евгеньевна Поликарпова">
            <a:hlinkClick r:id="rId2" tooltip="далее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1718409" cy="15001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7422" y="571480"/>
            <a:ext cx="60007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 выходе из подъезда дома </a:t>
            </a:r>
            <a:r>
              <a:rPr lang="ru-RU" sz="2800" b="1" dirty="0" smtClean="0">
                <a:solidFill>
                  <a:srgbClr val="FF0000"/>
                </a:solidFill>
              </a:rPr>
              <a:t>обратите внимание</a:t>
            </a:r>
            <a:r>
              <a:rPr lang="ru-RU" sz="2800" b="1" dirty="0" smtClean="0"/>
              <a:t>, не приближается ли к вам автомобиль, мотоцикл, мопед, велосипед.</a:t>
            </a:r>
            <a:br>
              <a:rPr lang="ru-RU" sz="2800" b="1" dirty="0" smtClean="0"/>
            </a:br>
            <a:r>
              <a:rPr lang="ru-RU" sz="2800" b="1" dirty="0" smtClean="0"/>
              <a:t>- Если у дома стоит автомобиль или растут деревья, закрывающие обзор, </a:t>
            </a:r>
            <a:r>
              <a:rPr lang="ru-RU" sz="2800" b="1" dirty="0" smtClean="0">
                <a:solidFill>
                  <a:srgbClr val="FF0000"/>
                </a:solidFill>
              </a:rPr>
              <a:t>прежде чем выйти на проезжую часть, осмотритесь</a:t>
            </a:r>
            <a:r>
              <a:rPr lang="ru-RU" sz="2800" b="1" dirty="0" smtClean="0"/>
              <a:t> - нет ли за препятствием движущегося транспортного средства.</a:t>
            </a:r>
            <a:br>
              <a:rPr lang="ru-RU" sz="2800" b="1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28670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- </a:t>
            </a:r>
            <a:r>
              <a:rPr lang="ru-RU" sz="3200" b="1" dirty="0" smtClean="0"/>
              <a:t>При движении по тротуару </a:t>
            </a:r>
            <a:r>
              <a:rPr lang="ru-RU" sz="3200" b="1" dirty="0" smtClean="0">
                <a:solidFill>
                  <a:srgbClr val="FF0000"/>
                </a:solidFill>
              </a:rPr>
              <a:t>всегда придерживайтесь правой стороны, </a:t>
            </a:r>
            <a:r>
              <a:rPr lang="ru-RU" sz="3200" b="1" dirty="0" smtClean="0"/>
              <a:t>чтобы не мешать встречному движению пешеходов и не создавать помехи для движения.</a:t>
            </a:r>
            <a:br>
              <a:rPr lang="ru-RU" sz="3200" b="1" dirty="0" smtClean="0"/>
            </a:br>
            <a:r>
              <a:rPr lang="ru-RU" sz="3200" b="1" dirty="0" smtClean="0"/>
              <a:t>- Проходя по тротуару мимо ворот или выезда из гаража, </a:t>
            </a:r>
            <a:r>
              <a:rPr lang="ru-RU" sz="3200" b="1" dirty="0" smtClean="0">
                <a:solidFill>
                  <a:srgbClr val="FF0000"/>
                </a:solidFill>
              </a:rPr>
              <a:t>необходимо обратить </a:t>
            </a:r>
            <a:r>
              <a:rPr lang="ru-RU" sz="3200" b="1" dirty="0" smtClean="0"/>
              <a:t>внимание, не выезжает ли машина.</a:t>
            </a:r>
            <a:br>
              <a:rPr lang="ru-RU" sz="3200" b="1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166843"/>
            <a:ext cx="81439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- Готовясь перейти дорогу, необходимо осмотреть проезжую часть. Повторим, что проезжую часть дороги пешеходы переходят по пешеходным переходам или на перекрестках. 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Перекресток</a:t>
            </a:r>
            <a:r>
              <a:rPr lang="ru-RU" sz="2400" b="1" dirty="0" smtClean="0"/>
              <a:t> - это место, на котором пересекаются две или более дорог. Если дороги сходятся с трех сторон, то перекресток называется </a:t>
            </a:r>
            <a:r>
              <a:rPr lang="ru-RU" sz="2400" b="1" dirty="0" smtClean="0">
                <a:solidFill>
                  <a:srgbClr val="FF0000"/>
                </a:solidFill>
              </a:rPr>
              <a:t>трехсторонним. </a:t>
            </a:r>
            <a:r>
              <a:rPr lang="ru-RU" sz="2400" b="1" dirty="0" smtClean="0"/>
              <a:t>Если дороги сходятся с четырех сторон, то перекресток называется </a:t>
            </a:r>
            <a:r>
              <a:rPr lang="ru-RU" sz="2400" b="1" dirty="0" smtClean="0">
                <a:solidFill>
                  <a:srgbClr val="FF0000"/>
                </a:solidFill>
              </a:rPr>
              <a:t>четырехсторонним. </a:t>
            </a:r>
            <a:r>
              <a:rPr lang="ru-RU" sz="2400" b="1" dirty="0" smtClean="0"/>
              <a:t>Есть перекрестки, где сходится больше четырех дорог. Такие перекрестки образуют </a:t>
            </a:r>
            <a:r>
              <a:rPr lang="ru-RU" sz="2400" b="1" dirty="0" smtClean="0">
                <a:solidFill>
                  <a:srgbClr val="FF0000"/>
                </a:solidFill>
              </a:rPr>
              <a:t>площадь.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045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Сегодня мы узнали…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714488"/>
          <a:ext cx="8143931" cy="4638859"/>
        </p:xfrm>
        <a:graphic>
          <a:graphicData uri="http://schemas.openxmlformats.org/drawingml/2006/table">
            <a:tbl>
              <a:tblPr/>
              <a:tblGrid>
                <a:gridCol w="8143931"/>
              </a:tblGrid>
              <a:tr h="188779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</a:tr>
              <a:tr h="1699014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000" b="1" dirty="0" smtClean="0"/>
                        <a:t>Пешеходами </a:t>
                      </a:r>
                      <a:r>
                        <a:rPr lang="ru-RU" sz="2000" b="1" dirty="0"/>
                        <a:t>являются все люди, идущие по дороге пешком, даже если они везут рядом с собой велосипед, мопед или мотоцикл</a:t>
                      </a:r>
                      <a:r>
                        <a:rPr lang="ru-RU" sz="2000" b="1" dirty="0" smtClean="0"/>
                        <a:t>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000" b="1" dirty="0"/>
                        <a:t/>
                      </a:r>
                      <a:br>
                        <a:rPr lang="ru-RU" sz="2000" b="1" dirty="0"/>
                      </a:br>
                      <a:r>
                        <a:rPr lang="ru-RU" sz="2000" b="1" dirty="0"/>
                        <a:t>- </a:t>
                      </a:r>
                      <a:r>
                        <a:rPr lang="ru-RU" sz="2000" b="1" dirty="0" smtClean="0"/>
                        <a:t>Общие </a:t>
                      </a:r>
                      <a:r>
                        <a:rPr lang="ru-RU" sz="2000" b="1" dirty="0"/>
                        <a:t>обязанности пешеходов определены в Правилах дорожного движения</a:t>
                      </a:r>
                      <a:r>
                        <a:rPr lang="ru-RU" sz="2000" b="1" dirty="0" smtClean="0"/>
                        <a:t>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000" b="1" dirty="0"/>
                        <a:t/>
                      </a:r>
                      <a:br>
                        <a:rPr lang="ru-RU" sz="2000" b="1" dirty="0"/>
                      </a:br>
                      <a:r>
                        <a:rPr lang="ru-RU" sz="2000" b="1" dirty="0"/>
                        <a:t>- Пешеходы должны двигаться при отсутствии тротуара по </a:t>
                      </a:r>
                      <a:r>
                        <a:rPr lang="ru-RU" sz="2000" b="1" dirty="0" smtClean="0"/>
                        <a:t>обочинам</a:t>
                      </a:r>
                      <a:r>
                        <a:rPr lang="ru-RU" sz="2000" b="1" dirty="0"/>
                        <a:t>. </a:t>
                      </a:r>
                      <a:endParaRPr lang="ru-RU" sz="2000" b="1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ru-RU" sz="2000" b="1" dirty="0"/>
                        <a:t/>
                      </a:r>
                      <a:br>
                        <a:rPr lang="ru-RU" sz="2000" b="1" dirty="0"/>
                      </a:br>
                      <a:r>
                        <a:rPr lang="ru-RU" sz="2000" b="1" dirty="0"/>
                        <a:t>- Пешеходы, передвигающиеся в инвалидных колясках без двигателя, а также ведущие рядом с собой велосипед, мопед или мотоцикл, должны следовать по ходу движения транспортных средств.</a:t>
                      </a:r>
                      <a:r>
                        <a:rPr lang="ru-RU" sz="1200" b="1" dirty="0"/>
                        <a:t/>
                      </a:r>
                      <a:br>
                        <a:rPr lang="ru-RU" sz="1200" b="1" dirty="0"/>
                      </a:br>
                      <a:endParaRPr lang="ru-RU" sz="12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140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Теперь давайте повторим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14488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1. Какой человек считается пешеходом?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500306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2. Как должны двигаться по дороге пешеходы?</a:t>
            </a:r>
            <a:br>
              <a:rPr lang="ru-RU" sz="2800" b="1" dirty="0" smtClean="0"/>
            </a:b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3145831"/>
          <a:ext cx="8143932" cy="1463040"/>
        </p:xfrm>
        <a:graphic>
          <a:graphicData uri="http://schemas.openxmlformats.org/drawingml/2006/table">
            <a:tbl>
              <a:tblPr/>
              <a:tblGrid>
                <a:gridCol w="8143932"/>
              </a:tblGrid>
              <a:tr h="188779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</a:tr>
              <a:tr h="377559">
                <a:tc>
                  <a:txBody>
                    <a:bodyPr/>
                    <a:lstStyle/>
                    <a:p>
                      <a:r>
                        <a:rPr lang="ru-RU" sz="2400" b="1" dirty="0"/>
                        <a:t>3. Какие нарушения дорожного движения могут привести к ДТП?</a:t>
                      </a:r>
                      <a:br>
                        <a:rPr lang="ru-RU" sz="2400" b="1" dirty="0"/>
                      </a:br>
                      <a:endParaRPr lang="ru-RU" sz="24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10" descr="№74 - Елена Евгеньевна Поликарпова">
            <a:hlinkClick r:id="rId2" tooltip="далее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357693"/>
            <a:ext cx="1785944" cy="2063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214422"/>
            <a:ext cx="6856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Цель нашего урока: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571744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Сохранить свою жизнь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здоровье!!!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092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Основная задача урока: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736"/>
            <a:ext cx="900115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Научиться предвидеть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опасность !!!</a:t>
            </a:r>
          </a:p>
          <a:p>
            <a:pPr algn="ctr"/>
            <a:endParaRPr lang="ru-RU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Проще избежать опасность чем искать из нее выход!!!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1546"/>
            <a:ext cx="94335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Для этого мы изучаем</a:t>
            </a:r>
          </a:p>
          <a:p>
            <a:pPr algn="ctr"/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следующие учебные вопросы.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5" y="2862662"/>
          <a:ext cx="7191404" cy="2780916"/>
        </p:xfrm>
        <a:graphic>
          <a:graphicData uri="http://schemas.openxmlformats.org/drawingml/2006/table">
            <a:tbl>
              <a:tblPr/>
              <a:tblGrid>
                <a:gridCol w="7191404"/>
              </a:tblGrid>
              <a:tr h="463485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</a:tr>
              <a:tr h="231743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-Кто </a:t>
                      </a:r>
                      <a:r>
                        <a:rPr lang="ru-RU" sz="2400" b="1" dirty="0"/>
                        <a:t>такой пешеход?</a:t>
                      </a:r>
                      <a:br>
                        <a:rPr lang="ru-RU" sz="2400" b="1" dirty="0"/>
                      </a:br>
                      <a:r>
                        <a:rPr lang="ru-RU" sz="2400" b="1" dirty="0"/>
                        <a:t>- Обязанности пешеходов.</a:t>
                      </a:r>
                      <a:br>
                        <a:rPr lang="ru-RU" sz="2400" b="1" dirty="0"/>
                      </a:br>
                      <a:r>
                        <a:rPr lang="ru-RU" sz="2400" b="1" dirty="0"/>
                        <a:t>- Общие меры безопасности для пешехода.</a:t>
                      </a:r>
                      <a:br>
                        <a:rPr lang="ru-RU" sz="2400" b="1" dirty="0"/>
                      </a:br>
                      <a:r>
                        <a:rPr lang="ru-RU" sz="2400" b="1" dirty="0"/>
                        <a:t>- Заключение.</a:t>
                      </a:r>
                      <a:br>
                        <a:rPr lang="ru-RU" sz="2400" b="1" dirty="0"/>
                      </a:br>
                      <a:r>
                        <a:rPr lang="ru-RU" sz="2400" b="1" dirty="0"/>
                        <a:t>- Вопросы для самопроверки.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H:\Анимации\people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2102" y="4714884"/>
            <a:ext cx="1885169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%D0%A4%202010%20%20%28%D0%BF%D0%BE%20%D1%81%D0%BE%D1%81%D1%82_%20%D0%BD%D0%B0%201%D1%8F%D0%BD%D0%B2%D0%B0%D1%80%202010%29%20%20978-5-699-39600-9_en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928826" cy="32147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4546" y="1357298"/>
            <a:ext cx="67151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Правилах дорожного дви­жения сказано: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«Пешеход - лицо, находящееся вне транспортного средства на дороге и не производящее на ней работу. К пешеходам приравниваются лица, передвигающиеся в инвалидных колясках без двигателей, ведущие велосипед, мопед, мотоцикл, везущие санки, тележку, детскую или инвалидную коляску».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Значит, пешеходами являются все люди, идущие по дороге пешком, и даже если они везут рядом с собой велосипед, мопед или мотоцикл, они тоже пешеходы.</a:t>
            </a:r>
            <a:br>
              <a:rPr lang="ru-RU" sz="2400" b="1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714356"/>
            <a:ext cx="68580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 Правилах дорожного движения определены общие обязанности пешеходов. Рассмотрим основные из них.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" name="Рисунок 2" descr="2WFGBYCAA5MA0ICABYCZ5DCAIIXZASCAG4RA0ACAWU4BB7CA02Q5OFCAW0521YCAUQPH6LCAAQES24CAZM5KTWCADGISXKCA7QHHOLCADKQZ08CAK9GS6XCAB20C9YCAPHZ9RRCACADRDCCA10ND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71480"/>
            <a:ext cx="1665093" cy="2928958"/>
          </a:xfrm>
          <a:prstGeom prst="rect">
            <a:avLst/>
          </a:prstGeom>
        </p:spPr>
      </p:pic>
      <p:pic>
        <p:nvPicPr>
          <p:cNvPr id="4" name="Рисунок 3" descr="3S07J9CA7JB9MECADK0TLUCAGR34EKCAIF3HF1CAPF7VMLCAOWTLZ4CASD8TIICASUKY4HCA5RPIK4CADP7FEOCACUP9Y9CAEUF88HCAE535LJCA87U4D9CARMCXV1CA9F8EX0CAVT0LJOCA0OQA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3714752"/>
            <a:ext cx="1945935" cy="2928934"/>
          </a:xfrm>
          <a:prstGeom prst="rect">
            <a:avLst/>
          </a:prstGeom>
        </p:spPr>
      </p:pic>
      <p:pic>
        <p:nvPicPr>
          <p:cNvPr id="5" name="Рисунок 4" descr="CTC4NECAEW4XY8CA8A82PECATHFZ7ZCAPM6GSGCAS1N1FVCA5KLAURCATSK3YXCAUHWEINCAD0QSSHCARP61VHCA2EB5EDCA9DAV1FCA4A5F3HCA11JKUPCA6K3KQTCA8LU1Q0CADGE886CAUANFG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857628"/>
            <a:ext cx="3220473" cy="2708125"/>
          </a:xfrm>
          <a:prstGeom prst="rect">
            <a:avLst/>
          </a:prstGeom>
        </p:spPr>
      </p:pic>
      <p:pic>
        <p:nvPicPr>
          <p:cNvPr id="6" name="Рисунок 5" descr="WAX7F9CA9O2V10CA3J7EFZCAH0NWAHCAOMVJBXCA1LQORNCA3AK9JPCAGJ3OKRCAPD9110CAW0G6VYCA68J1LPCAJWKRB3CA7M9QVWCACLSQL1CA5P2LLPCAT63FMGCAM58HTBCACYOGUICALXA8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786190"/>
            <a:ext cx="2143140" cy="2817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000372"/>
            <a:ext cx="86439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</a:rPr>
              <a:t>Пешеходы должны двигаться по тротуарам или пешеходным дорожкам, а при их отсутствии  по обочинам.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(При отсутствии тротуаров, пешеходных дорожек или обочин, а также в случае невозможности двигаться по ним пешеходы могут двигаться по велосипедной дорожке или идти друг за другом по краю проезжей части.)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3" name="Рисунок 2" descr="J9NI8ECAVE842HCA90QDJ0CAYD8JA2CA64Y155CA8ES4QDCA0MIPO7CAN1T08CCA45AH58CAWL5BSJCAN3D6YUCAGPMA22CAJAG6LYCAX4CGOCCAYIVL2QCAF1TX2TCAXCQOP5CAQ89KY3CAO2X6H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3286148" cy="2608851"/>
          </a:xfrm>
          <a:prstGeom prst="rect">
            <a:avLst/>
          </a:prstGeom>
        </p:spPr>
      </p:pic>
      <p:pic>
        <p:nvPicPr>
          <p:cNvPr id="4" name="Рисунок 3" descr="YC2EV3CAZNYXOGCA1NZ2LYCAS85JF5CA5DMJR5CAEUP1L8CA4GKJE8CA2EDCZKCASGJ94MCAJGATWXCAAV13WGCAD2O283CAO3AUW9CAZF6BZMCAO1HQ2PCAD2RGMYCA41NWJ4CAE7STCXCAUNKT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500042"/>
            <a:ext cx="315041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$BSLMBD$\DDAE0DC998822ECE1E9649B678DC5BB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290"/>
            <a:ext cx="5501599" cy="37862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4071942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</a:rPr>
              <a:t>По загородной дороге пешеходы должны идти навстречу движению транспортных средств.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</a:rPr>
              <a:t>Пешеходы, передвигающиеся в инвалидных колясках без двигателя, а также ведущие рядом с собой велосипед, мопед или мотоцикл, должны следовать по ходу движения транспортных средств.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WINDOWS\Temp\$BSLMBD$\64AC5921875E1060A316FF380C98050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85728"/>
            <a:ext cx="6072230" cy="30718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318570"/>
            <a:ext cx="87154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</a:rPr>
              <a:t>- При отсутствии пешеходного перехода или перекрестка пешеходу разрешается переходить дорогу под прямым углом к краю проезжей части на участке без разделительной полосы и ограждений. При этом дорога должна хорошо просматриваться в обе стороны.</a:t>
            </a:r>
            <a:br>
              <a:rPr lang="ru-RU" sz="2800" b="1" dirty="0" smtClean="0">
                <a:solidFill>
                  <a:srgbClr val="FF0066"/>
                </a:solidFill>
              </a:rPr>
            </a:br>
            <a:endParaRPr lang="ru-RU" sz="2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280</TotalTime>
  <Words>550</Words>
  <Application>Microsoft Office PowerPoint</Application>
  <PresentationFormat>Экран (4:3)</PresentationFormat>
  <Paragraphs>42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Максим</cp:lastModifiedBy>
  <cp:revision>29</cp:revision>
  <dcterms:created xsi:type="dcterms:W3CDTF">2010-09-09T05:05:32Z</dcterms:created>
  <dcterms:modified xsi:type="dcterms:W3CDTF">2013-11-08T19:40:15Z</dcterms:modified>
</cp:coreProperties>
</file>