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5B8F92-196F-4080-A19D-E71FAA5CF9E3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05331D-56E7-4C8F-97DE-E7A13E736D4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00108"/>
            <a:ext cx="8610600" cy="5286412"/>
          </a:xfrm>
        </p:spPr>
        <p:txBody>
          <a:bodyPr>
            <a:normAutofit/>
          </a:bodyPr>
          <a:lstStyle/>
          <a:p>
            <a:pPr algn="ctr"/>
            <a:r>
              <a:rPr lang="ru-RU" sz="4600" b="1" dirty="0" smtClean="0"/>
              <a:t>Методика организации</a:t>
            </a:r>
            <a:endParaRPr lang="ru-RU" sz="4600" dirty="0" smtClean="0"/>
          </a:p>
          <a:p>
            <a:pPr algn="ctr"/>
            <a:r>
              <a:rPr lang="ru-RU" sz="4600" b="1" dirty="0" smtClean="0"/>
              <a:t>исследовательской  деятельности  в школе</a:t>
            </a:r>
            <a:endParaRPr lang="ru-RU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14876" y="4643446"/>
            <a:ext cx="40428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Заместитель  директора по УВР </a:t>
            </a:r>
          </a:p>
          <a:p>
            <a:r>
              <a:rPr lang="ru-RU" dirty="0" smtClean="0"/>
              <a:t>МКОУ «Лицей села Верхний Мамон»</a:t>
            </a:r>
          </a:p>
          <a:p>
            <a:r>
              <a:rPr lang="ru-RU" dirty="0" smtClean="0"/>
              <a:t>Кортунова  Л.Н.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Для проведения самостоятельного научного исследования учащийся должен уметь: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1)ставить </a:t>
            </a:r>
            <a:r>
              <a:rPr lang="ru-RU" dirty="0" smtClean="0"/>
              <a:t>исследовательский вопрос, проблему;</a:t>
            </a:r>
          </a:p>
          <a:p>
            <a:r>
              <a:rPr lang="ru-RU" dirty="0" smtClean="0"/>
              <a:t>2) формулировать и объяснять гипотезу;</a:t>
            </a:r>
          </a:p>
          <a:p>
            <a:r>
              <a:rPr lang="ru-RU" dirty="0" smtClean="0"/>
              <a:t>3) составлять план исследования для проверки гипотезы;</a:t>
            </a:r>
          </a:p>
          <a:p>
            <a:r>
              <a:rPr lang="ru-RU" dirty="0" smtClean="0"/>
              <a:t>4) обрабатывать данные , полученные в ходе эксперимента, и представлять их в графической форме;</a:t>
            </a:r>
          </a:p>
          <a:p>
            <a:r>
              <a:rPr lang="ru-RU" dirty="0" smtClean="0"/>
              <a:t>5) делать вывод относительно правомерности поставленной гипотезы;</a:t>
            </a:r>
          </a:p>
          <a:p>
            <a:r>
              <a:rPr lang="ru-RU" dirty="0" smtClean="0"/>
              <a:t>6) анализировать достоверность данных;</a:t>
            </a:r>
          </a:p>
          <a:p>
            <a:r>
              <a:rPr lang="ru-RU" dirty="0" smtClean="0"/>
              <a:t>7) предлагать улучшения эксперимента для устранения неточностей или ошибок;</a:t>
            </a:r>
          </a:p>
          <a:p>
            <a:r>
              <a:rPr lang="ru-RU" dirty="0" smtClean="0"/>
              <a:t>8) делать практические выводы о возможном и необходимом применении полученных </a:t>
            </a:r>
            <a:r>
              <a:rPr lang="ru-RU" dirty="0" smtClean="0"/>
              <a:t>знаний.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фантастические</a:t>
            </a:r>
            <a:r>
              <a:rPr lang="ru-RU" dirty="0" smtClean="0"/>
              <a:t> </a:t>
            </a:r>
            <a:r>
              <a:rPr lang="ru-RU" dirty="0" smtClean="0"/>
              <a:t>(несуществующие: самим разработать);</a:t>
            </a:r>
          </a:p>
          <a:p>
            <a:pPr lvl="0"/>
            <a:r>
              <a:rPr lang="ru-RU" b="1" dirty="0" smtClean="0"/>
              <a:t>эмпирические</a:t>
            </a:r>
            <a:r>
              <a:rPr lang="ru-RU" dirty="0" smtClean="0"/>
              <a:t> (проведение собственных наблюдений и экспериментов);</a:t>
            </a:r>
          </a:p>
          <a:p>
            <a:pPr lvl="0"/>
            <a:r>
              <a:rPr lang="ru-RU" b="1" dirty="0" smtClean="0"/>
              <a:t>теоретические</a:t>
            </a:r>
            <a:r>
              <a:rPr lang="ru-RU" dirty="0" smtClean="0"/>
              <a:t> (работы по изучению и обобщению фактов, материалов, содержащихся в разных источниках. Это то, что можно спросить у других людей, это то, что написано в книгах и т. п. и др. ).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Все </a:t>
            </a:r>
            <a:r>
              <a:rPr lang="ru-RU" sz="4900" b="1" dirty="0" smtClean="0"/>
              <a:t>темы можно разделить на 3 группы: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zeleny-parus.narod.ru/images/0_3a855_1ebba684_l-kopiy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-285775"/>
            <a:ext cx="2214546" cy="34929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Характер заданий при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исследовательском </a:t>
            </a:r>
            <a:r>
              <a:rPr lang="ru-RU" sz="3600" b="1" dirty="0" smtClean="0"/>
              <a:t>методе может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быть </a:t>
            </a:r>
            <a:r>
              <a:rPr lang="ru-RU" sz="3600" b="1" dirty="0" smtClean="0"/>
              <a:t>самым разным: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rgbClr val="0070C0"/>
                </a:solidFill>
              </a:rPr>
              <a:t>классные </a:t>
            </a:r>
            <a:r>
              <a:rPr lang="ru-RU" dirty="0" smtClean="0">
                <a:solidFill>
                  <a:srgbClr val="0070C0"/>
                </a:solidFill>
              </a:rPr>
              <a:t>лабораторные </a:t>
            </a:r>
            <a:r>
              <a:rPr lang="ru-RU" dirty="0" smtClean="0"/>
              <a:t>работы и </a:t>
            </a:r>
            <a:r>
              <a:rPr lang="ru-RU" dirty="0" smtClean="0">
                <a:solidFill>
                  <a:srgbClr val="0070C0"/>
                </a:solidFill>
              </a:rPr>
              <a:t>домашние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практические </a:t>
            </a:r>
            <a:r>
              <a:rPr lang="ru-RU" dirty="0" smtClean="0"/>
              <a:t>задания; </a:t>
            </a:r>
          </a:p>
          <a:p>
            <a:pPr lvl="0"/>
            <a:r>
              <a:rPr lang="ru-RU" dirty="0" smtClean="0"/>
              <a:t>решение аналитических проблем; задания </a:t>
            </a:r>
            <a:r>
              <a:rPr lang="ru-RU" dirty="0" smtClean="0">
                <a:solidFill>
                  <a:srgbClr val="0070C0"/>
                </a:solidFill>
              </a:rPr>
              <a:t>кратковременные </a:t>
            </a:r>
            <a:r>
              <a:rPr lang="ru-RU" dirty="0" smtClean="0"/>
              <a:t>и предполагающие необходимым определенный срок (неделю, месяц); </a:t>
            </a:r>
          </a:p>
          <a:p>
            <a:pPr lvl="0"/>
            <a:r>
              <a:rPr lang="ru-RU" dirty="0" smtClean="0"/>
              <a:t>задания </a:t>
            </a:r>
            <a:r>
              <a:rPr lang="ru-RU" dirty="0" smtClean="0">
                <a:solidFill>
                  <a:srgbClr val="0070C0"/>
                </a:solidFill>
              </a:rPr>
              <a:t>групповые и индивидуальные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 работы для участия в учебно-исследовательских </a:t>
            </a:r>
            <a:r>
              <a:rPr lang="ru-RU" dirty="0" smtClean="0">
                <a:solidFill>
                  <a:srgbClr val="0070C0"/>
                </a:solidFill>
              </a:rPr>
              <a:t>проектах </a:t>
            </a:r>
          </a:p>
          <a:p>
            <a:pPr lvl="0"/>
            <a:r>
              <a:rPr lang="ru-RU" dirty="0" smtClean="0"/>
              <a:t> работы для участия в работе </a:t>
            </a:r>
            <a:r>
              <a:rPr lang="ru-RU" dirty="0" smtClean="0">
                <a:solidFill>
                  <a:srgbClr val="0070C0"/>
                </a:solidFill>
              </a:rPr>
              <a:t>конференций </a:t>
            </a:r>
          </a:p>
          <a:p>
            <a:pPr lvl="0"/>
            <a:r>
              <a:rPr lang="ru-RU" dirty="0" smtClean="0"/>
              <a:t>работы для участия в </a:t>
            </a:r>
            <a:r>
              <a:rPr lang="ru-RU" dirty="0" smtClean="0">
                <a:solidFill>
                  <a:srgbClr val="0070C0"/>
                </a:solidFill>
              </a:rPr>
              <a:t>фестивале</a:t>
            </a:r>
            <a:r>
              <a:rPr lang="ru-RU" dirty="0" smtClean="0"/>
              <a:t> исследовательских и творческих работ учащихся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lynam.ucoz.kz/_si/0/432172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95490" cy="31205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600" b="1" dirty="0" smtClean="0"/>
              <a:t>Компетентности</a:t>
            </a:r>
            <a:r>
              <a:rPr lang="ru-RU" sz="3600" b="1" dirty="0" smtClean="0"/>
              <a:t>, формирующиеся в процессе исследовательской </a:t>
            </a:r>
            <a:r>
              <a:rPr lang="ru-RU" sz="3600" b="1" dirty="0" smtClean="0"/>
              <a:t>деятельности: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928934"/>
            <a:ext cx="7443782" cy="3388988"/>
          </a:xfrm>
        </p:spPr>
        <p:txBody>
          <a:bodyPr/>
          <a:lstStyle/>
          <a:p>
            <a:pPr lvl="0"/>
            <a:r>
              <a:rPr lang="ru-RU" dirty="0" smtClean="0"/>
              <a:t>рефлексивные умения;</a:t>
            </a:r>
          </a:p>
          <a:p>
            <a:pPr lvl="0"/>
            <a:r>
              <a:rPr lang="ru-RU" dirty="0" smtClean="0"/>
              <a:t>поисковые (исследовательские) умения;</a:t>
            </a:r>
          </a:p>
          <a:p>
            <a:pPr lvl="0"/>
            <a:r>
              <a:rPr lang="ru-RU" dirty="0" smtClean="0"/>
              <a:t>навыки оценочной самостоятельности;</a:t>
            </a:r>
          </a:p>
          <a:p>
            <a:pPr lvl="0"/>
            <a:r>
              <a:rPr lang="ru-RU" dirty="0" smtClean="0"/>
              <a:t>умения и навыки работы в сотрудничестве;</a:t>
            </a:r>
          </a:p>
          <a:p>
            <a:pPr lvl="0"/>
            <a:r>
              <a:rPr lang="ru-RU" dirty="0" smtClean="0"/>
              <a:t>менеджерские умения и навыки;</a:t>
            </a:r>
          </a:p>
          <a:p>
            <a:pPr lvl="0"/>
            <a:r>
              <a:rPr lang="ru-RU" dirty="0" smtClean="0"/>
              <a:t>коммуникативные умения;</a:t>
            </a:r>
          </a:p>
          <a:p>
            <a:pPr lvl="0"/>
            <a:r>
              <a:rPr lang="ru-RU" dirty="0" smtClean="0"/>
              <a:t>презентационные умения и навыки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Занятие научно-исследовательской деятельностью – это хорошая стартовая площадка для тех учащихся, которые планируют в будущем продолжить свое образование в высших учебных заведениях.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22" y="0"/>
            <a:ext cx="371477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Учебная  исследовательская деятельность в МКОУ «Лицей села Верхний Мамон»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рамках </a:t>
            </a:r>
            <a:r>
              <a:rPr lang="ru-RU" b="1" dirty="0" smtClean="0"/>
              <a:t>факультативных</a:t>
            </a:r>
            <a:r>
              <a:rPr lang="ru-RU" dirty="0" smtClean="0"/>
              <a:t> курсов  (5-7 классы) :</a:t>
            </a:r>
          </a:p>
          <a:p>
            <a:r>
              <a:rPr lang="ru-RU" dirty="0" smtClean="0"/>
              <a:t>«Математика вокруг нас»</a:t>
            </a:r>
          </a:p>
          <a:p>
            <a:r>
              <a:rPr lang="ru-RU" dirty="0" smtClean="0"/>
              <a:t>«Клуб </a:t>
            </a:r>
            <a:r>
              <a:rPr lang="ru-RU" dirty="0" smtClean="0"/>
              <a:t>юных ученых-биологов»</a:t>
            </a:r>
          </a:p>
          <a:p>
            <a:r>
              <a:rPr lang="ru-RU" dirty="0" smtClean="0"/>
              <a:t>« Занимательная </a:t>
            </a:r>
            <a:r>
              <a:rPr lang="ru-RU" dirty="0" smtClean="0"/>
              <a:t>физика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Биология вокруг нас»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За страницами учебника геометрии»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Решение нестандартных задач»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Учебная  исследовательская деятельность в МКОУ «Лицей села Верхний Мамон»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рамках </a:t>
            </a:r>
            <a:r>
              <a:rPr lang="ru-RU" b="1" dirty="0" smtClean="0"/>
              <a:t>элективных</a:t>
            </a:r>
            <a:r>
              <a:rPr lang="ru-RU" dirty="0" smtClean="0"/>
              <a:t> </a:t>
            </a:r>
            <a:r>
              <a:rPr lang="ru-RU" dirty="0" smtClean="0"/>
              <a:t>курсов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( </a:t>
            </a:r>
            <a:r>
              <a:rPr lang="ru-RU" dirty="0" err="1" smtClean="0"/>
              <a:t>предпрофильные</a:t>
            </a:r>
            <a:r>
              <a:rPr lang="ru-RU" dirty="0" smtClean="0"/>
              <a:t> 8-9 классы):</a:t>
            </a:r>
            <a:endParaRPr lang="ru-RU" dirty="0" smtClean="0"/>
          </a:p>
          <a:p>
            <a:r>
              <a:rPr lang="ru-RU" dirty="0" smtClean="0"/>
              <a:t>«Химия в повседневной жизни человека»</a:t>
            </a:r>
          </a:p>
          <a:p>
            <a:r>
              <a:rPr lang="ru-RU" dirty="0" smtClean="0"/>
              <a:t>«Химия в опытах и задачах»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Элементы </a:t>
            </a:r>
            <a:r>
              <a:rPr lang="ru-RU" dirty="0" smtClean="0"/>
              <a:t>биофизики»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smtClean="0"/>
              <a:t>Секреты орфографии  и пунктуации»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Учебная  исследовательская деятельность в МКОУ «Лицей села Верхний Мамон»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 рамках </a:t>
            </a:r>
            <a:r>
              <a:rPr lang="ru-RU" b="1" dirty="0" smtClean="0"/>
              <a:t>элективных</a:t>
            </a:r>
            <a:r>
              <a:rPr lang="ru-RU" dirty="0" smtClean="0"/>
              <a:t> курсов </a:t>
            </a:r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ru-RU" dirty="0" smtClean="0"/>
              <a:t>(профильные 10-11 классы</a:t>
            </a:r>
            <a:r>
              <a:rPr lang="ru-RU" dirty="0" smtClean="0"/>
              <a:t>):</a:t>
            </a:r>
          </a:p>
          <a:p>
            <a:r>
              <a:rPr lang="ru-RU" dirty="0" smtClean="0"/>
              <a:t>«Основы </a:t>
            </a:r>
            <a:r>
              <a:rPr lang="ru-RU" dirty="0" err="1" smtClean="0"/>
              <a:t>генетики:почему</a:t>
            </a:r>
            <a:r>
              <a:rPr lang="ru-RU" dirty="0" smtClean="0"/>
              <a:t> </a:t>
            </a:r>
            <a:r>
              <a:rPr lang="ru-RU" dirty="0" smtClean="0"/>
              <a:t>мы не похожи друг на друга?»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Качественный и количественный анализ в химическом эксперименте»</a:t>
            </a:r>
          </a:p>
          <a:p>
            <a:r>
              <a:rPr lang="ru-RU" dirty="0" smtClean="0"/>
              <a:t>«Решение биологических задач»</a:t>
            </a:r>
          </a:p>
          <a:p>
            <a:r>
              <a:rPr lang="ru-RU" dirty="0" smtClean="0"/>
              <a:t>   Интегрированный </a:t>
            </a:r>
            <a:r>
              <a:rPr lang="ru-RU" dirty="0" smtClean="0"/>
              <a:t>спецкурс «Решение математических задач с помощью прикладных программ»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Решение экспериментальных задач по органической химии»</a:t>
            </a:r>
          </a:p>
          <a:p>
            <a:r>
              <a:rPr lang="ru-RU" dirty="0" smtClean="0"/>
              <a:t>«Элементы биофизики»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 этой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535785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      </a:t>
            </a:r>
            <a:r>
              <a:rPr lang="ru-RU" sz="3000" b="1" dirty="0" smtClean="0"/>
              <a:t>Ежегодно </a:t>
            </a:r>
            <a:r>
              <a:rPr lang="ru-RU" sz="3000" b="1" dirty="0" smtClean="0"/>
              <a:t>более </a:t>
            </a:r>
            <a:r>
              <a:rPr lang="ru-RU" sz="3900" b="1" dirty="0" smtClean="0">
                <a:solidFill>
                  <a:srgbClr val="FF0000"/>
                </a:solidFill>
              </a:rPr>
              <a:t>40 </a:t>
            </a:r>
            <a:r>
              <a:rPr lang="ru-RU" sz="3000" b="1" dirty="0" smtClean="0"/>
              <a:t>исследовательских работ </a:t>
            </a:r>
            <a:r>
              <a:rPr lang="ru-RU" sz="3000" b="1" dirty="0" smtClean="0"/>
              <a:t>учащихся лицея  </a:t>
            </a:r>
            <a:r>
              <a:rPr lang="ru-RU" sz="3000" b="1" dirty="0" smtClean="0"/>
              <a:t>представляются на конференции НОУ «Эврика на </a:t>
            </a:r>
            <a:r>
              <a:rPr lang="ru-RU" sz="3000" b="1" dirty="0" smtClean="0"/>
              <a:t>школьном уровне  </a:t>
            </a:r>
            <a:r>
              <a:rPr lang="ru-RU" sz="3000" b="1" dirty="0" smtClean="0"/>
              <a:t>, более </a:t>
            </a:r>
            <a:r>
              <a:rPr lang="ru-RU" sz="3500" b="1" dirty="0" smtClean="0">
                <a:solidFill>
                  <a:srgbClr val="FF0000"/>
                </a:solidFill>
              </a:rPr>
              <a:t>60 %</a:t>
            </a:r>
            <a:r>
              <a:rPr lang="ru-RU" sz="3000" b="1" dirty="0" smtClean="0"/>
              <a:t> из них – учащиеся защищают  на областном уровне, </a:t>
            </a:r>
            <a:r>
              <a:rPr lang="ru-RU" sz="3000" b="1" dirty="0" smtClean="0"/>
              <a:t>более     </a:t>
            </a:r>
            <a:r>
              <a:rPr lang="ru-RU" sz="3500" b="1" dirty="0" smtClean="0">
                <a:solidFill>
                  <a:srgbClr val="FF0000"/>
                </a:solidFill>
              </a:rPr>
              <a:t>20 %</a:t>
            </a:r>
            <a:r>
              <a:rPr lang="ru-RU" sz="3000" b="1" dirty="0" smtClean="0"/>
              <a:t> от общего количества исследовательских проектов  участвуют во  Всероссийских конкурсах  исследовательских работ  . Грамотами и Дипломами </a:t>
            </a:r>
            <a:r>
              <a:rPr lang="ru-RU" sz="3000" b="1" dirty="0" smtClean="0"/>
              <a:t> </a:t>
            </a:r>
            <a:r>
              <a:rPr lang="ru-RU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Департамента образования  Воронежской области,  ВГУ </a:t>
            </a:r>
            <a:r>
              <a:rPr lang="ru-RU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 ВГТА  </a:t>
            </a:r>
            <a:r>
              <a:rPr lang="ru-RU" sz="3000" b="1" dirty="0" smtClean="0"/>
              <a:t>за это направление  отмечены за 3 последних года более </a:t>
            </a:r>
            <a:r>
              <a:rPr lang="ru-RU" sz="3000" b="1" dirty="0" smtClean="0">
                <a:solidFill>
                  <a:srgbClr val="FF0000"/>
                </a:solidFill>
              </a:rPr>
              <a:t>53 </a:t>
            </a:r>
            <a:r>
              <a:rPr lang="ru-RU" sz="3000" b="1" dirty="0" smtClean="0"/>
              <a:t>учащихся лицея, Грамотами и Дипломами  </a:t>
            </a:r>
            <a:r>
              <a:rPr lang="ru-RU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Всероссийского уровня  </a:t>
            </a:r>
            <a:r>
              <a:rPr lang="ru-RU" sz="3000" b="1" dirty="0" smtClean="0"/>
              <a:t>- </a:t>
            </a:r>
            <a:r>
              <a:rPr lang="ru-RU" sz="3000" b="1" dirty="0" smtClean="0">
                <a:solidFill>
                  <a:srgbClr val="FF0000"/>
                </a:solidFill>
              </a:rPr>
              <a:t>39</a:t>
            </a:r>
            <a:r>
              <a:rPr lang="ru-RU" sz="3000" b="1" dirty="0" smtClean="0"/>
              <a:t> учащихся уровня ООО и СОО 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800" i="1" dirty="0" smtClean="0"/>
              <a:t>Не существует сколько-нибудь</a:t>
            </a:r>
            <a:endParaRPr lang="ru-RU" sz="2800" dirty="0" smtClean="0"/>
          </a:p>
          <a:p>
            <a:pPr algn="r">
              <a:buNone/>
            </a:pPr>
            <a:r>
              <a:rPr lang="ru-RU" sz="2800" i="1" dirty="0" smtClean="0"/>
              <a:t>достоверных тестов на одаренность, </a:t>
            </a:r>
            <a:endParaRPr lang="ru-RU" sz="2800" dirty="0" smtClean="0"/>
          </a:p>
          <a:p>
            <a:pPr algn="r">
              <a:buNone/>
            </a:pPr>
            <a:r>
              <a:rPr lang="ru-RU" sz="2800" i="1" dirty="0" smtClean="0"/>
              <a:t>кроме тех, которые проявляются</a:t>
            </a:r>
            <a:endParaRPr lang="ru-RU" sz="2800" dirty="0" smtClean="0"/>
          </a:p>
          <a:p>
            <a:pPr algn="r">
              <a:buNone/>
            </a:pPr>
            <a:r>
              <a:rPr lang="ru-RU" sz="2800" i="1" dirty="0" smtClean="0"/>
              <a:t> в результате активного участия</a:t>
            </a:r>
            <a:endParaRPr lang="ru-RU" sz="2800" dirty="0" smtClean="0"/>
          </a:p>
          <a:p>
            <a:pPr algn="r">
              <a:buNone/>
            </a:pPr>
            <a:r>
              <a:rPr lang="ru-RU" sz="2800" i="1" dirty="0" smtClean="0"/>
              <a:t> хотя бы в самой маленькой</a:t>
            </a:r>
            <a:endParaRPr lang="ru-RU" sz="2800" dirty="0" smtClean="0"/>
          </a:p>
          <a:p>
            <a:pPr algn="r">
              <a:buNone/>
            </a:pPr>
            <a:r>
              <a:rPr lang="ru-RU" sz="2800" i="1" dirty="0" smtClean="0"/>
              <a:t> поисковой исследовательской работе. </a:t>
            </a:r>
            <a:endParaRPr lang="ru-RU" sz="2800" dirty="0" smtClean="0"/>
          </a:p>
          <a:p>
            <a:pPr algn="r">
              <a:buNone/>
            </a:pPr>
            <a:r>
              <a:rPr lang="ru-RU" sz="3200" b="1" i="1" dirty="0" smtClean="0"/>
              <a:t>А.Н. Колмогоров,</a:t>
            </a:r>
          </a:p>
          <a:p>
            <a:pPr algn="r">
              <a:buNone/>
            </a:pPr>
            <a:r>
              <a:rPr lang="ru-RU" sz="1800" dirty="0" smtClean="0"/>
              <a:t>один из крупнейших математиков ХХ века.</a:t>
            </a:r>
            <a:endParaRPr lang="ru-RU" sz="1800" b="1" i="1" dirty="0" smtClean="0"/>
          </a:p>
          <a:p>
            <a:pPr algn="r">
              <a:buNone/>
            </a:pPr>
            <a:endParaRPr lang="ru-RU" sz="3200" b="1" dirty="0" smtClean="0"/>
          </a:p>
          <a:p>
            <a:endParaRPr lang="ru-RU" dirty="0"/>
          </a:p>
        </p:txBody>
      </p:sp>
      <p:pic>
        <p:nvPicPr>
          <p:cNvPr id="4" name="Picture 2" descr="https://upload.wikimedia.org/wikipedia/commons/4/43/Andrej_Nikolajewitsch_Kolmogor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2285984" cy="3309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algn="r">
              <a:buNone/>
            </a:pPr>
            <a:endParaRPr lang="ru-RU" b="1" i="1" dirty="0" smtClean="0"/>
          </a:p>
          <a:p>
            <a:pPr algn="r">
              <a:buNone/>
            </a:pPr>
            <a:endParaRPr lang="ru-RU" b="1" i="1" dirty="0" smtClean="0"/>
          </a:p>
          <a:p>
            <a:pPr algn="r">
              <a:buNone/>
            </a:pPr>
            <a:r>
              <a:rPr lang="ru-RU" b="1" i="1" dirty="0" smtClean="0"/>
              <a:t>Не </a:t>
            </a:r>
            <a:r>
              <a:rPr lang="ru-RU" b="1" i="1" dirty="0" smtClean="0"/>
              <a:t>существует сколько-нибудь</a:t>
            </a:r>
            <a:endParaRPr lang="ru-RU" b="1" dirty="0" smtClean="0"/>
          </a:p>
          <a:p>
            <a:pPr algn="r">
              <a:buNone/>
            </a:pPr>
            <a:r>
              <a:rPr lang="ru-RU" b="1" i="1" dirty="0" smtClean="0"/>
              <a:t> достоверных тестов на одаренность, </a:t>
            </a:r>
            <a:endParaRPr lang="ru-RU" b="1" dirty="0" smtClean="0"/>
          </a:p>
          <a:p>
            <a:pPr algn="r">
              <a:buNone/>
            </a:pPr>
            <a:r>
              <a:rPr lang="ru-RU" b="1" i="1" dirty="0" smtClean="0"/>
              <a:t>кроме тех, которые проявляются</a:t>
            </a:r>
            <a:endParaRPr lang="ru-RU" b="1" dirty="0" smtClean="0"/>
          </a:p>
          <a:p>
            <a:pPr algn="r">
              <a:buNone/>
            </a:pPr>
            <a:r>
              <a:rPr lang="ru-RU" b="1" i="1" dirty="0" smtClean="0"/>
              <a:t> в результате активного участия</a:t>
            </a:r>
            <a:endParaRPr lang="ru-RU" b="1" dirty="0" smtClean="0"/>
          </a:p>
          <a:p>
            <a:pPr algn="r">
              <a:buNone/>
            </a:pPr>
            <a:r>
              <a:rPr lang="ru-RU" b="1" i="1" dirty="0" smtClean="0"/>
              <a:t> хотя бы в самой маленькой</a:t>
            </a:r>
            <a:endParaRPr lang="ru-RU" b="1" dirty="0" smtClean="0"/>
          </a:p>
          <a:p>
            <a:pPr algn="r">
              <a:buNone/>
            </a:pPr>
            <a:r>
              <a:rPr lang="ru-RU" b="1" i="1" dirty="0" smtClean="0"/>
              <a:t> поисковой исследовательской работе. </a:t>
            </a:r>
            <a:endParaRPr lang="ru-RU" b="1" dirty="0" smtClean="0"/>
          </a:p>
          <a:p>
            <a:pPr algn="r">
              <a:buNone/>
            </a:pPr>
            <a:r>
              <a:rPr lang="ru-RU" i="1" dirty="0" smtClean="0"/>
              <a:t>А.Н. Колмогоров</a:t>
            </a:r>
            <a:endParaRPr lang="ru-RU" dirty="0" smtClean="0"/>
          </a:p>
          <a:p>
            <a:pPr algn="r"/>
            <a:endParaRPr lang="ru-RU" dirty="0"/>
          </a:p>
        </p:txBody>
      </p:sp>
      <p:pic>
        <p:nvPicPr>
          <p:cNvPr id="15364" name="Picture 4" descr="http://3.bp.blogspot.com/-DyV5251mM5s/ToHT_Q4mJlI/AAAAAAAABXk/d6G2sJ9RkI4/s1600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3643306" cy="2732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Социальный </a:t>
            </a:r>
            <a:r>
              <a:rPr lang="ru-RU" sz="4000" b="1" dirty="0" smtClean="0"/>
              <a:t>запрос </a:t>
            </a:r>
            <a:r>
              <a:rPr lang="ru-RU" sz="4000" b="1" dirty="0" smtClean="0"/>
              <a:t> :</a:t>
            </a:r>
          </a:p>
          <a:p>
            <a:pPr algn="r">
              <a:buNone/>
            </a:pPr>
            <a:r>
              <a:rPr lang="ru-RU" sz="4000" dirty="0" smtClean="0"/>
              <a:t>“ориентация на </a:t>
            </a:r>
            <a:r>
              <a:rPr lang="ru-RU" sz="4000" dirty="0" smtClean="0"/>
              <a:t>обеспечение самоопределения личности, на создание условий для ее самореализации”.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aul.ru/uploads/pictures/0007/5418/692125_hu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91627" cy="30718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Исследовательская </a:t>
            </a:r>
            <a:br>
              <a:rPr lang="ru-RU" sz="4900" b="1" dirty="0" smtClean="0"/>
            </a:br>
            <a:r>
              <a:rPr lang="ru-RU" sz="4900" b="1" dirty="0" smtClean="0"/>
              <a:t> </a:t>
            </a:r>
            <a:r>
              <a:rPr lang="ru-RU" sz="4900" b="1" dirty="0" smtClean="0"/>
              <a:t>деятельность   - 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5279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 smtClean="0"/>
              <a:t>творческий </a:t>
            </a:r>
            <a:r>
              <a:rPr lang="ru-RU" sz="3200" dirty="0" smtClean="0"/>
              <a:t>процесс совместной деятельности двух субъектов (учителя и ученика) по поиску решения неизвестного, результатом которой является формирование исследовательского стиля мышления и мировоззрения в целом.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Основными видами учебно-исследовательской деятельности учащихся являются: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u="sng" dirty="0" smtClean="0">
                <a:solidFill>
                  <a:srgbClr val="FF0000"/>
                </a:solidFill>
              </a:rPr>
              <a:t>проблемно-реферативный</a:t>
            </a:r>
            <a:r>
              <a:rPr lang="ru-RU" b="1" u="sng" dirty="0" smtClean="0">
                <a:solidFill>
                  <a:srgbClr val="FF0000"/>
                </a:solidFill>
              </a:rPr>
              <a:t>: </a:t>
            </a:r>
            <a:r>
              <a:rPr lang="ru-RU" dirty="0" smtClean="0"/>
              <a:t>аналитическое сопоставление данных различных литературных источников с целью освещения проблемы и проектирования вариантов ее решения;</a:t>
            </a:r>
          </a:p>
          <a:p>
            <a:pPr lvl="0"/>
            <a:r>
              <a:rPr lang="ru-RU" b="1" u="sng" dirty="0" smtClean="0">
                <a:solidFill>
                  <a:srgbClr val="FF0000"/>
                </a:solidFill>
              </a:rPr>
              <a:t>аналитико-систематизирующий: </a:t>
            </a:r>
            <a:r>
              <a:rPr lang="ru-RU" dirty="0" smtClean="0"/>
              <a:t>наблюдение, фиксация, анализ, синтез, систематизация количественных и качественных показателей изучаемых процессов и явлений;</a:t>
            </a:r>
          </a:p>
          <a:p>
            <a:pPr lvl="0"/>
            <a:r>
              <a:rPr lang="ru-RU" b="1" u="sng" dirty="0" err="1" smtClean="0">
                <a:solidFill>
                  <a:srgbClr val="FF0000"/>
                </a:solidFill>
              </a:rPr>
              <a:t>диагностико-прогностический</a:t>
            </a:r>
            <a:r>
              <a:rPr lang="ru-RU" b="1" u="sng" dirty="0" smtClean="0">
                <a:solidFill>
                  <a:srgbClr val="FF0000"/>
                </a:solidFill>
              </a:rPr>
              <a:t>: </a:t>
            </a:r>
            <a:r>
              <a:rPr lang="ru-RU" dirty="0" smtClean="0"/>
              <a:t>изучение, отслеживание, объяснение и прогнозирование качественных и количественных изменений изучаемых систем, явлений, процессов, как вероятных суждений о их состоянии в будущем; обычно осуществляются научно-технические, экономические, политические и социальные прогнозы (в том числе в сфере образования);</a:t>
            </a:r>
          </a:p>
          <a:p>
            <a:pPr lvl="0"/>
            <a:r>
              <a:rPr lang="ru-RU" b="1" u="sng" dirty="0" err="1" smtClean="0">
                <a:solidFill>
                  <a:srgbClr val="FF0000"/>
                </a:solidFill>
              </a:rPr>
              <a:t>изобретательско-рационализаторский</a:t>
            </a:r>
            <a:r>
              <a:rPr lang="ru-RU" b="1" u="sng" dirty="0" smtClean="0">
                <a:solidFill>
                  <a:srgbClr val="FF0000"/>
                </a:solidFill>
              </a:rPr>
              <a:t>: </a:t>
            </a:r>
            <a:r>
              <a:rPr lang="ru-RU" dirty="0" smtClean="0"/>
              <a:t>усовершенствование имеющихся, проектирование и создание новых устройств, механизмов, приборов;</a:t>
            </a:r>
          </a:p>
          <a:p>
            <a:pPr lvl="0"/>
            <a:r>
              <a:rPr lang="ru-RU" b="1" u="sng" dirty="0" smtClean="0">
                <a:solidFill>
                  <a:srgbClr val="FF0000"/>
                </a:solidFill>
              </a:rPr>
              <a:t>экспериментально-исследовательский: </a:t>
            </a:r>
            <a:r>
              <a:rPr lang="ru-RU" dirty="0" smtClean="0"/>
              <a:t>проверка предположения о подтверждении или опровержении результата;</a:t>
            </a:r>
          </a:p>
          <a:p>
            <a:pPr lvl="0"/>
            <a:r>
              <a:rPr lang="ru-RU" b="1" u="sng" dirty="0" smtClean="0">
                <a:solidFill>
                  <a:srgbClr val="FF0000"/>
                </a:solidFill>
              </a:rPr>
              <a:t>проектно-поисковый: </a:t>
            </a:r>
            <a:r>
              <a:rPr lang="ru-RU" dirty="0" smtClean="0"/>
              <a:t>поиск, разработка и защита проекта - особая форма нового, где целевой установкой являются способы деятельности, а не накопление и анализ фактических знаний.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Требования к исследованию: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Целостность- </a:t>
            </a:r>
            <a:r>
              <a:rPr lang="ru-RU" dirty="0" smtClean="0"/>
              <a:t>общий смысл исследования очевиден и ясен, каждая его часть соответствует общему замыслу и предполагаемому результату.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Последовательность </a:t>
            </a:r>
            <a:r>
              <a:rPr lang="ru-RU" b="1" dirty="0" smtClean="0">
                <a:solidFill>
                  <a:srgbClr val="0070C0"/>
                </a:solidFill>
              </a:rPr>
              <a:t>и связность </a:t>
            </a:r>
            <a:r>
              <a:rPr lang="ru-RU" dirty="0" smtClean="0"/>
              <a:t>– логика построения исследования, цели и задачи напрямую вытекают из поставленной проблемы.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Объективность </a:t>
            </a:r>
            <a:r>
              <a:rPr lang="ru-RU" b="1" dirty="0" smtClean="0">
                <a:solidFill>
                  <a:srgbClr val="0070C0"/>
                </a:solidFill>
              </a:rPr>
              <a:t>и обоснованность </a:t>
            </a:r>
            <a:r>
              <a:rPr lang="ru-RU" dirty="0" smtClean="0"/>
              <a:t>– выбранная тема не случайна, она требует более глубокого изучения.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Ход </a:t>
            </a:r>
            <a:r>
              <a:rPr lang="ru-RU" b="1" dirty="0" smtClean="0"/>
              <a:t>исследования можно представить в виде цепочки: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Обоснование темы</a:t>
            </a:r>
            <a:endParaRPr lang="ru-RU" dirty="0" smtClean="0"/>
          </a:p>
          <a:p>
            <a:pPr lvl="0"/>
            <a:r>
              <a:rPr lang="ru-RU" dirty="0" smtClean="0"/>
              <a:t>Постановка целей и задач</a:t>
            </a:r>
          </a:p>
          <a:p>
            <a:pPr lvl="0"/>
            <a:r>
              <a:rPr lang="ru-RU" dirty="0" smtClean="0"/>
              <a:t>Определение объекта и предмета исследования</a:t>
            </a:r>
          </a:p>
          <a:p>
            <a:pPr lvl="0"/>
            <a:r>
              <a:rPr lang="ru-RU" dirty="0" smtClean="0"/>
              <a:t>Разработка гипотезы исследования</a:t>
            </a:r>
          </a:p>
          <a:p>
            <a:pPr lvl="0"/>
            <a:r>
              <a:rPr lang="ru-RU" dirty="0" smtClean="0"/>
              <a:t>Непосредственно исследования</a:t>
            </a:r>
          </a:p>
          <a:p>
            <a:pPr lvl="0"/>
            <a:r>
              <a:rPr lang="ru-RU" dirty="0" smtClean="0"/>
              <a:t>Результаты</a:t>
            </a:r>
          </a:p>
          <a:p>
            <a:pPr lvl="0"/>
            <a:r>
              <a:rPr lang="ru-RU" dirty="0" smtClean="0"/>
              <a:t>Оценка полученных результатов и выводы.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Основным </a:t>
            </a:r>
            <a:r>
              <a:rPr lang="ru-RU" b="1" dirty="0" smtClean="0"/>
              <a:t>принципам дидактики: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10991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научность</a:t>
            </a:r>
          </a:p>
          <a:p>
            <a:r>
              <a:rPr lang="ru-RU" dirty="0" smtClean="0"/>
              <a:t> систематичность </a:t>
            </a:r>
          </a:p>
          <a:p>
            <a:r>
              <a:rPr lang="ru-RU" dirty="0" smtClean="0"/>
              <a:t>последовательность </a:t>
            </a:r>
          </a:p>
          <a:p>
            <a:r>
              <a:rPr lang="ru-RU" dirty="0" smtClean="0"/>
              <a:t>доступность</a:t>
            </a:r>
          </a:p>
          <a:p>
            <a:r>
              <a:rPr lang="ru-RU" dirty="0" smtClean="0"/>
              <a:t> наглядность</a:t>
            </a:r>
          </a:p>
          <a:p>
            <a:r>
              <a:rPr lang="ru-RU" dirty="0" smtClean="0"/>
              <a:t> индивидуальный  подход </a:t>
            </a:r>
            <a:r>
              <a:rPr lang="ru-RU" dirty="0" smtClean="0"/>
              <a:t>к учащимся в условиях коллективной работы, развивающему </a:t>
            </a:r>
            <a:r>
              <a:rPr lang="ru-RU" dirty="0" smtClean="0"/>
              <a:t>обучению</a:t>
            </a:r>
          </a:p>
          <a:p>
            <a:r>
              <a:rPr lang="ru-RU" dirty="0" smtClean="0"/>
              <a:t> связь </a:t>
            </a:r>
            <a:r>
              <a:rPr lang="ru-RU" dirty="0" smtClean="0"/>
              <a:t>теории с </a:t>
            </a:r>
            <a:r>
              <a:rPr lang="ru-RU" dirty="0" smtClean="0"/>
              <a:t>практикой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14488"/>
            <a:ext cx="4300526" cy="287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00_1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2321" y="4572008"/>
            <a:ext cx="2731679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b="1" dirty="0" smtClean="0"/>
              <a:t>Определяя содержание ученических исследований, учитель должен следить, чтобы все творческие задания были: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7286644" cy="35719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простыми </a:t>
            </a:r>
            <a:r>
              <a:rPr lang="ru-RU" dirty="0" smtClean="0"/>
              <a:t>по содержанию и прямо или косвенно связанными с учебной программой, доступными для понимания, учитывать возраст учащихся;</a:t>
            </a:r>
          </a:p>
          <a:p>
            <a:pPr lvl="0"/>
            <a:r>
              <a:rPr lang="ru-RU" b="1" dirty="0" smtClean="0"/>
              <a:t>разнообразными</a:t>
            </a:r>
            <a:r>
              <a:rPr lang="ru-RU" dirty="0" smtClean="0"/>
              <a:t> по содержанию;</a:t>
            </a:r>
          </a:p>
          <a:p>
            <a:pPr lvl="0"/>
            <a:r>
              <a:rPr lang="ru-RU" b="1" dirty="0" smtClean="0"/>
              <a:t>интересными </a:t>
            </a:r>
            <a:r>
              <a:rPr lang="ru-RU" dirty="0" smtClean="0"/>
              <a:t>по замыслу и содержащими элементы занимательности;</a:t>
            </a:r>
          </a:p>
          <a:p>
            <a:pPr lvl="0"/>
            <a:r>
              <a:rPr lang="ru-RU" b="1" dirty="0" smtClean="0"/>
              <a:t>разными по форме </a:t>
            </a:r>
            <a:r>
              <a:rPr lang="ru-RU" dirty="0" smtClean="0"/>
              <a:t>проведения, </a:t>
            </a:r>
            <a:r>
              <a:rPr lang="ru-RU" dirty="0" smtClean="0"/>
              <a:t>привлекательными </a:t>
            </a:r>
            <a:r>
              <a:rPr lang="ru-RU" dirty="0" smtClean="0"/>
              <a:t>для учащихся;</a:t>
            </a:r>
          </a:p>
          <a:p>
            <a:pPr lvl="0"/>
            <a:r>
              <a:rPr lang="ru-RU" dirty="0" smtClean="0"/>
              <a:t>исследовательские работы должны </a:t>
            </a:r>
            <a:r>
              <a:rPr lang="ru-RU" b="1" dirty="0" smtClean="0"/>
              <a:t>способствовать </a:t>
            </a:r>
            <a:r>
              <a:rPr lang="ru-RU" dirty="0" smtClean="0"/>
              <a:t>раскрытию   физических </a:t>
            </a:r>
            <a:r>
              <a:rPr lang="ru-RU" dirty="0" smtClean="0"/>
              <a:t>основ явлений природы, воспитанию любви к труду, бережному отношению к природе, формированию элементарных навыков научного труда.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959</Words>
  <Application>Microsoft Office PowerPoint</Application>
  <PresentationFormat>Экран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Слайд 3</vt:lpstr>
      <vt:lpstr>   Исследовательская   деятельность   -   </vt:lpstr>
      <vt:lpstr>Основными видами учебно-исследовательской деятельности учащихся являются:  </vt:lpstr>
      <vt:lpstr>Требования к исследованию: </vt:lpstr>
      <vt:lpstr>   Ход исследования можно представить в виде цепочки: </vt:lpstr>
      <vt:lpstr>Основным принципам дидактики: </vt:lpstr>
      <vt:lpstr>         Определяя содержание ученических исследований, учитель должен следить, чтобы все творческие задания были:</vt:lpstr>
      <vt:lpstr>Для проведения самостоятельного научного исследования учащийся должен уметь:</vt:lpstr>
      <vt:lpstr> Все темы можно разделить на 3 группы: </vt:lpstr>
      <vt:lpstr>Характер заданий при  исследовательском методе может  быть самым разным:  </vt:lpstr>
      <vt:lpstr>Компетентности, формирующиеся в процессе исследовательской деятельности: </vt:lpstr>
      <vt:lpstr>Слайд 14</vt:lpstr>
      <vt:lpstr> Учебная  исследовательская деятельность в МКОУ «Лицей села Верхний Мамон»</vt:lpstr>
      <vt:lpstr>Учебная  исследовательская деятельность в МКОУ «Лицей села Верхний Мамон»</vt:lpstr>
      <vt:lpstr>Учебная  исследовательская деятельность в МКОУ «Лицей села Верхний Мамон»</vt:lpstr>
      <vt:lpstr>Результат этой деятельности: </vt:lpstr>
      <vt:lpstr>Слайд 19</vt:lpstr>
    </vt:vector>
  </TitlesOfParts>
  <Company>лицей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лицей</dc:creator>
  <cp:lastModifiedBy>лицей</cp:lastModifiedBy>
  <cp:revision>13</cp:revision>
  <dcterms:created xsi:type="dcterms:W3CDTF">2014-12-13T08:40:53Z</dcterms:created>
  <dcterms:modified xsi:type="dcterms:W3CDTF">2014-12-13T10:41:46Z</dcterms:modified>
</cp:coreProperties>
</file>