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2"/>
  </p:notesMasterIdLst>
  <p:handoutMasterIdLst>
    <p:handoutMasterId r:id="rId13"/>
  </p:handoutMasterIdLst>
  <p:sldIdLst>
    <p:sldId id="264" r:id="rId3"/>
    <p:sldId id="276" r:id="rId4"/>
    <p:sldId id="277" r:id="rId5"/>
    <p:sldId id="270" r:id="rId6"/>
    <p:sldId id="266" r:id="rId7"/>
    <p:sldId id="280" r:id="rId8"/>
    <p:sldId id="268" r:id="rId9"/>
    <p:sldId id="282" r:id="rId10"/>
    <p:sldId id="283" r:id="rId11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EAADD16-CA1A-4DA4-B571-618EAE8A8CD0}">
          <p14:sldIdLst>
            <p14:sldId id="264"/>
            <p14:sldId id="276"/>
            <p14:sldId id="277"/>
            <p14:sldId id="270"/>
            <p14:sldId id="266"/>
            <p14:sldId id="280"/>
            <p14:sldId id="268"/>
            <p14:sldId id="282"/>
            <p14:sldId id="28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91" d="100"/>
          <a:sy n="91" d="100"/>
        </p:scale>
        <p:origin x="1050" y="-1530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307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ru-RU">
                <a:solidFill>
                  <a:schemeClr val="tx2"/>
                </a:solidFill>
              </a:rPr>
              <a:pPr/>
              <a:t>12.12.2014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pPr/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ru-RU"/>
              <a:pPr/>
              <a:t>12.12.2014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pPr/>
              <a:t>12.12.2014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pPr/>
              <a:t>12.12.2014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ru-RU" noProof="0" smtClean="0"/>
              <a:pPr/>
              <a:t>12.12.2014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12.12.2014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12.12.2014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12.12.2014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12.12.2014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pPr/>
              <a:t>12.12.2014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pPr/>
              <a:t>12.12.2014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ru-RU" noProof="0" smtClean="0"/>
              <a:pPr/>
              <a:t>12.12.2014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836" y="1340768"/>
            <a:ext cx="7008574" cy="1224136"/>
          </a:xfrm>
        </p:spPr>
        <p:txBody>
          <a:bodyPr>
            <a:normAutofit/>
          </a:bodyPr>
          <a:lstStyle/>
          <a:p>
            <a:pPr algn="ctr" defTabSz="1216152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6000" b="0" i="0" baseline="0" dirty="0" smtClean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  <a:t>Экономика.</a:t>
            </a:r>
            <a:endParaRPr lang="ru-RU" sz="6000" b="0" i="0" baseline="0" dirty="0">
              <a:solidFill>
                <a:srgbClr val="374C81"/>
              </a:solidFill>
              <a:latin typeface="Century Gothic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1216152">
              <a:lnSpc>
                <a:spcPct val="85000"/>
              </a:lnSpc>
              <a:spcBef>
                <a:spcPts val="0"/>
              </a:spcBef>
              <a:buNone/>
            </a:pPr>
            <a:r>
              <a:rPr lang="ru-RU" sz="4400" b="0" i="0" baseline="0" dirty="0" smtClean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  <a:t>План:</a:t>
            </a:r>
            <a:endParaRPr lang="ru-RU" sz="4400" b="0" i="0" baseline="0" dirty="0">
              <a:solidFill>
                <a:srgbClr val="374C81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01752" indent="-301752" algn="ctr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ru-RU" sz="3600" i="1" dirty="0" smtClean="0">
                <a:solidFill>
                  <a:srgbClr val="374C81"/>
                </a:solidFill>
                <a:latin typeface="Century Gothic"/>
              </a:rPr>
              <a:t>Что изучает экономика.</a:t>
            </a:r>
          </a:p>
          <a:p>
            <a:pPr marL="301752" indent="-301752" algn="ctr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ru-RU" sz="3600" i="1" dirty="0" smtClean="0">
                <a:solidFill>
                  <a:srgbClr val="374C81"/>
                </a:solidFill>
                <a:latin typeface="Century Gothic"/>
              </a:rPr>
              <a:t>Экономика, как наука.</a:t>
            </a:r>
          </a:p>
          <a:p>
            <a:pPr marL="301752" indent="-301752" algn="ctr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ru-RU" sz="3600" i="1" dirty="0" smtClean="0">
                <a:solidFill>
                  <a:srgbClr val="374C81"/>
                </a:solidFill>
                <a:latin typeface="Century Gothic"/>
              </a:rPr>
              <a:t>Экономика, как подсистема общества.</a:t>
            </a:r>
          </a:p>
          <a:p>
            <a:pPr marL="301752" indent="-301752" algn="ctr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ru-RU" sz="3600" i="1" dirty="0" smtClean="0">
                <a:solidFill>
                  <a:srgbClr val="374C81"/>
                </a:solidFill>
                <a:latin typeface="Century Gothic"/>
              </a:rPr>
              <a:t>Экономическая теория.</a:t>
            </a:r>
            <a:endParaRPr lang="ru-RU" sz="3600" i="1" dirty="0">
              <a:solidFill>
                <a:srgbClr val="374C81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860" y="188640"/>
            <a:ext cx="10157354" cy="780504"/>
          </a:xfrm>
        </p:spPr>
        <p:txBody>
          <a:bodyPr>
            <a:normAutofit/>
          </a:bodyPr>
          <a:lstStyle/>
          <a:p>
            <a:pPr algn="ctr" defTabSz="1216152">
              <a:lnSpc>
                <a:spcPct val="85000"/>
              </a:lnSpc>
              <a:spcBef>
                <a:spcPts val="0"/>
              </a:spcBef>
              <a:buNone/>
            </a:pPr>
            <a:r>
              <a:rPr lang="ru-RU" b="0" i="0" baseline="0" dirty="0" smtClean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  <a:t>Что изучает экономика?!?</a:t>
            </a:r>
            <a:endParaRPr lang="ru-RU" b="0" i="0" baseline="0" dirty="0">
              <a:solidFill>
                <a:srgbClr val="374C81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197868" y="1052736"/>
            <a:ext cx="10157354" cy="44704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Экономика (от др.-греч. </a:t>
            </a:r>
            <a:r>
              <a:rPr lang="ru-RU" dirty="0" err="1"/>
              <a:t>οἰκονομί</a:t>
            </a:r>
            <a:r>
              <a:rPr lang="ru-RU" dirty="0"/>
              <a:t>α, буквально — «искусство ведения домашнего хозяйства») — совокупность общественных наук, изучающих производство, распределение и потребление товаров и услуг. Экономическая действительность является объектом экономических наук, которые подразделяется на теоретические и прикладные.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052" y="3212976"/>
            <a:ext cx="5652120" cy="3532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491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7868" y="404664"/>
            <a:ext cx="10157354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Типы экономических систем: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9836" y="980728"/>
            <a:ext cx="10301370" cy="518457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Рыночная</a:t>
            </a:r>
          </a:p>
          <a:p>
            <a:pPr algn="ctr"/>
            <a:r>
              <a:rPr lang="ru-RU" dirty="0" smtClean="0"/>
              <a:t>Административно-командная или Плановая</a:t>
            </a:r>
          </a:p>
          <a:p>
            <a:pPr algn="ctr"/>
            <a:r>
              <a:rPr lang="ru-RU" dirty="0" smtClean="0"/>
              <a:t>Традиционная</a:t>
            </a:r>
          </a:p>
          <a:p>
            <a:pPr algn="ctr"/>
            <a:r>
              <a:rPr lang="ru-RU" dirty="0" smtClean="0"/>
              <a:t>Смешанная</a:t>
            </a:r>
          </a:p>
          <a:p>
            <a:pPr marL="0" indent="0" algn="ctr">
              <a:buNone/>
            </a:pPr>
            <a:r>
              <a:rPr lang="ru-RU" dirty="0"/>
              <a:t>Каждая экономическая система сталкивается с необходимостью совершать определённые основные виды выбора. Среди них наиболее важны следующие: какие товары производить, как их следует производить, кто и какую работу должен выполнять, и для кого предназначены результаты этой работы. Необходимость каждого из этих выборов продиктована ограниченностью ресурсов.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098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1844" y="260648"/>
            <a:ext cx="7056784" cy="79208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Экономика, как НАУКА: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5780" y="1268760"/>
            <a:ext cx="7992888" cy="2232248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Центральной темой экономики, как науки, является противоречие между безграничностью потребностей людей и ограниченностью ресурсов для их удовлетворения.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988" y="3645024"/>
            <a:ext cx="4565650" cy="301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53852" y="260648"/>
            <a:ext cx="10157354" cy="1397000"/>
          </a:xfrm>
        </p:spPr>
        <p:txBody>
          <a:bodyPr/>
          <a:lstStyle/>
          <a:p>
            <a:r>
              <a:rPr lang="ru-RU" dirty="0" smtClean="0"/>
              <a:t>Функции экономической науки: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117309" y="1701800"/>
            <a:ext cx="5265135" cy="44704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Познавательная</a:t>
            </a:r>
          </a:p>
          <a:p>
            <a:pPr algn="ctr"/>
            <a:r>
              <a:rPr lang="ru-RU" dirty="0" smtClean="0"/>
              <a:t>Практическая</a:t>
            </a:r>
          </a:p>
          <a:p>
            <a:pPr algn="ctr"/>
            <a:r>
              <a:rPr lang="ru-RU" dirty="0" smtClean="0"/>
              <a:t>Прогностическая</a:t>
            </a:r>
          </a:p>
          <a:p>
            <a:pPr algn="ctr"/>
            <a:r>
              <a:rPr lang="ru-RU" dirty="0" smtClean="0"/>
              <a:t>Мировоззренческая</a:t>
            </a:r>
          </a:p>
          <a:p>
            <a:pPr algn="ctr"/>
            <a:r>
              <a:rPr lang="ru-RU" dirty="0" smtClean="0"/>
              <a:t>Методологическая</a:t>
            </a:r>
          </a:p>
          <a:p>
            <a:pPr algn="ctr"/>
            <a:r>
              <a:rPr lang="ru-RU" dirty="0" smtClean="0"/>
              <a:t>Идеологическая</a:t>
            </a:r>
          </a:p>
          <a:p>
            <a:pPr algn="ctr"/>
            <a:r>
              <a:rPr lang="ru-RU" dirty="0" smtClean="0"/>
              <a:t>Критическая</a:t>
            </a:r>
          </a:p>
          <a:p>
            <a:pPr algn="ctr"/>
            <a:r>
              <a:rPr lang="ru-RU" dirty="0" smtClean="0"/>
              <a:t>Теоретическая</a:t>
            </a:r>
          </a:p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468" y="1913642"/>
            <a:ext cx="4119496" cy="3995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068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Объекты экономической науки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621804" y="1701800"/>
            <a:ext cx="10652859" cy="4967560"/>
          </a:xfrm>
        </p:spPr>
        <p:txBody>
          <a:bodyPr/>
          <a:lstStyle/>
          <a:p>
            <a:pPr algn="ctr">
              <a:buNone/>
            </a:pPr>
            <a:r>
              <a:rPr lang="ru-RU" dirty="0"/>
              <a:t>По масштабу области исследования экономическая наука делится на </a:t>
            </a:r>
            <a:r>
              <a:rPr lang="ru-RU" dirty="0" smtClean="0"/>
              <a:t>микроэкономику, </a:t>
            </a:r>
            <a:r>
              <a:rPr lang="ru-RU" dirty="0"/>
              <a:t>изучающую деятельность фирм, домохозяйств, обособленных производств и государств и макроэкономику[6], изучающую национальное хозяйство в целом. В последние годы в научной литературе также используются понятия «наноэкономика» (изучает деятельность индивидуальных экономических субъектов), мезоэкономика (отрасли, регионы), интерэкономика (мировая экономика) и мегаэкономика (мировое хозяйство</a:t>
            </a:r>
            <a:r>
              <a:rPr lang="ru-RU" dirty="0" smtClean="0"/>
              <a:t>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694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Экономическая теория…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err="1"/>
              <a:t>Экономи́ческая</a:t>
            </a:r>
            <a:r>
              <a:rPr lang="ru-RU" dirty="0"/>
              <a:t> </a:t>
            </a:r>
            <a:r>
              <a:rPr lang="ru-RU" dirty="0" err="1"/>
              <a:t>тео́рия</a:t>
            </a:r>
            <a:r>
              <a:rPr lang="ru-RU" dirty="0"/>
              <a:t> — дисциплина экономической науки, представляющая собой её теоретическое и философское основание. Состоит из множества школ и направлений. Экономическая теория развивается и пополняется новыми данными со временем, поэтому её развитием в исторической перспективе занимается такое направление как история экономических учений. Основная задача экономической теории — дать объяснение происходящих событий в экономической жизни с помощью моделей действительности, отразить в себе реальную экономику.</a:t>
            </a:r>
          </a:p>
        </p:txBody>
      </p:sp>
    </p:spTree>
    <p:extLst>
      <p:ext uri="{BB962C8B-B14F-4D97-AF65-F5344CB8AC3E}">
        <p14:creationId xmlns:p14="http://schemas.microsoft.com/office/powerpoint/2010/main" val="138776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8635" y="-315416"/>
            <a:ext cx="10157354" cy="1397000"/>
          </a:xfrm>
        </p:spPr>
        <p:txBody>
          <a:bodyPr/>
          <a:lstStyle/>
          <a:p>
            <a:pPr algn="ctr"/>
            <a:r>
              <a:rPr lang="ru-RU" dirty="0" smtClean="0"/>
              <a:t>Итоги: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076" y="2636911"/>
            <a:ext cx="6134472" cy="3834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8635" y="1124744"/>
            <a:ext cx="10157354" cy="44704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В жизни каждого человека, экономика играет очень важную роль. Все сделки, которые мы совершаем каждый день происходят благодаря нашему жизненному опыту и повседневным наблюдениям.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96667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S102787940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5F3C251-2A44-472B-8189-0695C2D742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TS102787940</Template>
  <TotalTime>0</TotalTime>
  <Words>240</Words>
  <Application>Microsoft Office PowerPoint</Application>
  <PresentationFormat>Произвольный</PresentationFormat>
  <Paragraphs>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TS102787940</vt:lpstr>
      <vt:lpstr>Экономика.</vt:lpstr>
      <vt:lpstr>План:</vt:lpstr>
      <vt:lpstr>Что изучает экономика?!?</vt:lpstr>
      <vt:lpstr>Типы экономических систем: </vt:lpstr>
      <vt:lpstr>Экономика, как НАУКА:</vt:lpstr>
      <vt:lpstr>Функции экономической науки: </vt:lpstr>
      <vt:lpstr>Объекты экономической науки</vt:lpstr>
      <vt:lpstr>Экономическая теория…</vt:lpstr>
      <vt:lpstr>Итоги: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2013-12-08T14:34:30Z</dcterms:created>
  <dcterms:modified xsi:type="dcterms:W3CDTF">2014-12-12T08:30:13Z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