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57" r:id="rId4"/>
    <p:sldId id="261" r:id="rId5"/>
    <p:sldId id="262" r:id="rId6"/>
    <p:sldId id="263" r:id="rId7"/>
    <p:sldId id="264" r:id="rId8"/>
    <p:sldId id="265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EB0741-C6F1-411B-A9BB-BEC394077325}">
          <p14:sldIdLst>
            <p14:sldId id="256"/>
            <p14:sldId id="275"/>
          </p14:sldIdLst>
        </p14:section>
        <p14:section name="Раздел без заголовка" id="{9D8B7DB4-E957-42D8-8207-1A5451653666}">
          <p14:sldIdLst>
            <p14:sldId id="257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45E82CB4-10F9-423C-B14F-962630C40542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4"/>
    </p:cViewPr>
  </p:sorter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31FA-7C01-479D-BE24-563F312DE5BF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3041-2806-42CC-B777-3DF5515CA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F0E4-726E-41CE-B04B-AD09D01E5EE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56048-7041-4E70-BAAA-63B7504DB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7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Создать 3 подзаголовка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6048-7041-4E70-BAAA-63B7504DBC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laycast.ru/uploads/2014/02/19/7521019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zhodinonews.by/wp-content/uploads/2011/07/ucheniki_w450_h46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информационно-коммуникативных технологий на уроках английского языка в начальной школе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62600"/>
            <a:ext cx="45719" cy="76200"/>
          </a:xfrm>
        </p:spPr>
        <p:txBody>
          <a:bodyPr>
            <a:normAutofit fontScale="25000" lnSpcReduction="20000"/>
          </a:bodyPr>
          <a:lstStyle/>
          <a:p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BS_BlingInTheNewYear_element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85938"/>
            <a:ext cx="68580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Flash Live System IP_ver1_3 Icon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79875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lash Live System IP_ver1_3 Icon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13636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lash Live System IP_ver1_3 Icon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22292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Учитель английского языка </a:t>
            </a:r>
          </a:p>
          <a:p>
            <a:pPr marL="0" indent="0" algn="ctr">
              <a:buNone/>
            </a:pPr>
            <a:r>
              <a:rPr lang="ru-RU" dirty="0" smtClean="0"/>
              <a:t>ГБОУ ООШ </a:t>
            </a:r>
            <a:r>
              <a:rPr lang="ru-RU" dirty="0" err="1" smtClean="0"/>
              <a:t>с.Покровка</a:t>
            </a: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Иванова Юлия </a:t>
            </a:r>
            <a:r>
              <a:rPr lang="ru-RU" sz="4400" dirty="0" err="1" smtClean="0"/>
              <a:t>Анверовна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2427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Актуальность темы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Поскольку </a:t>
            </a:r>
            <a:r>
              <a:rPr lang="ru-RU" sz="2400" dirty="0" smtClean="0"/>
              <a:t>в современном мире человек </a:t>
            </a:r>
            <a:r>
              <a:rPr lang="ru-RU" sz="2400" dirty="0"/>
              <a:t>имеет склонность к активному изучению реальности, именно компьютерные технологии дают возможность превратить </a:t>
            </a:r>
            <a:r>
              <a:rPr lang="ru-RU" sz="2400" dirty="0" smtClean="0"/>
              <a:t>обучение </a:t>
            </a:r>
            <a:r>
              <a:rPr lang="ru-RU" sz="2400" dirty="0"/>
              <a:t>в процесс, приближенный к жизни.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/>
              <a:t>Т</a:t>
            </a:r>
            <a:r>
              <a:rPr lang="ru-RU" sz="2400" dirty="0" smtClean="0"/>
              <a:t>олько </a:t>
            </a:r>
            <a:r>
              <a:rPr lang="ru-RU" sz="2400" dirty="0"/>
              <a:t>ши­рокое внедрение новых педагогических технологий позволит из­менить саму парадигму образования и только новые информаци­онные технологии позволят наиболее эффективно реализовать возможности, заложенные в новых педагогических технологиях.</a:t>
            </a:r>
          </a:p>
        </p:txBody>
      </p:sp>
    </p:spTree>
    <p:extLst>
      <p:ext uri="{BB962C8B-B14F-4D97-AF65-F5344CB8AC3E}">
        <p14:creationId xmlns:p14="http://schemas.microsoft.com/office/powerpoint/2010/main" val="13617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Проблема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- Отсутствие мотивации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- Младшие школьники  тяжело запоминают новые иностранные слова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и выражения, речевая компетенция развита слабо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- Сложно усваивают социокультурный лингвострановедческий материал без иноязычной среды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- Забывают грамматические конструкции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1" descr="so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57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dirty="0"/>
              <a:t>реализация эффективности процесса обучения английскому языку при использовании ИКТ в начальной школе</a:t>
            </a:r>
          </a:p>
        </p:txBody>
      </p:sp>
      <p:pic>
        <p:nvPicPr>
          <p:cNvPr id="4" name="Picture 2" descr="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311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600" dirty="0" smtClean="0"/>
              <a:t>повысить мотивацию </a:t>
            </a:r>
            <a:r>
              <a:rPr lang="ru-RU" sz="3600" dirty="0"/>
              <a:t>к изучению языка; </a:t>
            </a:r>
          </a:p>
          <a:p>
            <a:pPr lvl="0"/>
            <a:r>
              <a:rPr lang="ru-RU" sz="3600" dirty="0" smtClean="0"/>
              <a:t>развить речевые </a:t>
            </a:r>
            <a:r>
              <a:rPr lang="ru-RU" sz="3600" dirty="0"/>
              <a:t>компетенции: умение понимать аутентичные иноязычные тексты, а также умение передавать информацию в связных аргументированных высказываниях; </a:t>
            </a:r>
          </a:p>
          <a:p>
            <a:pPr lvl="0"/>
            <a:r>
              <a:rPr lang="ru-RU" sz="3600" dirty="0" smtClean="0"/>
              <a:t>увеличить объем </a:t>
            </a:r>
            <a:r>
              <a:rPr lang="ru-RU" sz="3600" dirty="0"/>
              <a:t>лингвистических знаний; </a:t>
            </a:r>
          </a:p>
          <a:p>
            <a:pPr lvl="0"/>
            <a:r>
              <a:rPr lang="ru-RU" sz="3600" dirty="0" smtClean="0"/>
              <a:t>расширить объем </a:t>
            </a:r>
            <a:r>
              <a:rPr lang="ru-RU" sz="3600" dirty="0"/>
              <a:t>знаний о социокультурной специфике страны изучаемого языка; </a:t>
            </a:r>
          </a:p>
          <a:p>
            <a:r>
              <a:rPr lang="ru-RU" sz="3600" dirty="0" smtClean="0"/>
              <a:t>развить способность </a:t>
            </a:r>
            <a:r>
              <a:rPr lang="ru-RU" sz="3600" dirty="0"/>
              <a:t>и </a:t>
            </a:r>
            <a:r>
              <a:rPr lang="ru-RU" sz="3600" dirty="0" smtClean="0"/>
              <a:t>готовность </a:t>
            </a:r>
            <a:r>
              <a:rPr lang="ru-RU" sz="3600" dirty="0"/>
              <a:t>к самостоятельному изучению английского языка.</a:t>
            </a:r>
          </a:p>
        </p:txBody>
      </p:sp>
      <p:pic>
        <p:nvPicPr>
          <p:cNvPr id="4" name="Picture 24" descr="e_learning_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Результаты: </a:t>
            </a:r>
            <a:br>
              <a:rPr lang="ru-RU" sz="4000" b="1" i="1" dirty="0" smtClean="0"/>
            </a:br>
            <a:r>
              <a:rPr lang="ru-RU" sz="4000" b="1" i="1" dirty="0" smtClean="0"/>
              <a:t>учащиеся получат возможность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5400" dirty="0" smtClean="0"/>
              <a:t>повысят уровень речевой компетенции;</a:t>
            </a:r>
          </a:p>
          <a:p>
            <a:r>
              <a:rPr lang="ru-RU" sz="5400" dirty="0" smtClean="0"/>
              <a:t>увеличить уровень лингвистических знаний; </a:t>
            </a:r>
          </a:p>
          <a:p>
            <a:r>
              <a:rPr lang="ru-RU" sz="5400" dirty="0"/>
              <a:t>р</a:t>
            </a:r>
            <a:r>
              <a:rPr lang="ru-RU" sz="5400" dirty="0" smtClean="0"/>
              <a:t>азвить наглядно-образного </a:t>
            </a:r>
            <a:r>
              <a:rPr lang="ru-RU" sz="5400" dirty="0"/>
              <a:t>мышления, что соответствует уровню восприятия информации младшими школьниками; </a:t>
            </a:r>
            <a:endParaRPr lang="ru-RU" sz="5400" dirty="0" smtClean="0"/>
          </a:p>
          <a:p>
            <a:r>
              <a:rPr lang="ru-RU" sz="5400" dirty="0" smtClean="0"/>
              <a:t>формировать навыки </a:t>
            </a:r>
            <a:r>
              <a:rPr lang="ru-RU" sz="5400" dirty="0"/>
              <a:t>работы с информацией (производить поиск, отбор, переработку, упорядочивание и выделение смысловых групп, выстраивание логических связей и др</a:t>
            </a:r>
            <a:r>
              <a:rPr lang="ru-RU" sz="5400" dirty="0" smtClean="0"/>
              <a:t>.); </a:t>
            </a:r>
          </a:p>
          <a:p>
            <a:r>
              <a:rPr lang="ru-RU" sz="5400" dirty="0"/>
              <a:t>а</a:t>
            </a:r>
            <a:r>
              <a:rPr lang="ru-RU" sz="5400" dirty="0" smtClean="0"/>
              <a:t>втоматизировать грамматические навыки.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439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ИКТ для развития навыков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5400" dirty="0" smtClean="0"/>
              <a:t>Фонетики</a:t>
            </a:r>
          </a:p>
          <a:p>
            <a:pPr>
              <a:buFontTx/>
              <a:buChar char="-"/>
            </a:pPr>
            <a:r>
              <a:rPr lang="ru-RU" sz="5400" dirty="0" smtClean="0"/>
              <a:t>Письма</a:t>
            </a:r>
          </a:p>
          <a:p>
            <a:pPr>
              <a:buFontTx/>
              <a:buChar char="-"/>
            </a:pPr>
            <a:r>
              <a:rPr lang="ru-RU" sz="5400" dirty="0" smtClean="0"/>
              <a:t>Грамматики</a:t>
            </a:r>
          </a:p>
          <a:p>
            <a:pPr>
              <a:buFontTx/>
              <a:buChar char="-"/>
            </a:pPr>
            <a:r>
              <a:rPr lang="ru-RU" sz="5400" dirty="0" smtClean="0"/>
              <a:t>Лексики</a:t>
            </a:r>
          </a:p>
          <a:p>
            <a:pPr>
              <a:buFontTx/>
              <a:buChar char="-"/>
            </a:pPr>
            <a:r>
              <a:rPr lang="ru-RU" sz="5400" dirty="0" smtClean="0"/>
              <a:t>Чтения</a:t>
            </a:r>
          </a:p>
          <a:p>
            <a:pPr>
              <a:buFontTx/>
              <a:buChar char="-"/>
            </a:pPr>
            <a:endParaRPr lang="en-US" sz="5400" dirty="0" smtClean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410200" y="1295400"/>
            <a:ext cx="1800225" cy="1508125"/>
            <a:chOff x="385" y="164"/>
            <a:chExt cx="1134" cy="950"/>
          </a:xfrm>
        </p:grpSpPr>
        <p:pic>
          <p:nvPicPr>
            <p:cNvPr id="5" name="Picture 4" descr="Flash Live System IP_ver1_3 Icon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4"/>
              <a:ext cx="862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ash Live System IP_ver1_3 Icon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5"/>
              <a:ext cx="859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589587" y="3716338"/>
            <a:ext cx="1873250" cy="1511300"/>
            <a:chOff x="249" y="3204"/>
            <a:chExt cx="1180" cy="952"/>
          </a:xfrm>
        </p:grpSpPr>
        <p:pic>
          <p:nvPicPr>
            <p:cNvPr id="8" name="Picture 15" descr="Search H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204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earth_fi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339"/>
              <a:ext cx="726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6" descr="Aero Midnight Icon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56414">
              <a:off x="657" y="3657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0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THANK YOU </a:t>
            </a:r>
            <a:br>
              <a:rPr lang="en-US" dirty="0" smtClean="0"/>
            </a:br>
            <a:r>
              <a:rPr lang="en-US" dirty="0" smtClean="0"/>
              <a:t>FOR YOUR ATTENTION!!!</a:t>
            </a:r>
            <a:endParaRPr lang="ru-RU" dirty="0"/>
          </a:p>
        </p:txBody>
      </p:sp>
      <p:pic>
        <p:nvPicPr>
          <p:cNvPr id="4" name="Picture 2" descr="C:\Documents and Settings\Кабинет 5\Рабочий стол\презентации на категорию new\Present Simple  3 класс\картинки для презентации простого времени\в школу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542085" cy="14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Кабинет 5\Рабочий стол\презентации на категорию new\Present Simple  3 класс\картинки для презентации простого времени\ученики подняли руки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679741" cy="17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229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 Тема: Реализация информационно-коммуникативных технологий на уроках английского языка в начальной школе  </vt:lpstr>
      <vt:lpstr>Выполнила</vt:lpstr>
      <vt:lpstr>Актуальность темы</vt:lpstr>
      <vt:lpstr>Проблема</vt:lpstr>
      <vt:lpstr>Цель</vt:lpstr>
      <vt:lpstr>Задачи</vt:lpstr>
      <vt:lpstr>Результаты:  учащиеся получат возможность</vt:lpstr>
      <vt:lpstr>ИКТ для развития навыков </vt:lpstr>
      <vt:lpstr>      THANK YOU  FOR YOUR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Юлия</cp:lastModifiedBy>
  <cp:revision>20</cp:revision>
  <dcterms:created xsi:type="dcterms:W3CDTF">2013-10-20T14:54:06Z</dcterms:created>
  <dcterms:modified xsi:type="dcterms:W3CDTF">2014-12-13T23:25:21Z</dcterms:modified>
</cp:coreProperties>
</file>