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9"/>
  </p:notesMasterIdLst>
  <p:sldIdLst>
    <p:sldId id="256" r:id="rId2"/>
    <p:sldId id="282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75" r:id="rId14"/>
    <p:sldId id="276" r:id="rId15"/>
    <p:sldId id="278" r:id="rId16"/>
    <p:sldId id="280" r:id="rId17"/>
    <p:sldId id="279" r:id="rId18"/>
    <p:sldId id="272" r:id="rId19"/>
    <p:sldId id="284" r:id="rId20"/>
    <p:sldId id="273" r:id="rId21"/>
    <p:sldId id="274" r:id="rId22"/>
    <p:sldId id="277" r:id="rId23"/>
    <p:sldId id="281" r:id="rId24"/>
    <p:sldId id="286" r:id="rId25"/>
    <p:sldId id="285" r:id="rId26"/>
    <p:sldId id="271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315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DC4C3B-84CD-4B75-A816-92A078057549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BF7A43-E96F-49B1-AD97-EF83296E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80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644E2D-FB0C-4157-AA24-1E8B9291A430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7182C-49A0-48E3-93C9-0EFA6A569AC3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5FC14-8F93-4115-B3C4-180828488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3D9A-04FB-4FB2-ACF6-0E13E36F86E1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890E-192C-46E0-A11E-9289A5E66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1882-7E85-469C-B3E1-6287AB47385F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4510-6312-40D5-9B38-69D6DB1BF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47DE-A407-4FF2-B938-3CF755EF6A8A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7F6E-1311-4D38-B37D-A190B543B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91B88-395B-4A16-9CD2-FEDEE11334A1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11267F-A8F0-4DD8-AD9B-FB5405BEB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C276-2448-48CE-945E-866938C0E71A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3009-B25E-4A6F-B647-238A57B3E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930D8-496F-4D25-A6A0-A651D35C4074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6BA6C8-4109-48EE-AAF2-6A88C7982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98E1-C9EC-4604-9B52-046064981139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64FB-2ED3-40A9-B5AD-5C5685BEA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EBE22-60D3-4CBE-AAF5-4D0F755B166D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504A06-4710-45F0-89E6-4EC029CEE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AD134-DCEE-4E3D-90D2-A12A1289E4CC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328A56-9809-4C20-808A-21ED7A04A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AB59C7-28FA-4442-A82B-6B466E53E720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A4A18E-BD69-4C3D-B7C9-38A387AE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0328EAD0-5D05-4636-A4E9-9CB2F7DFF692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3A8A3C4-F8DD-4A23-8409-E60FADF71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51" r:id="rId3"/>
    <p:sldLayoutId id="2147483746" r:id="rId4"/>
    <p:sldLayoutId id="2147483752" r:id="rId5"/>
    <p:sldLayoutId id="2147483747" r:id="rId6"/>
    <p:sldLayoutId id="2147483753" r:id="rId7"/>
    <p:sldLayoutId id="2147483754" r:id="rId8"/>
    <p:sldLayoutId id="2147483755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1857364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Учебная ситуация: понятие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, виды</a:t>
            </a:r>
            <a:endParaRPr lang="ru-RU" dirty="0" smtClean="0">
              <a:solidFill>
                <a:schemeClr val="tx2">
                  <a:satMod val="13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Виды учебных ситуаций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/>
              <a:t>1-ый вид</a:t>
            </a:r>
          </a:p>
          <a:p>
            <a:pPr eaLnBrk="1" hangingPunct="1"/>
            <a:r>
              <a:rPr lang="ru-RU" smtClean="0"/>
              <a:t>Источник знаний - </a:t>
            </a:r>
            <a:r>
              <a:rPr lang="ru-RU" b="1" smtClean="0"/>
              <a:t>учитель</a:t>
            </a:r>
            <a:r>
              <a:rPr lang="ru-RU" smtClean="0"/>
              <a:t>(он говорит, показывает, демонстрирует,…)</a:t>
            </a:r>
          </a:p>
          <a:p>
            <a:pPr eaLnBrk="1" hangingPunct="1"/>
            <a:r>
              <a:rPr lang="ru-RU" smtClean="0"/>
              <a:t>Учащиеся- пассивно созерцают</a:t>
            </a:r>
          </a:p>
          <a:p>
            <a:pPr eaLnBrk="1" hangingPunct="1"/>
            <a:r>
              <a:rPr lang="ru-RU" smtClean="0"/>
              <a:t>Контроль за объемом, темпом, выбором форм подачи – за </a:t>
            </a:r>
            <a:r>
              <a:rPr lang="ru-RU" b="1" smtClean="0"/>
              <a:t>учителем</a:t>
            </a:r>
          </a:p>
          <a:p>
            <a:pPr eaLnBrk="1" hangingPunct="1"/>
            <a:r>
              <a:rPr lang="ru-RU" smtClean="0"/>
              <a:t>Формы –лекция,рассказ, объяснение, демонстрация</a:t>
            </a:r>
          </a:p>
        </p:txBody>
      </p:sp>
      <p:pic>
        <p:nvPicPr>
          <p:cNvPr id="5" name="Picture 2" descr="http://s017.radikal.ru/i442/1208/66/9a9336ad2c0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14859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Виды учебных ситуаций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/>
              <a:t>2-ой вид</a:t>
            </a:r>
          </a:p>
          <a:p>
            <a:pPr eaLnBrk="1" hangingPunct="1"/>
            <a:r>
              <a:rPr lang="ru-RU" smtClean="0"/>
              <a:t>Источник знаний-любые источники, кроме учителя;</a:t>
            </a:r>
          </a:p>
          <a:p>
            <a:pPr eaLnBrk="1" hangingPunct="1"/>
            <a:r>
              <a:rPr lang="ru-RU" smtClean="0"/>
              <a:t>Учащиеся- сами контролируют  содержание уч. материала,темп,объем;</a:t>
            </a:r>
          </a:p>
          <a:p>
            <a:pPr eaLnBrk="1" hangingPunct="1"/>
            <a:r>
              <a:rPr lang="ru-RU" smtClean="0"/>
              <a:t>Контроль – учитель;</a:t>
            </a:r>
          </a:p>
          <a:p>
            <a:pPr eaLnBrk="1" hangingPunct="1"/>
            <a:r>
              <a:rPr lang="ru-RU" smtClean="0"/>
              <a:t> Формы –сам. работа с учебником,.., устные упражнения, письменные работы, лаб. и практические занятия.</a:t>
            </a:r>
          </a:p>
        </p:txBody>
      </p:sp>
      <p:pic>
        <p:nvPicPr>
          <p:cNvPr id="5" name="Picture 2" descr="http://i080.radikal.ru/1208/81/d883253630e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1" y="2214554"/>
            <a:ext cx="1680125" cy="37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Виды учебных ситуаций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286676" cy="48006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dirty="0" smtClean="0"/>
              <a:t>3-ий вид</a:t>
            </a:r>
          </a:p>
          <a:p>
            <a:pPr eaLnBrk="1" hangingPunct="1"/>
            <a:r>
              <a:rPr lang="ru-RU" dirty="0" smtClean="0"/>
              <a:t>Источник-учитель и другие источники;</a:t>
            </a:r>
          </a:p>
          <a:p>
            <a:pPr eaLnBrk="1" hangingPunct="1"/>
            <a:r>
              <a:rPr lang="ru-RU" dirty="0" smtClean="0"/>
              <a:t>Учащиеся- взаимодействуют с учителем на основе обмена  информацией;</a:t>
            </a:r>
          </a:p>
          <a:p>
            <a:pPr eaLnBrk="1" hangingPunct="1"/>
            <a:r>
              <a:rPr lang="ru-RU" dirty="0" smtClean="0"/>
              <a:t>Контроль-учитель и учащиеся;</a:t>
            </a:r>
          </a:p>
          <a:p>
            <a:pPr eaLnBrk="1" hangingPunct="1"/>
            <a:r>
              <a:rPr lang="ru-RU" dirty="0" smtClean="0"/>
              <a:t>Формы-беседы, дискуссии,…</a:t>
            </a:r>
          </a:p>
        </p:txBody>
      </p:sp>
      <p:pic>
        <p:nvPicPr>
          <p:cNvPr id="12290" name="Picture 2" descr="От логопе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365" y="4071942"/>
            <a:ext cx="2620635" cy="27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Правила создания проблемных ситуаций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Должно быть поставлено такое практическое или теоретическое задание, при выполнении которого учащийся должен открыть новые знания или действия, подлежащие усвоению.</a:t>
            </a:r>
          </a:p>
          <a:p>
            <a:pPr eaLnBrk="1" hangingPunct="1"/>
            <a:r>
              <a:rPr lang="ru-RU" smtClean="0"/>
              <a:t>Проблемное задание предшествует учебному материалу, подлежащему усвоению.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Правила создания проблемных ситуаций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122" name="Picture 2" descr="красивые Векторный сборник &quot;Школа&quot; &quot; ALLDAY - народный сайт о дизайне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61344"/>
            <a:ext cx="4247034" cy="26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Через практическое задание, которое не может выполнить ученик, возникает проблемная ситуация. Возникает потребность в изучении нового способа.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Учебные ситуации с элементами игровой деятельности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Соревнования (индивидуальные, командные)</a:t>
            </a:r>
          </a:p>
          <a:p>
            <a:pPr eaLnBrk="1" hangingPunct="1"/>
            <a:r>
              <a:rPr lang="ru-RU" smtClean="0"/>
              <a:t>Сюжетные («поиск сокровищ»)</a:t>
            </a:r>
          </a:p>
          <a:p>
            <a:pPr eaLnBrk="1" hangingPunct="1"/>
            <a:r>
              <a:rPr lang="ru-RU" smtClean="0"/>
              <a:t>Ролевые (пишем инструкцию)</a:t>
            </a:r>
          </a:p>
        </p:txBody>
      </p:sp>
      <p:pic>
        <p:nvPicPr>
          <p:cNvPr id="4098" name="Picture 2" descr="Анимашки на тему &quot;Школа&quot;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248321"/>
            <a:ext cx="4070442" cy="26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2">
                    <a:satMod val="130000"/>
                  </a:schemeClr>
                </a:solidFill>
              </a:rPr>
              <a:t>Учебные ситуации с элементами исследовательской деятельности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Эксперименты с объектами</a:t>
            </a:r>
          </a:p>
          <a:p>
            <a:pPr eaLnBrk="1" hangingPunct="1"/>
            <a:r>
              <a:rPr lang="ru-RU" smtClean="0"/>
              <a:t>Маркировка, группировка, классификация, сравнение и сопоставление, подведение под понятие</a:t>
            </a:r>
          </a:p>
          <a:p>
            <a:pPr eaLnBrk="1" hangingPunct="1"/>
            <a:r>
              <a:rPr lang="ru-RU" smtClean="0"/>
              <a:t>Проведение мини-исследований</a:t>
            </a:r>
          </a:p>
          <a:p>
            <a:pPr eaLnBrk="1" hangingPunct="1"/>
            <a:r>
              <a:rPr lang="ru-RU" smtClean="0"/>
              <a:t>Описание и 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Учебные ситуации с элементами творческой, конструктивной, социальной деятельности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«Пишем книгу»</a:t>
            </a:r>
          </a:p>
          <a:p>
            <a:pPr eaLnBrk="1" hangingPunct="1"/>
            <a:r>
              <a:rPr lang="ru-RU" dirty="0" smtClean="0"/>
              <a:t>«Готовим праздник»</a:t>
            </a:r>
          </a:p>
          <a:p>
            <a:pPr eaLnBrk="1" hangingPunct="1"/>
            <a:r>
              <a:rPr lang="ru-RU" dirty="0" smtClean="0"/>
              <a:t>«Делаем подарки»</a:t>
            </a:r>
          </a:p>
          <a:p>
            <a:pPr eaLnBrk="1" hangingPunct="1"/>
            <a:r>
              <a:rPr lang="ru-RU" dirty="0" smtClean="0"/>
              <a:t>«Сообщаем Вам…»</a:t>
            </a:r>
          </a:p>
        </p:txBody>
      </p:sp>
      <p:pic>
        <p:nvPicPr>
          <p:cNvPr id="6146" name="Picture 2" descr="Солнышко - дополнительные платные услуги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286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Приемы создания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проблемных ситуаций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Сообщение информации, содержащей в себе </a:t>
            </a:r>
            <a:r>
              <a:rPr lang="ru-RU" u="sng" dirty="0" smtClean="0"/>
              <a:t>познавательное противоречие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Урок «Окружающий мир». Большинство грызунов питаются </a:t>
            </a:r>
          </a:p>
          <a:p>
            <a:pPr>
              <a:buNone/>
            </a:pPr>
            <a:r>
              <a:rPr lang="ru-RU" dirty="0" smtClean="0"/>
              <a:t>твердой растительной пищей, которую они отгрызают и перетирают зубами. </a:t>
            </a:r>
          </a:p>
          <a:p>
            <a:pPr>
              <a:buNone/>
            </a:pPr>
            <a:r>
              <a:rPr lang="ru-RU" dirty="0" smtClean="0"/>
              <a:t>Зубы должны истачиваться, «снашиваться», но они всегда одного размера.</a:t>
            </a:r>
          </a:p>
          <a:p>
            <a:pPr>
              <a:buNone/>
            </a:pPr>
            <a:r>
              <a:rPr lang="ru-RU" dirty="0" smtClean="0"/>
              <a:t> Чем объяснить, что у бобра, который всю жизнь точит стволы  деревьев, зубы не уменьшаются и не тупятся на протяжении всей жизни?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Учащиеся вместе с учителем осознают противоречие, опираясь на  имеющиеся знания, и формулируют проблемный вопрос.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(Ответ: зубы грызунов растут на протяжении всей жизни.)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4" name="Picture 2" descr="Кельвин Volgo-Don-Coon и все, все, все. - Страница 115 - ФОРУМ О МЕЙН КУНАХ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85728"/>
            <a:ext cx="1119666" cy="9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-193675"/>
            <a:ext cx="9144000" cy="908050"/>
          </a:xfrm>
        </p:spPr>
        <p:txBody>
          <a:bodyPr/>
          <a:lstStyle/>
          <a:p>
            <a:pPr algn="ctr"/>
            <a:r>
              <a:rPr lang="ru-RU" sz="2800" b="1" i="1" smtClean="0"/>
              <a:t>Приёмы создания проблемной ситуации</a:t>
            </a:r>
            <a:endParaRPr lang="ru-RU" sz="2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571500"/>
          <a:ext cx="8715375" cy="5943600"/>
        </p:xfrm>
        <a:graphic>
          <a:graphicData uri="http://schemas.openxmlformats.org/drawingml/2006/table">
            <a:tbl>
              <a:tblPr/>
              <a:tblGrid>
                <a:gridCol w="2089150"/>
                <a:gridCol w="1871662"/>
                <a:gridCol w="47545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Тип проблемной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ситуации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Тип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противоречия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Приёмы  создания проблемной ситуации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С удивлением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Между двумя (или более) фактами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Одновременно предъявить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противоречивые факты, теории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Столкнуть разные мнения учеников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вопросом или практическим действием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Между житейским представлением учеников и научным фактом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Обнажить житейское представление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учеников вопросом или практическим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заданием с «ловушкой»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2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Предъявить научный факт сообщением,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экспериментом, презентацией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С затруднением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Между необходимостью и невозможностью выполнить задание учителя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2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Дать практическое задание, не выполнимое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вообще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Дать практическое задание, не сходное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с предыдущим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Дать невыполнимое практическое задание,  сходное с предыдущим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2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roid Sans Fallback" charset="0"/>
                          <a:cs typeface="Droid Sans Fallback" charset="0"/>
                        </a:rPr>
                        <a:t>Доказать, что задание учениками не выполнено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14290"/>
          <a:ext cx="8501122" cy="632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697"/>
                <a:gridCol w="5512425"/>
              </a:tblGrid>
              <a:tr h="6723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Традиционные</a:t>
                      </a:r>
                      <a:r>
                        <a:rPr lang="ru-RU" sz="2400" baseline="0" dirty="0" smtClean="0"/>
                        <a:t> задания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Задания в учебниках ФГОС</a:t>
                      </a:r>
                      <a:endParaRPr lang="ru-RU" sz="2400" dirty="0"/>
                    </a:p>
                  </a:txBody>
                  <a:tcPr/>
                </a:tc>
              </a:tr>
              <a:tr h="265273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Назови прогрессивные силы, участвовавшие в Гражданской войне.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Представь, что ты  оказался на месте своего предка -  участника  Гражданской войны на стороне белых  или красных. За какие действия своих соратников ты бы испытывал угрызения совести? Своё мнение объясни.</a:t>
                      </a:r>
                      <a:endParaRPr lang="ru-RU" sz="2400" dirty="0"/>
                    </a:p>
                  </a:txBody>
                  <a:tcPr/>
                </a:tc>
              </a:tr>
              <a:tr h="116057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Перечислите отличия растений от животных.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Лягушонок прыгал и кричал: «Я зелёный – значит,</a:t>
                      </a:r>
                      <a:r>
                        <a:rPr lang="ru-RU" sz="2400" baseline="0" dirty="0" smtClean="0"/>
                        <a:t> я растение!» Что ему ответил умный утёнок?</a:t>
                      </a:r>
                      <a:endParaRPr lang="ru-RU" sz="2400" dirty="0"/>
                    </a:p>
                  </a:txBody>
                  <a:tcPr/>
                </a:tc>
              </a:tr>
              <a:tr h="165796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Определите площадь прямоугольника.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Дан план комнаты и размеры ковров. Определите какой из предложенных  ковров  полностью закроет пол.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Приемы создания проблемных ситуаций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Создание несоответствия между знаниями ученика и новыми фактами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/>
              <a:t>Например:  расставь порядок действий в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/>
              <a:t>выражении</a:t>
            </a:r>
          </a:p>
          <a:p>
            <a:pPr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17410" name="Picture 2" descr="http://i048.radikal.ru/1208/c4/763e678c85b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042176"/>
            <a:ext cx="3128970" cy="21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Приемы создания проблемных ситуаций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Предъявление ученикам проблемного задания в виде вопросов, учебной задачи, практического задания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/>
              <a:t>Например:  как сложить две дроби</a:t>
            </a:r>
          </a:p>
        </p:txBody>
      </p:sp>
      <p:pic>
        <p:nvPicPr>
          <p:cNvPr id="4" name="Picture 2" descr="Кельвин Volgo-Don-Coon и все, все, все. - Страница 115 - ФОРУМ О МЕЙН КУНАХ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786190"/>
            <a:ext cx="3071834" cy="26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Приемы создания проблемных ситуаций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Одновременно предъявить противоречивые факты</a:t>
            </a:r>
          </a:p>
          <a:p>
            <a:pPr eaLnBrk="1" hangingPunct="1"/>
            <a:r>
              <a:rPr lang="ru-RU" smtClean="0"/>
              <a:t>Столкнуть мнения учеников</a:t>
            </a:r>
          </a:p>
          <a:p>
            <a:pPr eaLnBrk="1" hangingPunct="1"/>
            <a:r>
              <a:rPr lang="ru-RU" smtClean="0"/>
              <a:t>Столкнуть житейское представление и научный факт</a:t>
            </a:r>
          </a:p>
          <a:p>
            <a:pPr eaLnBrk="1" hangingPunct="1"/>
            <a:r>
              <a:rPr lang="ru-RU" smtClean="0"/>
              <a:t>Дать невыполнимое практическое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25"/>
            <a:ext cx="658655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Ежедневно используемые учебные ситуации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Счет, вычисление, решение задач, обсуждение, чтение вслух, письмо, повествование, обсуждение ,….</a:t>
            </a:r>
          </a:p>
        </p:txBody>
      </p:sp>
      <p:pic>
        <p:nvPicPr>
          <p:cNvPr id="2050" name="Picture 2" descr="Школьные анимашки - 4 Февраля 2014 - Методическая копилка - Персональный сайт Борзенко А.А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1081"/>
            <a:ext cx="3470329" cy="34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Примеры учебных ситуаций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 содержанию прочитанного текста составить таблицу, из которой станет явно видно…</a:t>
            </a:r>
          </a:p>
          <a:p>
            <a:pPr eaLnBrk="1" hangingPunct="1"/>
            <a:endParaRPr lang="ru-RU" smtClean="0"/>
          </a:p>
        </p:txBody>
      </p:sp>
      <p:pic>
        <p:nvPicPr>
          <p:cNvPr id="9218" name="Picture 2" descr="Анимаций на тему школа - сдадим домашку без проблем, история 5 класс годер ответ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Что такое кейс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Кейс-учебные конкретные ситуации специально разрабатываемые на основе фактического материала с целью последующего разбора на учебных занятиях.</a:t>
            </a:r>
          </a:p>
          <a:p>
            <a:pPr eaLnBrk="1" hangingPunct="1"/>
            <a:r>
              <a:rPr lang="ru-RU" smtClean="0"/>
              <a:t>Обычно состоит из трех частей:описание конкретной ситуации,задания к кейсу,учебная информация.</a:t>
            </a:r>
          </a:p>
        </p:txBody>
      </p:sp>
      <p:pic>
        <p:nvPicPr>
          <p:cNvPr id="4" name="Picture 2" descr="Анимашки Животные от 0 до 5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429264"/>
            <a:ext cx="2047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Методика работы с проблемными ситуациями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Проблема-категория субъективная. У одних она есть, у других нет. У детей разный уровень подготовленности.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Picture 2" descr="Открытки оценки - на каждые день - бесплатные открытки анимации оценки - анимированные GIF открытки оценки - отправить в гостеву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64981"/>
            <a:ext cx="2510020" cy="23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242888"/>
            <a:ext cx="7570809" cy="435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>
                <a:solidFill>
                  <a:srgbClr val="000000"/>
                </a:solidFill>
                <a:latin typeface="Monotype Corsiva" pitchFamily="64" charset="0"/>
                <a:cs typeface="Times New Roman" pitchFamily="16" charset="0"/>
              </a:rPr>
              <a:t>Скажи мне – и я забуду,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>
                <a:solidFill>
                  <a:srgbClr val="000000"/>
                </a:solidFill>
                <a:latin typeface="Monotype Corsiva" pitchFamily="64" charset="0"/>
                <a:cs typeface="Times New Roman" pitchFamily="16" charset="0"/>
              </a:rPr>
              <a:t>Покажи мне – и я запомню,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>
                <a:solidFill>
                  <a:srgbClr val="000000"/>
                </a:solidFill>
                <a:latin typeface="Monotype Corsiva" pitchFamily="64" charset="0"/>
                <a:cs typeface="Times New Roman" pitchFamily="16" charset="0"/>
              </a:rPr>
              <a:t>Вовлеки меня – и я пойму.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i="1" dirty="0">
                <a:solidFill>
                  <a:srgbClr val="000000"/>
                </a:solidFill>
                <a:latin typeface="Monotype Corsiva" pitchFamily="64" charset="0"/>
                <a:cs typeface="Times New Roman" pitchFamily="16" charset="0"/>
              </a:rPr>
              <a:t>(Древняя китайская мудрость)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4000" dirty="0">
              <a:solidFill>
                <a:srgbClr val="000000"/>
              </a:solidFill>
              <a:latin typeface="Monotype Corsiva" pitchFamily="64" charset="0"/>
              <a:cs typeface="Times New Roman" pitchFamily="16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4000" dirty="0">
              <a:solidFill>
                <a:srgbClr val="000000"/>
              </a:solidFill>
              <a:latin typeface="Monotype Corsiva" pitchFamily="64" charset="0"/>
              <a:cs typeface="Times New Roman" pitchFamily="16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4000" dirty="0">
              <a:solidFill>
                <a:srgbClr val="000000"/>
              </a:solidFill>
              <a:latin typeface="Monotype Corsiva" pitchFamily="64" charset="0"/>
              <a:cs typeface="Times New Roman" pitchFamily="16" charset="0"/>
            </a:endParaRPr>
          </a:p>
        </p:txBody>
      </p:sp>
      <p:pic>
        <p:nvPicPr>
          <p:cNvPr id="8" name="Picture 2" descr="КАРТИНКИ Красивая снежинка - подарок зи gif анимация смайлик аватар скачать рисунок фото бесплатно Красивая снежинка - подарок з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8208"/>
            <a:ext cx="4661140" cy="36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8142292" cy="48006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Учебная ситуация </a:t>
            </a:r>
            <a:r>
              <a:rPr lang="ru-RU" dirty="0" smtClean="0"/>
              <a:t>- такая особая единица учебного процесса, в которой дети с помощью учителя </a:t>
            </a:r>
          </a:p>
          <a:p>
            <a:pPr eaLnBrk="1" hangingPunct="1"/>
            <a:r>
              <a:rPr lang="ru-RU" dirty="0" smtClean="0"/>
              <a:t>обнаруживают предмет своего действия,</a:t>
            </a:r>
          </a:p>
          <a:p>
            <a:pPr eaLnBrk="1" hangingPunct="1"/>
            <a:r>
              <a:rPr lang="ru-RU" dirty="0" smtClean="0"/>
              <a:t>исследуют его, совершая разнообразные учебные действия, </a:t>
            </a:r>
          </a:p>
          <a:p>
            <a:pPr eaLnBrk="1" hangingPunct="1"/>
            <a:r>
              <a:rPr lang="ru-RU" dirty="0" smtClean="0"/>
              <a:t>преобразуют его.</a:t>
            </a:r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- это дифференцируемая часть урока, включающая комплекс условий, необходимых для получения ограниченных специфических результатов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6005524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На что направлен метод обучения?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714612" y="1447800"/>
            <a:ext cx="6219838" cy="4800600"/>
          </a:xfrm>
        </p:spPr>
        <p:txBody>
          <a:bodyPr/>
          <a:lstStyle/>
          <a:p>
            <a:pPr eaLnBrk="1" hangingPunct="1"/>
            <a:r>
              <a:rPr lang="ru-RU" dirty="0" smtClean="0"/>
              <a:t>На выявление проблемы(затруднения)</a:t>
            </a:r>
          </a:p>
          <a:p>
            <a:pPr eaLnBrk="1" hangingPunct="1"/>
            <a:r>
              <a:rPr lang="ru-RU" dirty="0" smtClean="0"/>
              <a:t>На выбор решения проблемы</a:t>
            </a:r>
          </a:p>
          <a:p>
            <a:pPr eaLnBrk="1" hangingPunct="1"/>
            <a:r>
              <a:rPr lang="ru-RU" dirty="0" smtClean="0"/>
              <a:t>Умение работать с информацией</a:t>
            </a:r>
          </a:p>
          <a:p>
            <a:pPr eaLnBrk="1" hangingPunct="1"/>
            <a:r>
              <a:rPr lang="ru-RU" dirty="0" smtClean="0"/>
              <a:t>Слушание и понимание других людей</a:t>
            </a:r>
          </a:p>
          <a:p>
            <a:pPr eaLnBrk="1" hangingPunct="1"/>
            <a:r>
              <a:rPr lang="ru-RU" dirty="0" smtClean="0"/>
              <a:t>На умения работать в группе</a:t>
            </a:r>
          </a:p>
        </p:txBody>
      </p:sp>
      <p:pic>
        <p:nvPicPr>
          <p:cNvPr id="8194" name="Picture 2" descr="ПРЕДЗАКАЗ Lenne осень-зима 12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2645842" cy="44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Задача учителя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Создавать учебные ситуации</a:t>
            </a:r>
          </a:p>
          <a:p>
            <a:pPr eaLnBrk="1" hangingPunct="1"/>
            <a:r>
              <a:rPr lang="ru-RU" dirty="0" smtClean="0"/>
              <a:t>Переводить учебные задачи</a:t>
            </a:r>
          </a:p>
          <a:p>
            <a:pPr eaLnBrk="1" hangingPunct="1">
              <a:buNone/>
            </a:pPr>
            <a:r>
              <a:rPr lang="ru-RU" dirty="0" smtClean="0"/>
              <a:t> в учебные ситуации</a:t>
            </a:r>
          </a:p>
        </p:txBody>
      </p:sp>
      <p:pic>
        <p:nvPicPr>
          <p:cNvPr id="10242" name="Picture 2" descr="Жаба.ru : прикольные аватары : Аватарки анимации - Аватар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415577"/>
            <a:ext cx="3662148" cy="34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Что значит создавать учебные ситуации?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Определиться с педагогической задачей;</a:t>
            </a:r>
          </a:p>
          <a:p>
            <a:pPr eaLnBrk="1" hangingPunct="1"/>
            <a:r>
              <a:rPr lang="ru-RU" dirty="0" smtClean="0"/>
              <a:t>отобрать учебный материал;</a:t>
            </a:r>
          </a:p>
          <a:p>
            <a:pPr eaLnBrk="1" hangingPunct="1"/>
            <a:r>
              <a:rPr lang="ru-RU" dirty="0" smtClean="0"/>
              <a:t>определить способ организации учебной ситуации (что делать каждому участнику процесса);</a:t>
            </a:r>
          </a:p>
          <a:p>
            <a:pPr eaLnBrk="1" hangingPunct="1"/>
            <a:r>
              <a:rPr lang="ru-RU" dirty="0" smtClean="0"/>
              <a:t>Спрогнозировать</a:t>
            </a:r>
          </a:p>
          <a:p>
            <a:pPr eaLnBrk="1" hangingPunct="1">
              <a:buNone/>
            </a:pPr>
            <a:r>
              <a:rPr lang="ru-RU" dirty="0" smtClean="0"/>
              <a:t> возможные действия детей.</a:t>
            </a:r>
          </a:p>
        </p:txBody>
      </p:sp>
      <p:pic>
        <p:nvPicPr>
          <p:cNvPr id="4" name="Picture 4" descr="красивые Векторный сборник &quot;Школа&quot; &quot; ALLDAY - народный сайт о дизайне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143380"/>
            <a:ext cx="2204454" cy="25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Что значит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ереводить учебные задачи в учебные ситуации?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только придумать учебную задачу, но и ее «аранжировку»-поставить эту задачу в такие условия, которые провоцируют детей на </a:t>
            </a:r>
            <a:r>
              <a:rPr lang="ru-RU" u="sng" smtClean="0"/>
              <a:t>активное действие</a:t>
            </a:r>
            <a:r>
              <a:rPr lang="ru-RU" smtClean="0"/>
              <a:t>, создают </a:t>
            </a:r>
            <a:r>
              <a:rPr lang="ru-RU" u="sng" smtClean="0"/>
              <a:t>мотивацию </a:t>
            </a:r>
            <a:r>
              <a:rPr lang="ru-RU" smtClean="0"/>
              <a:t>учения</a:t>
            </a:r>
          </a:p>
        </p:txBody>
      </p:sp>
      <p:pic>
        <p:nvPicPr>
          <p:cNvPr id="6" name="Picture 4" descr="http://s57.radikal.ru/i157/1208/a9/19cb9792630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159254"/>
            <a:ext cx="3214710" cy="22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57702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Сколько учебных ситуаций может быть на уроке?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488" y="1447800"/>
            <a:ext cx="6076962" cy="4800600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Уроки состоят из учебных ситуаций, следующих одна за другой в определенном порядке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Каждая учебная ситуация ориентирована на конкретных учащихся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Для каждой учебной ситуации имеются средства работы: внутренние(знания, умения и навыки учащихся); внешние(учебники, приборы,…)</a:t>
            </a:r>
          </a:p>
        </p:txBody>
      </p:sp>
      <p:pic>
        <p:nvPicPr>
          <p:cNvPr id="11266" name="Picture 2" descr="История нашей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3287663" cy="58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Требования к учебным ситуациям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/>
              <a:t>Все проблемы построения учебных ситуаций решаются на основе всестороннего анализа современных требований обучения в школе: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Наличие у учащихся базовых знаний, умений , навыков по предметам(владение программным материалом);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Способность работать самостоятельно;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Ценность ожидаемых результатов обучения;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Способность менять  конструкции мышления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5362" name="Picture 2" descr="http://i053.radikal.ru/1208/cf/335af1da8dc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51" y="4572008"/>
            <a:ext cx="2471749" cy="21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351</TotalTime>
  <Words>980</Words>
  <Application>Microsoft Office PowerPoint</Application>
  <PresentationFormat>Экран (4:3)</PresentationFormat>
  <Paragraphs>142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Учебная ситуация: понятие, виды</vt:lpstr>
      <vt:lpstr>Слайд 2</vt:lpstr>
      <vt:lpstr>Слайд 3</vt:lpstr>
      <vt:lpstr>На что направлен метод обучения?</vt:lpstr>
      <vt:lpstr>Задача учителя</vt:lpstr>
      <vt:lpstr>Что значит создавать учебные ситуации?</vt:lpstr>
      <vt:lpstr>Что значит переводить учебные задачи в учебные ситуации? </vt:lpstr>
      <vt:lpstr>Сколько учебных ситуаций может быть на уроке?</vt:lpstr>
      <vt:lpstr>Требования к учебным ситуациям</vt:lpstr>
      <vt:lpstr>Виды учебных ситуаций</vt:lpstr>
      <vt:lpstr>Виды учебных ситуаций</vt:lpstr>
      <vt:lpstr>Виды учебных ситуаций</vt:lpstr>
      <vt:lpstr>Правила создания проблемных ситуаций</vt:lpstr>
      <vt:lpstr>Правила создания проблемных ситуаций</vt:lpstr>
      <vt:lpstr>Учебные ситуации с элементами игровой деятельности</vt:lpstr>
      <vt:lpstr>Учебные ситуации с элементами исследовательской деятельности</vt:lpstr>
      <vt:lpstr>Учебные ситуации с элементами творческой, конструктивной, социальной деятельности</vt:lpstr>
      <vt:lpstr>Приемы создания  проблемных ситуаций</vt:lpstr>
      <vt:lpstr>Приёмы создания проблемной ситуации</vt:lpstr>
      <vt:lpstr>Приемы создания проблемных ситуаций</vt:lpstr>
      <vt:lpstr>Приемы создания проблемных ситуаций</vt:lpstr>
      <vt:lpstr>Приемы создания проблемных ситуаций</vt:lpstr>
      <vt:lpstr>Ежедневно используемые учебные ситуации</vt:lpstr>
      <vt:lpstr>Примеры учебных ситуаций</vt:lpstr>
      <vt:lpstr>Что такое кейс</vt:lpstr>
      <vt:lpstr>Методика работы с проблемными ситуациями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Raybook</cp:lastModifiedBy>
  <cp:revision>26</cp:revision>
  <dcterms:created xsi:type="dcterms:W3CDTF">2011-09-29T11:41:45Z</dcterms:created>
  <dcterms:modified xsi:type="dcterms:W3CDTF">2014-11-27T04:33:01Z</dcterms:modified>
</cp:coreProperties>
</file>