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F7B9CA-1353-4F10-94BD-042D2F29F267}" type="datetimeFigureOut">
              <a:rPr lang="ru-RU" smtClean="0"/>
              <a:pPr/>
              <a:t>12.03.2014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F65772-046D-4DE5-AB3E-2D14EBFC012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714488"/>
            <a:ext cx="7851648" cy="2328866"/>
          </a:xfrm>
        </p:spPr>
        <p:txBody>
          <a:bodyPr/>
          <a:lstStyle/>
          <a:p>
            <a:pPr algn="ctr"/>
            <a:r>
              <a:rPr lang="ru-RU" dirty="0" err="1" smtClean="0"/>
              <a:t>Компетентностный</a:t>
            </a:r>
            <a:r>
              <a:rPr lang="ru-RU" dirty="0" smtClean="0"/>
              <a:t> подход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772400" cy="969256"/>
          </a:xfrm>
        </p:spPr>
        <p:txBody>
          <a:bodyPr/>
          <a:lstStyle/>
          <a:p>
            <a:pPr algn="ctr"/>
            <a:r>
              <a:rPr lang="ru-RU" sz="4000" dirty="0" smtClean="0"/>
              <a:t>Компетенция 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2000240"/>
            <a:ext cx="7802718" cy="428628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1. Общая способность, основанная на знаниях, опыте, ценностях, склонностях, которые приобретены благодаря обучению.</a:t>
            </a:r>
          </a:p>
          <a:p>
            <a:pPr algn="just"/>
            <a:r>
              <a:rPr lang="ru-RU" sz="2400" dirty="0" smtClean="0"/>
              <a:t>2. Отчужденное, заранее заданное социальное требование к образовательной подготовке ученика, необходимой для его эффективной продуктивной деятельности в определенной сфере.</a:t>
            </a:r>
          </a:p>
          <a:p>
            <a:pPr algn="just"/>
            <a:r>
              <a:rPr lang="ru-RU" sz="2400" dirty="0" smtClean="0"/>
              <a:t>3. Готовность ученика использовать усвоенные знания, учебные умения и навыки, а также способы деятельности в жизни для решения практических и теоретических задач.</a:t>
            </a:r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7772400" cy="1036142"/>
          </a:xfrm>
        </p:spPr>
        <p:txBody>
          <a:bodyPr/>
          <a:lstStyle/>
          <a:p>
            <a:pPr algn="ctr"/>
            <a:r>
              <a:rPr lang="ru-RU" sz="4000" dirty="0" smtClean="0"/>
              <a:t>Ключевые компетенции</a:t>
            </a:r>
            <a:br>
              <a:rPr lang="ru-RU" sz="4000" dirty="0" smtClean="0"/>
            </a:br>
            <a:r>
              <a:rPr lang="ru-RU" sz="2400" dirty="0" smtClean="0"/>
              <a:t>(Европейский вариант)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500306"/>
            <a:ext cx="7772400" cy="335758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800" dirty="0" smtClean="0"/>
              <a:t>Изучать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Искать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Думать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Сотрудничать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Приниматься за дело</a:t>
            </a:r>
          </a:p>
          <a:p>
            <a:pPr marL="457200" indent="-457200">
              <a:buAutoNum type="arabicPeriod"/>
            </a:pPr>
            <a:r>
              <a:rPr lang="ru-RU" sz="2800" dirty="0" smtClean="0"/>
              <a:t>Адаптироваться</a:t>
            </a:r>
          </a:p>
          <a:p>
            <a:pPr marL="457200" indent="-457200">
              <a:buAutoNum type="arabicPeriod"/>
            </a:pP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7772400" cy="1362456"/>
          </a:xfrm>
        </p:spPr>
        <p:txBody>
          <a:bodyPr/>
          <a:lstStyle/>
          <a:p>
            <a:pPr algn="ctr"/>
            <a:r>
              <a:rPr lang="ru-RU" sz="4000" dirty="0" smtClean="0"/>
              <a:t>Ключевые компетенции </a:t>
            </a:r>
            <a:br>
              <a:rPr lang="ru-RU" sz="4000" dirty="0" smtClean="0"/>
            </a:br>
            <a:r>
              <a:rPr lang="ru-RU" sz="2800" dirty="0" smtClean="0"/>
              <a:t>(по А.В. Хуторскому)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428868"/>
            <a:ext cx="7772400" cy="378621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Ценностно-смысловые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Общекультурные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Учебно-познавательные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Информационные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Коммуникативные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Социально-трудовые компетенции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Компетенции личностного самосовершенствования</a:t>
            </a: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1000108"/>
            <a:ext cx="7731280" cy="750390"/>
          </a:xfrm>
        </p:spPr>
        <p:txBody>
          <a:bodyPr/>
          <a:lstStyle/>
          <a:p>
            <a:pPr algn="ctr"/>
            <a:r>
              <a:rPr lang="ru-RU" sz="4000" dirty="0" smtClean="0"/>
              <a:t>Иерархия компетенций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2071678"/>
            <a:ext cx="7731280" cy="3143272"/>
          </a:xfrm>
        </p:spPr>
        <p:txBody>
          <a:bodyPr>
            <a:noAutofit/>
          </a:bodyPr>
          <a:lstStyle/>
          <a:p>
            <a:pPr marL="457200" indent="-457200" algn="just">
              <a:buAutoNum type="arabicPeriod"/>
            </a:pPr>
            <a:r>
              <a:rPr lang="ru-RU" sz="2800" dirty="0" smtClean="0"/>
              <a:t>Ключевые компетенции – относятся к общему (</a:t>
            </a:r>
            <a:r>
              <a:rPr lang="ru-RU" sz="2800" dirty="0" err="1" smtClean="0"/>
              <a:t>метапредметному</a:t>
            </a:r>
            <a:r>
              <a:rPr lang="ru-RU" sz="2800" dirty="0" smtClean="0"/>
              <a:t>) содержанию образования.</a:t>
            </a:r>
          </a:p>
          <a:p>
            <a:pPr marL="457200" indent="-457200" algn="just">
              <a:buAutoNum type="arabicPeriod"/>
            </a:pPr>
            <a:r>
              <a:rPr lang="ru-RU" sz="2800" dirty="0" err="1" smtClean="0"/>
              <a:t>Общепредметные</a:t>
            </a:r>
            <a:r>
              <a:rPr lang="ru-RU" sz="2800" dirty="0" smtClean="0"/>
              <a:t> – относятся к определенному кругу учебных предметов и образовательных областей.</a:t>
            </a:r>
          </a:p>
          <a:p>
            <a:pPr marL="457200" indent="-457200" algn="just">
              <a:buAutoNum type="arabicPeriod"/>
            </a:pPr>
            <a:r>
              <a:rPr lang="ru-RU" sz="2800" dirty="0" smtClean="0"/>
              <a:t>Предметные компетенции – формируются в рамках определенных учебных предметов.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72400" cy="930408"/>
          </a:xfrm>
        </p:spPr>
        <p:txBody>
          <a:bodyPr/>
          <a:lstStyle/>
          <a:p>
            <a:pPr algn="ctr"/>
            <a:r>
              <a:rPr lang="ru-RU" sz="4000" dirty="0" smtClean="0"/>
              <a:t>Компоненты учебного предмета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60848"/>
            <a:ext cx="7772400" cy="4392488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dirty="0" smtClean="0"/>
              <a:t>Объекты реальной действительности (природные, культурные, социальные явления, технические устройства).</a:t>
            </a:r>
          </a:p>
          <a:p>
            <a:pPr marL="457200" indent="-457200" algn="just">
              <a:buAutoNum type="arabicPeriod"/>
            </a:pPr>
            <a:r>
              <a:rPr lang="ru-RU" dirty="0" smtClean="0"/>
              <a:t>Общекультурные знания об изучаемой действительности (факты, идеи, гипотезы, проблемы, способы деятельности, понятия, правила, законы, теории, технологии).</a:t>
            </a:r>
          </a:p>
          <a:p>
            <a:pPr marL="457200" indent="-457200" algn="just">
              <a:buAutoNum type="arabicPeriod"/>
            </a:pPr>
            <a:r>
              <a:rPr lang="ru-RU" dirty="0" smtClean="0"/>
              <a:t>Общие и </a:t>
            </a:r>
            <a:r>
              <a:rPr lang="ru-RU" dirty="0" err="1" smtClean="0"/>
              <a:t>общеучебные</a:t>
            </a:r>
            <a:r>
              <a:rPr lang="ru-RU" dirty="0" smtClean="0"/>
              <a:t> умения и навыки, способы деятельности – систематизированные пор группам перечни конкретных умений, навыков, способов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7763200" cy="618344"/>
          </a:xfrm>
        </p:spPr>
        <p:txBody>
          <a:bodyPr/>
          <a:lstStyle/>
          <a:p>
            <a:pPr algn="ctr"/>
            <a:r>
              <a:rPr lang="ru-RU" sz="4000" dirty="0" smtClean="0"/>
              <a:t>Состав предметной компетенции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1988841"/>
          <a:ext cx="7848872" cy="4176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80220"/>
                <a:gridCol w="1962218"/>
                <a:gridCol w="1962218"/>
              </a:tblGrid>
              <a:tr h="12023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Название 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Объекты</a:t>
                      </a:r>
                      <a:r>
                        <a:rPr lang="ru-RU" baseline="0" dirty="0" smtClean="0"/>
                        <a:t> реальной </a:t>
                      </a:r>
                      <a:r>
                        <a:rPr lang="ru-RU" baseline="0" dirty="0" err="1" smtClean="0"/>
                        <a:t>действитель</a:t>
                      </a:r>
                      <a:endParaRPr lang="ru-RU" baseline="0" dirty="0" smtClean="0"/>
                    </a:p>
                    <a:p>
                      <a:pPr algn="ctr"/>
                      <a:r>
                        <a:rPr lang="ru-RU" baseline="0" dirty="0" err="1" smtClean="0"/>
                        <a:t>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Социальная значимость компетенции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Личностная значимость компетенции</a:t>
                      </a:r>
                      <a:endParaRPr lang="ru-RU" dirty="0"/>
                    </a:p>
                  </a:txBody>
                  <a:tcPr/>
                </a:tc>
              </a:tr>
              <a:tr h="1771832">
                <a:tc>
                  <a:txBody>
                    <a:bodyPr/>
                    <a:lstStyle/>
                    <a:p>
                      <a:r>
                        <a:rPr lang="ru-RU" dirty="0" smtClean="0"/>
                        <a:t>Владение логическими операциями (анализ, синтез, обобщение)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Геометрические фигуры</a:t>
                      </a:r>
                    </a:p>
                    <a:p>
                      <a:r>
                        <a:rPr lang="ru-RU" dirty="0" smtClean="0"/>
                        <a:t>Математические множества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Необходимость учета и систематизации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Расположение предметов</a:t>
                      </a:r>
                      <a:endParaRPr lang="ru-RU" dirty="0"/>
                    </a:p>
                  </a:txBody>
                  <a:tcPr/>
                </a:tc>
              </a:tr>
              <a:tr h="12023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7763200" cy="690352"/>
          </a:xfrm>
        </p:spPr>
        <p:txBody>
          <a:bodyPr/>
          <a:lstStyle/>
          <a:p>
            <a:pPr algn="ctr"/>
            <a:r>
              <a:rPr lang="ru-RU" sz="4000" dirty="0" smtClean="0"/>
              <a:t>Компетентность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2204864"/>
            <a:ext cx="7835208" cy="4104456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ru-RU" sz="2400" dirty="0" smtClean="0"/>
              <a:t>Владение, обладание учеником соответствующей компетенцией, включающее его личностное отношение к ней и к предмету деятельности.</a:t>
            </a:r>
          </a:p>
          <a:p>
            <a:pPr marL="457200" indent="-457200" algn="just">
              <a:buAutoNum type="arabicPeriod"/>
            </a:pPr>
            <a:endParaRPr lang="ru-RU" sz="2400" dirty="0" smtClean="0"/>
          </a:p>
          <a:p>
            <a:pPr marL="457200" indent="-457200" algn="just">
              <a:buAutoNum type="arabicPeriod"/>
            </a:pPr>
            <a:r>
              <a:rPr lang="ru-RU" sz="2400" dirty="0" smtClean="0"/>
              <a:t>Совокупность личностных качеств ученика (ценностно-смысловых ориентаций, знаний, умений, навыков, способностей), обусловленных опытом его деятельности в определенной социально и личностно-значимой сфере.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61</TotalTime>
  <Words>282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Компетентностный подход </vt:lpstr>
      <vt:lpstr>Компетенция </vt:lpstr>
      <vt:lpstr>Ключевые компетенции (Европейский вариант)</vt:lpstr>
      <vt:lpstr>Ключевые компетенции  (по А.В. Хуторскому)</vt:lpstr>
      <vt:lpstr>Иерархия компетенций</vt:lpstr>
      <vt:lpstr>Компоненты учебного предмета</vt:lpstr>
      <vt:lpstr>Состав предметной компетенции</vt:lpstr>
      <vt:lpstr>Компетентность</vt:lpstr>
    </vt:vector>
  </TitlesOfParts>
  <Company>DVFU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Компетентностный подход </dc:title>
  <dc:creator>Пользователь</dc:creator>
  <cp:lastModifiedBy>student</cp:lastModifiedBy>
  <cp:revision>8</cp:revision>
  <dcterms:created xsi:type="dcterms:W3CDTF">2014-03-12T00:37:34Z</dcterms:created>
  <dcterms:modified xsi:type="dcterms:W3CDTF">2014-03-12T00:49:50Z</dcterms:modified>
</cp:coreProperties>
</file>