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5F60E"/>
    <a:srgbClr val="FCFE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E2C978E-6AEE-40B8-A2A7-61CB059CA8B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43011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3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3014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4301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3016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43017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592" y="527"/>
                  </a:cxn>
                  <a:cxn ang="0">
                    <a:pos x="994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8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19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0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3021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302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3023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3024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3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303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3032" name="Rectangle 2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303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F431532-635A-46C1-9984-F2165E06C62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3034" name="Rectangle 2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E1694-52E8-4A92-9F61-662D577EEA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A1387-4330-42E4-8256-F5FAA1BEFB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D87EE-3EFE-42B2-A859-B54F47EB7C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C65B0-309D-47D6-9502-BAF53A0DCF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26194-55ED-46D5-BFB4-3488A5C883C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723D-3B07-4AED-BA2F-795380AD6B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A589F-9531-405B-BAB0-173B2A75E9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1AF53-FBE4-4873-9CC1-29546DF1C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F180B-97D8-4701-A2BF-38CFFD758B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99DE-2521-45C0-9424-D4F8DC4736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41987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198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89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/>
            <a:ahLst/>
            <a:cxnLst>
              <a:cxn ang="0">
                <a:pos x="5748" y="246"/>
              </a:cxn>
              <a:cxn ang="0">
                <a:pos x="0" y="246"/>
              </a:cxn>
              <a:cxn ang="0">
                <a:pos x="0" y="0"/>
              </a:cxn>
              <a:cxn ang="0">
                <a:pos x="5748" y="0"/>
              </a:cxn>
              <a:cxn ang="0">
                <a:pos x="5748" y="246"/>
              </a:cxn>
              <a:cxn ang="0">
                <a:pos x="5748" y="246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1990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4199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199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41993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/>
                <a:ahLst/>
                <a:cxnLst>
                  <a:cxn ang="0">
                    <a:pos x="636" y="373"/>
                  </a:cxn>
                  <a:cxn ang="0">
                    <a:pos x="495" y="370"/>
                  </a:cxn>
                  <a:cxn ang="0">
                    <a:pos x="280" y="249"/>
                  </a:cxn>
                  <a:cxn ang="0">
                    <a:pos x="127" y="66"/>
                  </a:cxn>
                  <a:cxn ang="0">
                    <a:pos x="0" y="0"/>
                  </a:cxn>
                  <a:cxn ang="0">
                    <a:pos x="22" y="26"/>
                  </a:cxn>
                  <a:cxn ang="0">
                    <a:pos x="0" y="65"/>
                  </a:cxn>
                  <a:cxn ang="0">
                    <a:pos x="30" y="119"/>
                  </a:cxn>
                  <a:cxn ang="0">
                    <a:pos x="75" y="243"/>
                  </a:cxn>
                  <a:cxn ang="0">
                    <a:pos x="45" y="422"/>
                  </a:cxn>
                  <a:cxn ang="0">
                    <a:pos x="200" y="329"/>
                  </a:cxn>
                  <a:cxn ang="0">
                    <a:pos x="612" y="533"/>
                  </a:cxn>
                  <a:cxn ang="0">
                    <a:pos x="996" y="529"/>
                  </a:cxn>
                  <a:cxn ang="0">
                    <a:pos x="828" y="473"/>
                  </a:cxn>
                  <a:cxn ang="0">
                    <a:pos x="636" y="373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4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54" y="18"/>
                  </a:cxn>
                  <a:cxn ang="0">
                    <a:pos x="24" y="30"/>
                  </a:cxn>
                  <a:cxn ang="0">
                    <a:pos x="18" y="66"/>
                  </a:cxn>
                  <a:cxn ang="0">
                    <a:pos x="42" y="114"/>
                  </a:cxn>
                  <a:cxn ang="0">
                    <a:pos x="48" y="162"/>
                  </a:cxn>
                  <a:cxn ang="0">
                    <a:pos x="0" y="353"/>
                  </a:cxn>
                  <a:cxn ang="0">
                    <a:pos x="54" y="233"/>
                  </a:cxn>
                  <a:cxn ang="0">
                    <a:pos x="84" y="216"/>
                  </a:cxn>
                  <a:cxn ang="0">
                    <a:pos x="126" y="126"/>
                  </a:cxn>
                  <a:cxn ang="0">
                    <a:pos x="144" y="120"/>
                  </a:cxn>
                  <a:cxn ang="0">
                    <a:pos x="144" y="90"/>
                  </a:cxn>
                  <a:cxn ang="0">
                    <a:pos x="186" y="66"/>
                  </a:cxn>
                  <a:cxn ang="0">
                    <a:pos x="162" y="60"/>
                  </a:cxn>
                  <a:cxn ang="0">
                    <a:pos x="36" y="0"/>
                  </a:cxn>
                  <a:cxn ang="0">
                    <a:pos x="36" y="0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5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2" y="13"/>
                  </a:cxn>
                  <a:cxn ang="0">
                    <a:pos x="0" y="40"/>
                  </a:cxn>
                  <a:cxn ang="0">
                    <a:pos x="60" y="121"/>
                  </a:cxn>
                  <a:cxn ang="0">
                    <a:pos x="310" y="271"/>
                  </a:cxn>
                  <a:cxn ang="0">
                    <a:pos x="290" y="139"/>
                  </a:cxn>
                  <a:cxn ang="0">
                    <a:pos x="378" y="76"/>
                  </a:cxn>
                  <a:cxn ang="0">
                    <a:pos x="251" y="94"/>
                  </a:cxn>
                  <a:cxn ang="0">
                    <a:pos x="90" y="54"/>
                  </a:cxn>
                  <a:cxn ang="0">
                    <a:pos x="18" y="0"/>
                  </a:cxn>
                  <a:cxn ang="0">
                    <a:pos x="18" y="0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6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" y="6"/>
                  </a:cxn>
                  <a:cxn ang="0">
                    <a:pos x="6" y="18"/>
                  </a:cxn>
                  <a:cxn ang="0">
                    <a:pos x="0" y="24"/>
                  </a:cxn>
                  <a:cxn ang="0">
                    <a:pos x="78" y="60"/>
                  </a:cxn>
                  <a:cxn ang="0">
                    <a:pos x="96" y="42"/>
                  </a:cxn>
                  <a:cxn ang="0">
                    <a:pos x="155" y="66"/>
                  </a:cxn>
                  <a:cxn ang="0">
                    <a:pos x="126" y="24"/>
                  </a:cxn>
                  <a:cxn ang="0">
                    <a:pos x="149" y="0"/>
                  </a:cxn>
                  <a:cxn ang="0">
                    <a:pos x="114" y="0"/>
                  </a:cxn>
                  <a:cxn ang="0">
                    <a:pos x="114" y="0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1997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/>
                <a:ahLst/>
                <a:cxnLst>
                  <a:cxn ang="0">
                    <a:pos x="6" y="36"/>
                  </a:cxn>
                  <a:cxn ang="0">
                    <a:pos x="0" y="18"/>
                  </a:cxn>
                  <a:cxn ang="0">
                    <a:pos x="12" y="6"/>
                  </a:cxn>
                  <a:cxn ang="0">
                    <a:pos x="0" y="6"/>
                  </a:cxn>
                  <a:cxn ang="0">
                    <a:pos x="12" y="6"/>
                  </a:cxn>
                  <a:cxn ang="0">
                    <a:pos x="24" y="6"/>
                  </a:cxn>
                  <a:cxn ang="0">
                    <a:pos x="36" y="6"/>
                  </a:cxn>
                  <a:cxn ang="0">
                    <a:pos x="42" y="0"/>
                  </a:cxn>
                  <a:cxn ang="0">
                    <a:pos x="30" y="18"/>
                  </a:cxn>
                  <a:cxn ang="0">
                    <a:pos x="42" y="48"/>
                  </a:cxn>
                  <a:cxn ang="0">
                    <a:pos x="12" y="72"/>
                  </a:cxn>
                  <a:cxn ang="0">
                    <a:pos x="6" y="36"/>
                  </a:cxn>
                  <a:cxn ang="0">
                    <a:pos x="6" y="36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199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99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42000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/>
              <a:ahLst/>
              <a:cxnLst>
                <a:cxn ang="0">
                  <a:pos x="24" y="24"/>
                </a:cxn>
                <a:cxn ang="0">
                  <a:pos x="0" y="60"/>
                </a:cxn>
                <a:cxn ang="0">
                  <a:pos x="66" y="108"/>
                </a:cxn>
                <a:cxn ang="0">
                  <a:pos x="143" y="180"/>
                </a:cxn>
                <a:cxn ang="0">
                  <a:pos x="191" y="168"/>
                </a:cxn>
                <a:cxn ang="0">
                  <a:pos x="341" y="287"/>
                </a:cxn>
                <a:cxn ang="0">
                  <a:pos x="305" y="174"/>
                </a:cxn>
                <a:cxn ang="0">
                  <a:pos x="365" y="132"/>
                </a:cxn>
                <a:cxn ang="0">
                  <a:pos x="359" y="126"/>
                </a:cxn>
                <a:cxn ang="0">
                  <a:pos x="335" y="114"/>
                </a:cxn>
                <a:cxn ang="0">
                  <a:pos x="299" y="90"/>
                </a:cxn>
                <a:cxn ang="0">
                  <a:pos x="257" y="72"/>
                </a:cxn>
                <a:cxn ang="0">
                  <a:pos x="215" y="54"/>
                </a:cxn>
                <a:cxn ang="0">
                  <a:pos x="173" y="36"/>
                </a:cxn>
                <a:cxn ang="0">
                  <a:pos x="143" y="24"/>
                </a:cxn>
                <a:cxn ang="0">
                  <a:pos x="131" y="18"/>
                </a:cxn>
                <a:cxn ang="0">
                  <a:pos x="107" y="18"/>
                </a:cxn>
                <a:cxn ang="0">
                  <a:pos x="95" y="18"/>
                </a:cxn>
                <a:cxn ang="0">
                  <a:pos x="72" y="12"/>
                </a:cxn>
                <a:cxn ang="0">
                  <a:pos x="66" y="12"/>
                </a:cxn>
                <a:cxn ang="0">
                  <a:pos x="54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24" y="24"/>
                </a:cxn>
                <a:cxn ang="0">
                  <a:pos x="24" y="24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1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/>
              <a:ahLst/>
              <a:cxnLst>
                <a:cxn ang="0">
                  <a:pos x="186" y="18"/>
                </a:cxn>
                <a:cxn ang="0">
                  <a:pos x="138" y="6"/>
                </a:cxn>
                <a:cxn ang="0">
                  <a:pos x="96" y="0"/>
                </a:cxn>
                <a:cxn ang="0">
                  <a:pos x="36" y="0"/>
                </a:cxn>
                <a:cxn ang="0">
                  <a:pos x="12" y="25"/>
                </a:cxn>
                <a:cxn ang="0">
                  <a:pos x="0" y="128"/>
                </a:cxn>
                <a:cxn ang="0">
                  <a:pos x="60" y="104"/>
                </a:cxn>
                <a:cxn ang="0">
                  <a:pos x="90" y="134"/>
                </a:cxn>
                <a:cxn ang="0">
                  <a:pos x="150" y="153"/>
                </a:cxn>
                <a:cxn ang="0">
                  <a:pos x="209" y="273"/>
                </a:cxn>
                <a:cxn ang="0">
                  <a:pos x="401" y="359"/>
                </a:cxn>
                <a:cxn ang="0">
                  <a:pos x="777" y="359"/>
                </a:cxn>
                <a:cxn ang="0">
                  <a:pos x="2033" y="499"/>
                </a:cxn>
                <a:cxn ang="0">
                  <a:pos x="2033" y="499"/>
                </a:cxn>
                <a:cxn ang="0">
                  <a:pos x="1991" y="493"/>
                </a:cxn>
                <a:cxn ang="0">
                  <a:pos x="676" y="243"/>
                </a:cxn>
                <a:cxn ang="0">
                  <a:pos x="514" y="159"/>
                </a:cxn>
                <a:cxn ang="0">
                  <a:pos x="425" y="110"/>
                </a:cxn>
                <a:cxn ang="0">
                  <a:pos x="365" y="92"/>
                </a:cxn>
                <a:cxn ang="0">
                  <a:pos x="281" y="61"/>
                </a:cxn>
                <a:cxn ang="0">
                  <a:pos x="186" y="18"/>
                </a:cxn>
                <a:cxn ang="0">
                  <a:pos x="186" y="18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2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29" y="18"/>
                </a:cxn>
                <a:cxn ang="0">
                  <a:pos x="53" y="18"/>
                </a:cxn>
                <a:cxn ang="0">
                  <a:pos x="59" y="30"/>
                </a:cxn>
                <a:cxn ang="0">
                  <a:pos x="65" y="42"/>
                </a:cxn>
                <a:cxn ang="0">
                  <a:pos x="71" y="54"/>
                </a:cxn>
                <a:cxn ang="0">
                  <a:pos x="71" y="60"/>
                </a:cxn>
                <a:cxn ang="0">
                  <a:pos x="59" y="54"/>
                </a:cxn>
                <a:cxn ang="0">
                  <a:pos x="47" y="42"/>
                </a:cxn>
                <a:cxn ang="0">
                  <a:pos x="23" y="30"/>
                </a:cxn>
                <a:cxn ang="0">
                  <a:pos x="23" y="36"/>
                </a:cxn>
                <a:cxn ang="0">
                  <a:pos x="18" y="42"/>
                </a:cxn>
                <a:cxn ang="0">
                  <a:pos x="12" y="48"/>
                </a:cxn>
                <a:cxn ang="0">
                  <a:pos x="6" y="48"/>
                </a:cxn>
                <a:cxn ang="0">
                  <a:pos x="6" y="48"/>
                </a:cxn>
                <a:cxn ang="0">
                  <a:pos x="6" y="36"/>
                </a:cxn>
                <a:cxn ang="0">
                  <a:pos x="0" y="18"/>
                </a:cxn>
                <a:cxn ang="0">
                  <a:pos x="0" y="18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3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8" y="6"/>
                </a:cxn>
                <a:cxn ang="0">
                  <a:pos x="72" y="6"/>
                </a:cxn>
                <a:cxn ang="0">
                  <a:pos x="114" y="12"/>
                </a:cxn>
                <a:cxn ang="0">
                  <a:pos x="96" y="54"/>
                </a:cxn>
                <a:cxn ang="0">
                  <a:pos x="96" y="60"/>
                </a:cxn>
                <a:cxn ang="0">
                  <a:pos x="102" y="72"/>
                </a:cxn>
                <a:cxn ang="0">
                  <a:pos x="108" y="84"/>
                </a:cxn>
                <a:cxn ang="0">
                  <a:pos x="120" y="96"/>
                </a:cxn>
                <a:cxn ang="0">
                  <a:pos x="143" y="114"/>
                </a:cxn>
                <a:cxn ang="0">
                  <a:pos x="155" y="138"/>
                </a:cxn>
                <a:cxn ang="0">
                  <a:pos x="161" y="156"/>
                </a:cxn>
                <a:cxn ang="0">
                  <a:pos x="161" y="162"/>
                </a:cxn>
                <a:cxn ang="0">
                  <a:pos x="96" y="102"/>
                </a:cxn>
                <a:cxn ang="0">
                  <a:pos x="30" y="54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4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/>
              <a:ahLst/>
              <a:cxnLst>
                <a:cxn ang="0">
                  <a:pos x="59" y="6"/>
                </a:cxn>
                <a:cxn ang="0">
                  <a:pos x="41" y="30"/>
                </a:cxn>
                <a:cxn ang="0">
                  <a:pos x="41" y="36"/>
                </a:cxn>
                <a:cxn ang="0">
                  <a:pos x="47" y="42"/>
                </a:cxn>
                <a:cxn ang="0">
                  <a:pos x="53" y="54"/>
                </a:cxn>
                <a:cxn ang="0">
                  <a:pos x="53" y="60"/>
                </a:cxn>
                <a:cxn ang="0">
                  <a:pos x="47" y="54"/>
                </a:cxn>
                <a:cxn ang="0">
                  <a:pos x="35" y="48"/>
                </a:cxn>
                <a:cxn ang="0">
                  <a:pos x="23" y="36"/>
                </a:cxn>
                <a:cxn ang="0">
                  <a:pos x="17" y="30"/>
                </a:cxn>
                <a:cxn ang="0">
                  <a:pos x="0" y="0"/>
                </a:cxn>
                <a:cxn ang="0">
                  <a:pos x="59" y="6"/>
                </a:cxn>
                <a:cxn ang="0">
                  <a:pos x="59" y="6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2005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/>
              <a:ahLst/>
              <a:cxnLst>
                <a:cxn ang="0">
                  <a:pos x="233" y="36"/>
                </a:cxn>
                <a:cxn ang="0">
                  <a:pos x="245" y="42"/>
                </a:cxn>
                <a:cxn ang="0">
                  <a:pos x="209" y="84"/>
                </a:cxn>
                <a:cxn ang="0">
                  <a:pos x="143" y="132"/>
                </a:cxn>
                <a:cxn ang="0">
                  <a:pos x="167" y="156"/>
                </a:cxn>
                <a:cxn ang="0">
                  <a:pos x="179" y="204"/>
                </a:cxn>
                <a:cxn ang="0">
                  <a:pos x="77" y="132"/>
                </a:cxn>
                <a:cxn ang="0">
                  <a:pos x="47" y="84"/>
                </a:cxn>
                <a:cxn ang="0">
                  <a:pos x="89" y="66"/>
                </a:cxn>
                <a:cxn ang="0">
                  <a:pos x="59" y="36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12" y="0"/>
                </a:cxn>
                <a:cxn ang="0">
                  <a:pos x="47" y="6"/>
                </a:cxn>
                <a:cxn ang="0">
                  <a:pos x="77" y="6"/>
                </a:cxn>
                <a:cxn ang="0">
                  <a:pos x="83" y="6"/>
                </a:cxn>
                <a:cxn ang="0">
                  <a:pos x="89" y="6"/>
                </a:cxn>
                <a:cxn ang="0">
                  <a:pos x="101" y="12"/>
                </a:cxn>
                <a:cxn ang="0">
                  <a:pos x="125" y="12"/>
                </a:cxn>
                <a:cxn ang="0">
                  <a:pos x="143" y="18"/>
                </a:cxn>
                <a:cxn ang="0">
                  <a:pos x="149" y="18"/>
                </a:cxn>
                <a:cxn ang="0">
                  <a:pos x="149" y="18"/>
                </a:cxn>
                <a:cxn ang="0">
                  <a:pos x="203" y="24"/>
                </a:cxn>
                <a:cxn ang="0">
                  <a:pos x="233" y="36"/>
                </a:cxn>
                <a:cxn ang="0">
                  <a:pos x="233" y="36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200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2007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200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200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201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6374D46-ECE2-4DF0-A624-0E9E8CFE6C74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1)пож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125538"/>
            <a:ext cx="9144000" cy="2349500"/>
          </a:xfrm>
        </p:spPr>
        <p:txBody>
          <a:bodyPr/>
          <a:lstStyle/>
          <a:p>
            <a:r>
              <a:rPr lang="ru-RU" sz="4400" dirty="0">
                <a:solidFill>
                  <a:srgbClr val="E5F60E"/>
                </a:solidFill>
              </a:rPr>
              <a:t>Тема урока :</a:t>
            </a:r>
            <a:r>
              <a:rPr lang="ru-RU" sz="4400" dirty="0">
                <a:solidFill>
                  <a:schemeClr val="folHlink"/>
                </a:solidFill>
              </a:rPr>
              <a:t> </a:t>
            </a:r>
            <a:r>
              <a:rPr lang="ru-RU" sz="4400" dirty="0">
                <a:solidFill>
                  <a:srgbClr val="E5F60E"/>
                </a:solidFill>
              </a:rPr>
              <a:t>Безопасность при пожаре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476250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ru-RU" sz="4400" dirty="0" smtClean="0">
              <a:solidFill>
                <a:srgbClr val="E5F60E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859338" y="3789363"/>
            <a:ext cx="3886200" cy="2895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tx2"/>
              </a:buClr>
            </a:pPr>
            <a:r>
              <a:rPr lang="ru-RU" sz="2800" dirty="0"/>
              <a:t>    </a:t>
            </a:r>
            <a:endParaRPr lang="ru-RU" sz="2800" dirty="0">
              <a:solidFill>
                <a:srgbClr val="E5F60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Забывчивый  охотник на привале</a:t>
            </a:r>
          </a:p>
          <a:p>
            <a:pPr>
              <a:lnSpc>
                <a:spcPct val="80000"/>
              </a:lnSpc>
            </a:pPr>
            <a:r>
              <a:rPr lang="ru-RU" sz="2800"/>
              <a:t>Не разметал , не растоптал костра</a:t>
            </a:r>
          </a:p>
          <a:p>
            <a:pPr>
              <a:lnSpc>
                <a:spcPct val="80000"/>
              </a:lnSpc>
            </a:pPr>
            <a:r>
              <a:rPr lang="ru-RU" sz="2800"/>
              <a:t>Он в лес ушёл , а ветки догорали </a:t>
            </a:r>
          </a:p>
          <a:p>
            <a:pPr>
              <a:lnSpc>
                <a:spcPct val="80000"/>
              </a:lnSpc>
            </a:pPr>
            <a:r>
              <a:rPr lang="ru-RU" sz="2800"/>
              <a:t>И нехотя чадили до утра.</a:t>
            </a:r>
          </a:p>
          <a:p>
            <a:pPr>
              <a:lnSpc>
                <a:spcPct val="80000"/>
              </a:lnSpc>
            </a:pPr>
            <a:r>
              <a:rPr lang="ru-RU" sz="2800"/>
              <a:t>А утром ветер разогнал туманы ,</a:t>
            </a:r>
          </a:p>
          <a:p>
            <a:pPr>
              <a:lnSpc>
                <a:spcPct val="80000"/>
              </a:lnSpc>
            </a:pPr>
            <a:r>
              <a:rPr lang="ru-RU" sz="2800"/>
              <a:t>И ожил потухающий костёр .</a:t>
            </a:r>
          </a:p>
          <a:p>
            <a:pPr>
              <a:lnSpc>
                <a:spcPct val="80000"/>
              </a:lnSpc>
            </a:pPr>
            <a:r>
              <a:rPr lang="ru-RU" sz="2800"/>
              <a:t>И , сыпля  искры впереди поляны ,</a:t>
            </a:r>
          </a:p>
          <a:p>
            <a:pPr>
              <a:lnSpc>
                <a:spcPct val="80000"/>
              </a:lnSpc>
            </a:pPr>
            <a:r>
              <a:rPr lang="ru-RU" sz="2800"/>
              <a:t>Багровые лохмотья распростёр .</a:t>
            </a:r>
          </a:p>
          <a:p>
            <a:pPr>
              <a:lnSpc>
                <a:spcPct val="80000"/>
              </a:lnSpc>
            </a:pPr>
            <a:r>
              <a:rPr lang="ru-RU" sz="2800"/>
              <a:t>Он всю траву с цветами выжег ,</a:t>
            </a:r>
          </a:p>
          <a:p>
            <a:pPr>
              <a:lnSpc>
                <a:spcPct val="80000"/>
              </a:lnSpc>
            </a:pPr>
            <a:r>
              <a:rPr lang="ru-RU" sz="2800"/>
              <a:t>Кусты спалил , в зелёный лес пошёл ,</a:t>
            </a:r>
          </a:p>
          <a:p>
            <a:pPr>
              <a:lnSpc>
                <a:spcPct val="80000"/>
              </a:lnSpc>
            </a:pPr>
            <a:r>
              <a:rPr lang="ru-RU" sz="2800"/>
              <a:t>Как  испуганная стая белок рыжих ,</a:t>
            </a:r>
          </a:p>
          <a:p>
            <a:pPr>
              <a:lnSpc>
                <a:spcPct val="80000"/>
              </a:lnSpc>
            </a:pPr>
            <a:r>
              <a:rPr lang="ru-RU" sz="2800"/>
              <a:t>Он заметался со ствола на ствол .</a:t>
            </a:r>
          </a:p>
          <a:p>
            <a:pPr>
              <a:lnSpc>
                <a:spcPct val="80000"/>
              </a:lnSpc>
            </a:pPr>
            <a:r>
              <a:rPr lang="ru-RU" sz="2800"/>
              <a:t>И лес гудел от огненной метели ,</a:t>
            </a:r>
          </a:p>
          <a:p>
            <a:pPr>
              <a:lnSpc>
                <a:spcPct val="80000"/>
              </a:lnSpc>
            </a:pPr>
            <a:r>
              <a:rPr lang="ru-RU" sz="2800"/>
              <a:t>С морозным треском падали стволы ,</a:t>
            </a:r>
          </a:p>
          <a:p>
            <a:pPr>
              <a:lnSpc>
                <a:spcPct val="80000"/>
              </a:lnSpc>
            </a:pPr>
            <a:r>
              <a:rPr lang="ru-RU" sz="2800"/>
              <a:t>И как снежинки , искры с них летели</a:t>
            </a:r>
          </a:p>
          <a:p>
            <a:pPr>
              <a:lnSpc>
                <a:spcPct val="80000"/>
              </a:lnSpc>
            </a:pPr>
            <a:r>
              <a:rPr lang="ru-RU" sz="2800"/>
              <a:t>Над серыми сугробами золы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11)Лес после пожар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sz="4000">
                <a:solidFill>
                  <a:srgbClr val="E5F60E"/>
                </a:solidFill>
              </a:rPr>
              <a:t>Безопасность при лесных пожарах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513"/>
            <a:ext cx="9144000" cy="5805487"/>
          </a:xfrm>
        </p:spPr>
        <p:txBody>
          <a:bodyPr/>
          <a:lstStyle/>
          <a:p>
            <a:r>
              <a:rPr lang="ru-RU" sz="2800"/>
              <a:t>1)Определите направление ветра и распространения огня, бегите из леса навстречу</a:t>
            </a:r>
          </a:p>
          <a:p>
            <a:r>
              <a:rPr lang="ru-RU" sz="2800"/>
              <a:t>ветру по возможности параллельно фронту пожара.</a:t>
            </a:r>
          </a:p>
          <a:p>
            <a:r>
              <a:rPr lang="ru-RU" sz="2800"/>
              <a:t>2)Если вы в зоне пожара окунитесь в ближайший водоём или хотя бы смочите одежду,</a:t>
            </a:r>
          </a:p>
          <a:p>
            <a:r>
              <a:rPr lang="ru-RU" sz="2800"/>
              <a:t>дышите через мокрый платок.</a:t>
            </a:r>
          </a:p>
          <a:p>
            <a:r>
              <a:rPr lang="ru-RU" sz="2800"/>
              <a:t>3)Если огонь небольшой можно засыпать землёй или залить водой.</a:t>
            </a:r>
          </a:p>
          <a:p>
            <a:r>
              <a:rPr lang="ru-RU" sz="2800"/>
              <a:t>4)Потушив  пожар, не уходите, не убедившись, что огонь не разгорится.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>
                <a:solidFill>
                  <a:srgbClr val="E5F60E"/>
                </a:solidFill>
              </a:rPr>
              <a:t>Недопустимо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732462"/>
          </a:xfrm>
        </p:spPr>
        <p:txBody>
          <a:bodyPr/>
          <a:lstStyle/>
          <a:p>
            <a:r>
              <a:rPr lang="ru-RU"/>
              <a:t>1)Пользоваться открытым огнём ( бросать горящие спички ,окурки )</a:t>
            </a:r>
          </a:p>
          <a:p>
            <a:r>
              <a:rPr lang="ru-RU"/>
              <a:t>2)Оставлять на освещенных солнцем местах  бутылки или осколки стекла, которые</a:t>
            </a:r>
          </a:p>
          <a:p>
            <a:r>
              <a:rPr lang="ru-RU"/>
              <a:t>могут стать зажигательными линзами.</a:t>
            </a:r>
          </a:p>
          <a:p>
            <a:r>
              <a:rPr lang="ru-RU"/>
              <a:t>3)Выжигать траву.</a:t>
            </a:r>
          </a:p>
          <a:p>
            <a:r>
              <a:rPr lang="ru-RU"/>
              <a:t>4)Разводить траву.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14)Правила пожарны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365625"/>
            <a:ext cx="9144000" cy="2492375"/>
          </a:xfrm>
        </p:spPr>
        <p:txBody>
          <a:bodyPr/>
          <a:lstStyle/>
          <a:p>
            <a:r>
              <a:rPr lang="ru-RU" sz="2800" b="1" i="1">
                <a:solidFill>
                  <a:srgbClr val="E5F60E"/>
                </a:solidFill>
              </a:rPr>
              <a:t>ПРАВИЛА  ПОЖАРНЫЕ   БЕЗ  ЗАПИНКИ  ЗНАЙТЕ!</a:t>
            </a:r>
            <a:br>
              <a:rPr lang="ru-RU" sz="2800" b="1" i="1">
                <a:solidFill>
                  <a:srgbClr val="E5F60E"/>
                </a:solidFill>
              </a:rPr>
            </a:br>
            <a:r>
              <a:rPr lang="ru-RU" sz="2800" b="1" i="1">
                <a:solidFill>
                  <a:srgbClr val="E5F60E"/>
                </a:solidFill>
              </a:rPr>
              <a:t>ПРАВИЛА  ПОЖАРНЫЕ  СТРОГО  СОБЛЮДАЙТЕ!</a:t>
            </a:r>
            <a:r>
              <a:rPr lang="ru-RU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r>
              <a:rPr lang="ru-RU" sz="5400">
                <a:solidFill>
                  <a:srgbClr val="E5F60E"/>
                </a:solidFill>
              </a:rPr>
              <a:t> Спасибо за внимание</a:t>
            </a:r>
          </a:p>
        </p:txBody>
      </p:sp>
      <p:pic>
        <p:nvPicPr>
          <p:cNvPr id="54276" name="Picture 4" descr="15)Солнц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844550"/>
            <a:ext cx="6480175" cy="6013450"/>
          </a:xfrm>
          <a:prstGeom prst="rect">
            <a:avLst/>
          </a:prstGeom>
          <a:noFill/>
        </p:spPr>
      </p:pic>
      <p:sp>
        <p:nvSpPr>
          <p:cNvPr id="54277" name="AutoShape 5"/>
          <p:cNvSpPr>
            <a:spLocks/>
          </p:cNvSpPr>
          <p:nvPr/>
        </p:nvSpPr>
        <p:spPr bwMode="auto">
          <a:xfrm rot="5400000">
            <a:off x="4356101" y="4149725"/>
            <a:ext cx="360362" cy="1944687"/>
          </a:xfrm>
          <a:prstGeom prst="rightBracket">
            <a:avLst>
              <a:gd name="adj" fmla="val 269824"/>
            </a:avLst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2" name="Picture 4" descr="2)солнышко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395288" y="0"/>
            <a:ext cx="8459787" cy="6923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3)Планет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4)Ого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ru-RU">
                <a:solidFill>
                  <a:srgbClr val="E5F60E"/>
                </a:solidFill>
              </a:rPr>
              <a:t>Пожар в квартире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050"/>
            <a:ext cx="9144000" cy="5949950"/>
          </a:xfrm>
        </p:spPr>
        <p:txBody>
          <a:bodyPr/>
          <a:lstStyle/>
          <a:p>
            <a:r>
              <a:rPr lang="ru-RU" sz="2800"/>
              <a:t>1)Вызовите  пожарную  охрану  по  телефону </a:t>
            </a:r>
            <a:r>
              <a:rPr lang="ru-RU" sz="2800" b="1" i="1"/>
              <a:t> </a:t>
            </a:r>
            <a:r>
              <a:rPr lang="ru-RU" sz="2800" b="1"/>
              <a:t>01</a:t>
            </a:r>
            <a:r>
              <a:rPr lang="ru-RU" sz="2800"/>
              <a:t>. </a:t>
            </a:r>
          </a:p>
          <a:p>
            <a:r>
              <a:rPr lang="ru-RU" sz="2800"/>
              <a:t>2)Выведите  на  улицу  детей  и престарелых.</a:t>
            </a:r>
          </a:p>
          <a:p>
            <a:r>
              <a:rPr lang="ru-RU" sz="2800"/>
              <a:t>3)Если  очаг  возгорания  невелик,  попробуй  его  потушить самостоятельно ( из  водопровода, стиральным  порошком, плотной  тканью ).</a:t>
            </a:r>
          </a:p>
          <a:p>
            <a:r>
              <a:rPr lang="ru-RU" sz="2800"/>
              <a:t>4)Запрещается  тушить  водой  включённые электроприборы.</a:t>
            </a:r>
          </a:p>
          <a:p>
            <a:r>
              <a:rPr lang="ru-RU" sz="2800"/>
              <a:t>5)Сообщи  о  пожаре  соседям, позови  их  на помощь.</a:t>
            </a:r>
          </a:p>
          <a:p>
            <a:r>
              <a:rPr lang="ru-RU" sz="2800"/>
              <a:t>6)Если не можешь справиться с огнём  немедленно покинь квартиру. Отключи по  возможности электричество, газ, закрой  окна.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/>
              <a:t>7) При выходе из квартиры защитите глаза и органы дыхания от дыма респиратором, ватно-марлевой повязкой, смоченными водой куском ткани или полотенцем. Двигайтесь пригнувшись или ползком (внизу меньше дыма).</a:t>
            </a:r>
          </a:p>
          <a:p>
            <a:pPr>
              <a:lnSpc>
                <a:spcPct val="80000"/>
              </a:lnSpc>
            </a:pPr>
            <a:r>
              <a:rPr lang="ru-RU" sz="2400"/>
              <a:t>8) Если покинуть квартиру невозможно, постарайся пробраться на балкон, плотно закрой за собой дверь и зови на помощь.</a:t>
            </a:r>
          </a:p>
          <a:p>
            <a:pPr>
              <a:lnSpc>
                <a:spcPct val="80000"/>
              </a:lnSpc>
            </a:pPr>
            <a:r>
              <a:rPr lang="ru-RU" sz="2400"/>
              <a:t>9) Ни в коем случае не прыгай с балкона, оставайся на месте – пожарные обязательно тебя спасут и кричите : ,, ПОЖАР!”.</a:t>
            </a:r>
          </a:p>
          <a:p>
            <a:pPr>
              <a:lnSpc>
                <a:spcPct val="80000"/>
              </a:lnSpc>
            </a:pPr>
            <a:r>
              <a:rPr lang="ru-RU" sz="2400"/>
              <a:t>10) Если на тебе загорелась одежда, падай на пол и катайся, чтобы сбить пламя,  либо накинь на себя очень плотную ткань.</a:t>
            </a:r>
          </a:p>
          <a:p>
            <a:pPr>
              <a:lnSpc>
                <a:spcPct val="80000"/>
              </a:lnSpc>
            </a:pPr>
            <a:r>
              <a:rPr lang="ru-RU" sz="2400"/>
              <a:t>11)Храните документы и деньги в месте, известном всем членам семьи, на случай внезапной эвакуации при пожаре. </a:t>
            </a:r>
          </a:p>
          <a:p>
            <a:pPr>
              <a:lnSpc>
                <a:spcPct val="80000"/>
              </a:lnSpc>
            </a:pPr>
            <a:endParaRPr lang="ru-RU" sz="2400"/>
          </a:p>
        </p:txBody>
      </p:sp>
      <p:pic>
        <p:nvPicPr>
          <p:cNvPr id="44036" name="Picture 4" descr="6)Пожар в квартир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79963"/>
            <a:ext cx="2987675" cy="2078037"/>
          </a:xfrm>
          <a:prstGeom prst="rect">
            <a:avLst/>
          </a:prstGeom>
          <a:noFill/>
        </p:spPr>
      </p:pic>
      <p:pic>
        <p:nvPicPr>
          <p:cNvPr id="44037" name="Picture 5" descr="6)Пожар в квартире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4752975"/>
            <a:ext cx="2952750" cy="2105025"/>
          </a:xfrm>
          <a:prstGeom prst="rect">
            <a:avLst/>
          </a:prstGeom>
          <a:noFill/>
        </p:spPr>
      </p:pic>
      <p:pic>
        <p:nvPicPr>
          <p:cNvPr id="44038" name="Picture 6" descr="6)Пожар в квартире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3913" y="4733925"/>
            <a:ext cx="3240087" cy="212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724525" cy="1484313"/>
          </a:xfrm>
        </p:spPr>
        <p:txBody>
          <a:bodyPr/>
          <a:lstStyle/>
          <a:p>
            <a:r>
              <a:rPr lang="ru-RU">
                <a:solidFill>
                  <a:srgbClr val="E5F60E"/>
                </a:solidFill>
              </a:rPr>
              <a:t>Пожар в подвале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8763"/>
            <a:ext cx="9144000" cy="53292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/>
              <a:t>1) Звоните в пожарную охрану.</a:t>
            </a:r>
          </a:p>
          <a:p>
            <a:pPr>
              <a:lnSpc>
                <a:spcPct val="90000"/>
              </a:lnSpc>
            </a:pPr>
            <a:r>
              <a:rPr lang="ru-RU" sz="2800"/>
              <a:t>2) Ни в коем случае не пытайтесь сами проникнуть в подвал, это может закончиться для вас трагично.</a:t>
            </a:r>
          </a:p>
          <a:p>
            <a:pPr>
              <a:lnSpc>
                <a:spcPct val="90000"/>
              </a:lnSpc>
            </a:pPr>
            <a:r>
              <a:rPr lang="ru-RU" sz="2800"/>
              <a:t>3) Если из-за пожара в подвале появился дым откройте окна (но не дверь на лестничную площадку) и покиньте дом, оповестив соседей.</a:t>
            </a:r>
          </a:p>
          <a:p>
            <a:pPr>
              <a:lnSpc>
                <a:spcPct val="90000"/>
              </a:lnSpc>
            </a:pPr>
            <a:r>
              <a:rPr lang="ru-RU" sz="2800"/>
              <a:t>4) Выбирайтесь либо низко пригнувшись либо ползком дыша через мокрую ткань или полотенце.</a:t>
            </a:r>
          </a:p>
          <a:p>
            <a:pPr>
              <a:lnSpc>
                <a:spcPct val="90000"/>
              </a:lnSpc>
            </a:pPr>
            <a:r>
              <a:rPr lang="ru-RU" sz="2800"/>
              <a:t>5) Заблудившись, выходите в сторону тяги дыма.</a:t>
            </a:r>
          </a:p>
          <a:p>
            <a:pPr>
              <a:lnSpc>
                <a:spcPct val="90000"/>
              </a:lnSpc>
            </a:pPr>
            <a:r>
              <a:rPr lang="ru-RU" sz="2800"/>
              <a:t>НЕ НАЙДЯ ВЫХОДА, ЛЯГТЕ В ПРОХОДЕ, ГДЕ ТЕМПЕРАТУРА НЕ ОЧЕНЬ ВЫСОКА И ПОСТАРАЙТЕСЬ ЧЕМ-НИБУДЬ НАКРЫТЬСЯ.</a:t>
            </a:r>
          </a:p>
        </p:txBody>
      </p:sp>
      <p:pic>
        <p:nvPicPr>
          <p:cNvPr id="45060" name="Picture 4" descr="7)Пожар в подвал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0"/>
            <a:ext cx="3492500" cy="2060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800"/>
              <a:t>1)Обесточьте телевизор.</a:t>
            </a:r>
          </a:p>
          <a:p>
            <a:pPr>
              <a:lnSpc>
                <a:spcPct val="80000"/>
              </a:lnSpc>
            </a:pPr>
            <a:r>
              <a:rPr lang="ru-RU" sz="2800"/>
              <a:t>2)Сообщите в пожарную охрану.</a:t>
            </a:r>
          </a:p>
          <a:p>
            <a:pPr>
              <a:lnSpc>
                <a:spcPct val="80000"/>
              </a:lnSpc>
            </a:pPr>
            <a:r>
              <a:rPr lang="ru-RU" sz="2800"/>
              <a:t>3)Во избежание отравления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продуктами горения немедленно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удалите из помещения людей,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в первую очередь детей.</a:t>
            </a:r>
          </a:p>
          <a:p>
            <a:pPr>
              <a:lnSpc>
                <a:spcPct val="80000"/>
              </a:lnSpc>
            </a:pPr>
            <a:r>
              <a:rPr lang="ru-RU" sz="2800"/>
              <a:t>4)Если после отключения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телевизор продолжает гореть,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залейте его водой через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отверстия задней стенки, находясь при этом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800"/>
              <a:t>сбоку от аппарата, или накройте его плотной тканью.</a:t>
            </a:r>
          </a:p>
          <a:p>
            <a:pPr>
              <a:lnSpc>
                <a:spcPct val="80000"/>
              </a:lnSpc>
            </a:pPr>
            <a:r>
              <a:rPr lang="ru-RU" sz="2800"/>
              <a:t>Если горение продолжается выбросьте телевизор в окно, не забыв при этом посмотреть вниз.</a:t>
            </a:r>
          </a:p>
          <a:p>
            <a:pPr>
              <a:lnSpc>
                <a:spcPct val="80000"/>
              </a:lnSpc>
            </a:pPr>
            <a:r>
              <a:rPr lang="ru-RU" sz="2800"/>
              <a:t>5)Если  телевизор  взорвался  и  пожар  усилился , покиньте  помещение закрыв  двери  и  окна .</a:t>
            </a:r>
          </a:p>
        </p:txBody>
      </p:sp>
      <p:pic>
        <p:nvPicPr>
          <p:cNvPr id="46084" name="Picture 4" descr="8)Горит телевизо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963" y="0"/>
            <a:ext cx="3348037" cy="386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4800" b="1" i="1"/>
              <a:t>,,</a:t>
            </a:r>
            <a:r>
              <a:rPr lang="ru-RU" sz="4800" b="1" i="1">
                <a:solidFill>
                  <a:srgbClr val="FF0000"/>
                </a:solidFill>
              </a:rPr>
              <a:t>01</a:t>
            </a:r>
            <a:r>
              <a:rPr lang="ru-RU" sz="4800" b="1" i="1"/>
              <a:t>” -  простой  номер  его  всякий  запомнит .</a:t>
            </a:r>
            <a:r>
              <a:rPr lang="ru-RU" sz="4800"/>
              <a:t> </a:t>
            </a:r>
            <a:endParaRPr lang="ru-RU" sz="4800" b="1" i="1"/>
          </a:p>
          <a:p>
            <a:r>
              <a:rPr lang="ru-RU" sz="4800" b="1" i="1"/>
              <a:t>,,</a:t>
            </a:r>
            <a:r>
              <a:rPr lang="ru-RU" sz="4800" b="1" i="1">
                <a:solidFill>
                  <a:srgbClr val="FF0000"/>
                </a:solidFill>
              </a:rPr>
              <a:t>01</a:t>
            </a:r>
            <a:r>
              <a:rPr lang="ru-RU" sz="4800" b="1" i="1"/>
              <a:t>” – короткий  номер , при  пожаре  дорога  каждая  минута.</a:t>
            </a:r>
          </a:p>
          <a:p>
            <a:r>
              <a:rPr lang="ru-RU" sz="4800" b="1" i="1"/>
              <a:t>,,</a:t>
            </a:r>
            <a:r>
              <a:rPr lang="ru-RU" sz="4800" b="1" i="1">
                <a:solidFill>
                  <a:srgbClr val="FF0000"/>
                </a:solidFill>
              </a:rPr>
              <a:t>01</a:t>
            </a:r>
            <a:r>
              <a:rPr lang="ru-RU" sz="4800" b="1" i="1"/>
              <a:t>”-  удобный  номер , его  легко  набрать  даже  в  темноте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ершина горы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Mountain Top</Template>
  <TotalTime>81</TotalTime>
  <Words>630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Вершина горы</vt:lpstr>
      <vt:lpstr>Тема урока : Безопасность при пожаре</vt:lpstr>
      <vt:lpstr>Слайд 2</vt:lpstr>
      <vt:lpstr>Слайд 3</vt:lpstr>
      <vt:lpstr>Слайд 4</vt:lpstr>
      <vt:lpstr>Пожар в квартире</vt:lpstr>
      <vt:lpstr>Слайд 6</vt:lpstr>
      <vt:lpstr>Пожар в подвале</vt:lpstr>
      <vt:lpstr>Слайд 8</vt:lpstr>
      <vt:lpstr>Слайд 9</vt:lpstr>
      <vt:lpstr>Слайд 10</vt:lpstr>
      <vt:lpstr>Слайд 11</vt:lpstr>
      <vt:lpstr>Безопасность при лесных пожарах</vt:lpstr>
      <vt:lpstr>Недопустимо</vt:lpstr>
      <vt:lpstr>ПРАВИЛА  ПОЖАРНЫЕ   БЕЗ  ЗАПИНКИ  ЗНАЙТЕ! ПРАВИЛА  ПОЖАРНЫЕ  СТРОГО  СОБЛЮДАЙТЕ!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при пожаре</dc:title>
  <dc:creator>Лёша</dc:creator>
  <cp:lastModifiedBy>Преподаватель</cp:lastModifiedBy>
  <cp:revision>8</cp:revision>
  <dcterms:created xsi:type="dcterms:W3CDTF">2004-08-17T05:38:54Z</dcterms:created>
  <dcterms:modified xsi:type="dcterms:W3CDTF">2013-10-15T20:46:39Z</dcterms:modified>
</cp:coreProperties>
</file>