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B0C182-CE63-41B7-9483-599F81046B5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076853-C80A-49BD-9960-CB9820140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66104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ЦЕННЫЕ БУМАГИ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5526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Ценная бумага -  </a:t>
            </a:r>
            <a:r>
              <a:rPr lang="ru-RU" sz="2400" dirty="0" smtClean="0"/>
              <a:t>это документ, удостоверяющий с соблюдением установленной формы и обязательных реквизитов имущественные права, осуществление или передача которых возможны только при его предъявлении. Ценная бумага может появиться только в результате эмиссии.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Эмиссия</a:t>
            </a:r>
            <a:r>
              <a:rPr lang="ru-RU" sz="2400" dirty="0" smtClean="0"/>
              <a:t> - выпуск в обращение акций, облигаций и других долговых обязательств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96752"/>
            <a:ext cx="4211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Коносамент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это транспортный документ, являющийся ценной бумагой, который содержит условия договора морской перевозки и выражает право собственности на конкретный указанный в нем товар. Коносамент представляет собой документ, держатель которого получает право распоряжаться грузом. </a:t>
            </a:r>
            <a:endParaRPr lang="ru-RU" sz="2400" dirty="0"/>
          </a:p>
        </p:txBody>
      </p:sp>
      <p:pic>
        <p:nvPicPr>
          <p:cNvPr id="3" name="Рисунок 2" descr="коносамен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4" y="260648"/>
            <a:ext cx="438528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12474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статье 143 главы 7 ГК РФ перечисляются основные виды ценных бумаг.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 основным ценным бумагам относятся: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*Государственные облигации;</a:t>
            </a:r>
          </a:p>
          <a:p>
            <a:r>
              <a:rPr lang="ru-RU" sz="2400" dirty="0" smtClean="0"/>
              <a:t>*Облигации;</a:t>
            </a:r>
          </a:p>
          <a:p>
            <a:r>
              <a:rPr lang="ru-RU" sz="2400" dirty="0" smtClean="0"/>
              <a:t>*Векселя;</a:t>
            </a:r>
          </a:p>
          <a:p>
            <a:r>
              <a:rPr lang="ru-RU" sz="2400" dirty="0" smtClean="0"/>
              <a:t>*Чеки;</a:t>
            </a:r>
          </a:p>
          <a:p>
            <a:r>
              <a:rPr lang="ru-RU" sz="2400" dirty="0" smtClean="0"/>
              <a:t>*Депозитные и сберегательные сертификаты;</a:t>
            </a:r>
          </a:p>
          <a:p>
            <a:r>
              <a:rPr lang="ru-RU" sz="2400" dirty="0" smtClean="0"/>
              <a:t>*Банковские сберегательные книжки на предъявителя ;</a:t>
            </a:r>
          </a:p>
          <a:p>
            <a:r>
              <a:rPr lang="ru-RU" sz="2400" dirty="0" smtClean="0"/>
              <a:t>*Коносамент;</a:t>
            </a:r>
          </a:p>
          <a:p>
            <a:r>
              <a:rPr lang="ru-RU" sz="2400" dirty="0" smtClean="0"/>
              <a:t>*Акции;</a:t>
            </a:r>
          </a:p>
          <a:p>
            <a:r>
              <a:rPr lang="ru-RU" sz="2400" dirty="0" smtClean="0"/>
              <a:t>*Приватизационные ценные бумаги и др. документы.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Эмитент </a:t>
            </a:r>
            <a:r>
              <a:rPr lang="ru-RU" sz="2400" b="1" dirty="0" smtClean="0"/>
              <a:t> — организация, выпустившая ценные бумаги для развития и финансирования своей деятельности:</a:t>
            </a:r>
          </a:p>
          <a:p>
            <a:pPr>
              <a:buFontTx/>
              <a:buChar char="-"/>
            </a:pPr>
            <a:r>
              <a:rPr lang="ru-RU" sz="2400" b="1" dirty="0" smtClean="0"/>
              <a:t> юридическое лицо</a:t>
            </a:r>
          </a:p>
          <a:p>
            <a:pPr>
              <a:buFontTx/>
              <a:buChar char="-"/>
            </a:pPr>
            <a:r>
              <a:rPr lang="ru-RU" sz="2400" b="1" dirty="0"/>
              <a:t> </a:t>
            </a:r>
            <a:r>
              <a:rPr lang="ru-RU" sz="2400" b="1" dirty="0" smtClean="0"/>
              <a:t>органы исполнительной власти</a:t>
            </a:r>
          </a:p>
          <a:p>
            <a:pPr>
              <a:buFontTx/>
              <a:buChar char="-"/>
            </a:pPr>
            <a:r>
              <a:rPr lang="ru-RU" sz="2400" b="1" dirty="0" smtClean="0"/>
              <a:t> органы местного самоуправления</a:t>
            </a:r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212976"/>
            <a:ext cx="68762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Ценные бумаги подразделяются на:</a:t>
            </a:r>
          </a:p>
          <a:p>
            <a:r>
              <a:rPr lang="ru-RU" sz="2000" dirty="0" smtClean="0"/>
              <a:t>*</a:t>
            </a:r>
            <a:r>
              <a:rPr lang="ru-RU" sz="2000" b="1" dirty="0" smtClean="0">
                <a:solidFill>
                  <a:srgbClr val="0070C0"/>
                </a:solidFill>
              </a:rPr>
              <a:t>Именные ценные бумаги</a:t>
            </a:r>
            <a:r>
              <a:rPr lang="ru-RU" sz="2000" dirty="0" smtClean="0"/>
              <a:t>, которые несут в себе информацию о владельцах, которая должна быть доступна эмитенту в форме реестра владельцев ценных бумаг, переход прав на которые и осуществление закрепленных ими прав требуют обязательной идентификации владельца.</a:t>
            </a:r>
          </a:p>
          <a:p>
            <a:r>
              <a:rPr lang="ru-RU" sz="2000" dirty="0" smtClean="0"/>
              <a:t>*</a:t>
            </a:r>
            <a:r>
              <a:rPr lang="ru-RU" sz="2000" b="1" dirty="0" smtClean="0">
                <a:solidFill>
                  <a:srgbClr val="0070C0"/>
                </a:solidFill>
              </a:rPr>
              <a:t>Ценные бумаги на предъявителя</a:t>
            </a:r>
            <a:r>
              <a:rPr lang="ru-RU" sz="2000" dirty="0" smtClean="0"/>
              <a:t>, переход прав на которые и осуществление закрепленных ими прав не требуют идентификации владельца.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221088"/>
            <a:ext cx="68407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А́кция</a:t>
            </a:r>
            <a:r>
              <a:rPr lang="ru-RU" sz="2400" b="1" dirty="0" smtClean="0"/>
              <a:t> —ценная бумага, закрепляющая права её владельца (акционера) на получение части прибыли акционерного общества в виде дивидендов, на участие в управлении акционерным обществом и на часть имущества, остающегося после его ликвидации.</a:t>
            </a:r>
            <a:endParaRPr lang="ru-RU" sz="2400" b="1" dirty="0"/>
          </a:p>
        </p:txBody>
      </p:sp>
      <p:pic>
        <p:nvPicPr>
          <p:cNvPr id="3" name="Рисунок 2" descr="акция газпр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472608" cy="385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86916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Облига́ция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—долговая ценная бумага, владелец которой имеет право получить от эмитента облигации в оговоренный срок её номинальную стоимость деньгами или в виде иного имущественного эквивалента.</a:t>
            </a:r>
            <a:endParaRPr lang="ru-RU" sz="2400" b="1" dirty="0"/>
          </a:p>
        </p:txBody>
      </p:sp>
      <p:pic>
        <p:nvPicPr>
          <p:cNvPr id="3" name="Рисунок 2" descr="облиг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048672" cy="432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132856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Вексель </a:t>
            </a:r>
            <a:r>
              <a:rPr lang="ru-RU" sz="2400" b="1" dirty="0" smtClean="0"/>
              <a:t>— письменное долговое обязательство, в котором указана величина денежной суммы и сроки её уплаты должником.</a:t>
            </a:r>
            <a:endParaRPr lang="ru-RU" sz="2400" b="1" dirty="0"/>
          </a:p>
        </p:txBody>
      </p:sp>
      <p:pic>
        <p:nvPicPr>
          <p:cNvPr id="3" name="Рисунок 2" descr="векс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345419" cy="63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393305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Чек</a:t>
            </a:r>
            <a:r>
              <a:rPr lang="ru-RU" sz="2400" b="1" dirty="0" smtClean="0"/>
              <a:t> – письменное распоряжение лица, имеющего текущий счёт, о выплате банком денежной суммы или её перечислении на другой счёт.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33056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Чек </a:t>
            </a:r>
            <a:r>
              <a:rPr lang="ru-RU" sz="2400" b="1" dirty="0" smtClean="0"/>
              <a:t>– это ценная бумага, содержащая ничем не обусловленное распоряжение чекодателя банку произвести платеж указанной в чеке суммы чекодержателю. </a:t>
            </a:r>
            <a:endParaRPr lang="ru-RU" sz="2400" b="1" dirty="0"/>
          </a:p>
        </p:txBody>
      </p:sp>
      <p:pic>
        <p:nvPicPr>
          <p:cNvPr id="6" name="Рисунок 5" descr="че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0030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ртифик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7308304" cy="40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Сберегательный (депозитный) сертификат</a:t>
            </a:r>
            <a:r>
              <a:rPr lang="ru-RU" sz="2400" b="1" dirty="0" smtClean="0"/>
              <a:t> - </a:t>
            </a:r>
            <a:r>
              <a:rPr lang="ru-RU" sz="2400" dirty="0" smtClean="0"/>
              <a:t>это ценная бумага, удостоверяющая сумму вклада, внесенного в банк, и права вкладчика (держателя сертификата) на получение по истечении установленного срока суммы вклада и обусловленных в сертификате процентов в банке, выдавшем сертификат, или в любом филиале этого банка.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268760"/>
            <a:ext cx="4158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Сберегательная книжка на предъявителя </a:t>
            </a:r>
            <a:r>
              <a:rPr lang="ru-RU" sz="2400" dirty="0" smtClean="0"/>
              <a:t>-  это ценная бумага, удостоверяющая внесение в банковское учреждение денежной суммы и право её владельца на получение этой суммы в соответствии с условиями денежного вклада.</a:t>
            </a:r>
            <a:endParaRPr lang="ru-RU" sz="2400" dirty="0"/>
          </a:p>
        </p:txBody>
      </p:sp>
      <p:pic>
        <p:nvPicPr>
          <p:cNvPr id="3" name="Рисунок 2" descr="сберкни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827330" cy="607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365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1</cp:lastModifiedBy>
  <cp:revision>12</cp:revision>
  <dcterms:created xsi:type="dcterms:W3CDTF">2013-09-25T13:06:09Z</dcterms:created>
  <dcterms:modified xsi:type="dcterms:W3CDTF">2013-10-31T18:24:45Z</dcterms:modified>
</cp:coreProperties>
</file>