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9" r:id="rId3"/>
    <p:sldId id="257" r:id="rId4"/>
    <p:sldId id="260" r:id="rId5"/>
    <p:sldId id="283" r:id="rId6"/>
    <p:sldId id="265" r:id="rId7"/>
    <p:sldId id="285" r:id="rId8"/>
    <p:sldId id="273" r:id="rId9"/>
    <p:sldId id="267" r:id="rId10"/>
    <p:sldId id="287" r:id="rId11"/>
    <p:sldId id="298" r:id="rId12"/>
    <p:sldId id="266" r:id="rId13"/>
    <p:sldId id="288" r:id="rId14"/>
    <p:sldId id="289" r:id="rId15"/>
    <p:sldId id="290" r:id="rId16"/>
    <p:sldId id="263" r:id="rId17"/>
    <p:sldId id="274" r:id="rId18"/>
    <p:sldId id="293" r:id="rId19"/>
    <p:sldId id="295" r:id="rId20"/>
    <p:sldId id="261" r:id="rId21"/>
    <p:sldId id="278" r:id="rId22"/>
    <p:sldId id="292" r:id="rId23"/>
    <p:sldId id="271" r:id="rId24"/>
    <p:sldId id="279" r:id="rId25"/>
    <p:sldId id="296" r:id="rId26"/>
    <p:sldId id="29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C03E"/>
    <a:srgbClr val="808000"/>
    <a:srgbClr val="D60093"/>
    <a:srgbClr val="CC5300"/>
    <a:srgbClr val="034759"/>
    <a:srgbClr val="045054"/>
    <a:srgbClr val="055B5F"/>
    <a:srgbClr val="A6B41E"/>
    <a:srgbClr val="B3C220"/>
    <a:srgbClr val="98B53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6154575695181789E-2"/>
          <c:y val="2.9889554578795628E-2"/>
          <c:w val="0.90073655731988977"/>
          <c:h val="0.4732243781320870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Экскурсия</c:v>
                </c:pt>
                <c:pt idx="1">
                  <c:v>Море</c:v>
                </c:pt>
                <c:pt idx="2">
                  <c:v>Лагерь</c:v>
                </c:pt>
                <c:pt idx="3">
                  <c:v>Санаторий</c:v>
                </c:pt>
                <c:pt idx="4">
                  <c:v>Горы</c:v>
                </c:pt>
                <c:pt idx="5">
                  <c:v>День рождения</c:v>
                </c:pt>
                <c:pt idx="6">
                  <c:v>Аквапарк</c:v>
                </c:pt>
                <c:pt idx="7">
                  <c:v>Кружки и секции</c:v>
                </c:pt>
                <c:pt idx="8">
                  <c:v>Отдых на природе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52</c:v>
                </c:pt>
                <c:pt idx="1">
                  <c:v>95</c:v>
                </c:pt>
                <c:pt idx="2">
                  <c:v>57</c:v>
                </c:pt>
                <c:pt idx="3">
                  <c:v>26</c:v>
                </c:pt>
                <c:pt idx="4">
                  <c:v>52</c:v>
                </c:pt>
                <c:pt idx="5">
                  <c:v>100</c:v>
                </c:pt>
                <c:pt idx="6">
                  <c:v>68</c:v>
                </c:pt>
                <c:pt idx="7">
                  <c:v>40</c:v>
                </c:pt>
                <c:pt idx="8">
                  <c:v>100</c:v>
                </c:pt>
              </c:numCache>
            </c:numRef>
          </c:val>
        </c:ser>
        <c:axId val="67762048"/>
        <c:axId val="67763584"/>
      </c:barChart>
      <c:catAx>
        <c:axId val="67762048"/>
        <c:scaling>
          <c:orientation val="minMax"/>
        </c:scaling>
        <c:axPos val="b"/>
        <c:majorGridlines/>
        <c:numFmt formatCode="dd/mm/yyyy" sourceLinked="1"/>
        <c:tickLblPos val="nextTo"/>
        <c:txPr>
          <a:bodyPr/>
          <a:lstStyle/>
          <a:p>
            <a:pPr>
              <a:defRPr sz="2000" b="1" u="sng">
                <a:solidFill>
                  <a:srgbClr val="FF0000"/>
                </a:solidFill>
              </a:defRPr>
            </a:pPr>
            <a:endParaRPr lang="ru-RU"/>
          </a:p>
        </c:txPr>
        <c:crossAx val="67763584"/>
        <c:crosses val="autoZero"/>
        <c:auto val="1"/>
        <c:lblAlgn val="ctr"/>
        <c:lblOffset val="100"/>
      </c:catAx>
      <c:valAx>
        <c:axId val="67763584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677620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23CA05F-21EC-4A97-961C-0425A236C0E1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33ABAE4-5FD6-4702-8B59-83563CDFA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A05F-21EC-4A97-961C-0425A236C0E1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BAE4-5FD6-4702-8B59-83563CDFA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A05F-21EC-4A97-961C-0425A236C0E1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BAE4-5FD6-4702-8B59-83563CDFA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A05F-21EC-4A97-961C-0425A236C0E1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BAE4-5FD6-4702-8B59-83563CDFA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A05F-21EC-4A97-961C-0425A236C0E1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BAE4-5FD6-4702-8B59-83563CDFA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A05F-21EC-4A97-961C-0425A236C0E1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BAE4-5FD6-4702-8B59-83563CDFA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23CA05F-21EC-4A97-961C-0425A236C0E1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3ABAE4-5FD6-4702-8B59-83563CDFA6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23CA05F-21EC-4A97-961C-0425A236C0E1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33ABAE4-5FD6-4702-8B59-83563CDFA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A05F-21EC-4A97-961C-0425A236C0E1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BAE4-5FD6-4702-8B59-83563CDFA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A05F-21EC-4A97-961C-0425A236C0E1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BAE4-5FD6-4702-8B59-83563CDFA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A05F-21EC-4A97-961C-0425A236C0E1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BAE4-5FD6-4702-8B59-83563CDFA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23CA05F-21EC-4A97-961C-0425A236C0E1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33ABAE4-5FD6-4702-8B59-83563CDFA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85728"/>
            <a:ext cx="8458200" cy="39290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«Средняя общеобразовательная школа № 7 села Стародубского Буденновского района» Ставропольского края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Реализация личных прав ребенка»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071942"/>
            <a:ext cx="8401080" cy="242889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Работу выполнила: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ученица 10 класса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МОУ СОШ №7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Межуева Кристина.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истории и обществознания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И.А. Павленко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Принцип </a:t>
            </a:r>
            <a:r>
              <a:rPr lang="ru-RU" b="1" dirty="0" err="1" smtClean="0"/>
              <a:t>недискриминации</a:t>
            </a:r>
            <a:r>
              <a:rPr lang="ru-RU" b="1" dirty="0" smtClean="0"/>
              <a:t> изложен в следующих законах РФ: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ru-RU" b="1" dirty="0" smtClean="0"/>
              <a:t>Конституция РФ;</a:t>
            </a:r>
          </a:p>
          <a:p>
            <a:pPr>
              <a:lnSpc>
                <a:spcPct val="200000"/>
              </a:lnSpc>
              <a:buNone/>
            </a:pPr>
            <a:r>
              <a:rPr lang="ru-RU" b="1" dirty="0" smtClean="0"/>
              <a:t>       Гражданский кодекс РФ;</a:t>
            </a:r>
          </a:p>
          <a:p>
            <a:pPr>
              <a:lnSpc>
                <a:spcPct val="200000"/>
              </a:lnSpc>
              <a:buNone/>
            </a:pPr>
            <a:r>
              <a:rPr lang="ru-RU" b="1" dirty="0" smtClean="0"/>
              <a:t>                Семейный кодекс РФ;</a:t>
            </a:r>
          </a:p>
          <a:p>
            <a:pPr>
              <a:lnSpc>
                <a:spcPct val="200000"/>
              </a:lnSpc>
              <a:buNone/>
            </a:pPr>
            <a:r>
              <a:rPr lang="ru-RU" b="1" dirty="0" smtClean="0"/>
              <a:t>                        Закон РФ «Об образовании».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35732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6 класс – многонациональный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500" b="1" dirty="0" smtClean="0">
                <a:solidFill>
                  <a:srgbClr val="FF0000"/>
                </a:solidFill>
              </a:rPr>
              <a:t>Мы все разные, но мы все равные!</a:t>
            </a:r>
            <a:endParaRPr lang="ru-RU" sz="35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_02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8715436" cy="44291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/>
              <a:t>Статья 6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3571900" cy="52864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b="1" dirty="0" smtClean="0"/>
              <a:t>        Каждый ребенок имеет неотъемлемое право на жизнь, выживание и здоровое развитие.</a:t>
            </a:r>
          </a:p>
          <a:p>
            <a:endParaRPr lang="ru-RU" dirty="0"/>
          </a:p>
        </p:txBody>
      </p:sp>
      <p:pic>
        <p:nvPicPr>
          <p:cNvPr id="5" name="Рисунок 4" descr="1327565569_unicef-2.jpg"/>
          <p:cNvPicPr>
            <a:picLocks noChangeAspect="1"/>
          </p:cNvPicPr>
          <p:nvPr/>
        </p:nvPicPr>
        <p:blipFill>
          <a:blip r:embed="rId2"/>
          <a:srcRect l="18358" t="16558" r="19438" b="15838"/>
          <a:stretch>
            <a:fillRect/>
          </a:stretch>
        </p:blipFill>
        <p:spPr>
          <a:xfrm>
            <a:off x="3714744" y="1428736"/>
            <a:ext cx="5334038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714512"/>
          </a:xfrm>
        </p:spPr>
        <p:txBody>
          <a:bodyPr>
            <a:normAutofit/>
          </a:bodyPr>
          <a:lstStyle/>
          <a:p>
            <a:r>
              <a:rPr lang="ru-RU" b="1" dirty="0" smtClean="0"/>
              <a:t> В России существование права на жизнь признаётся: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93135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b="1" dirty="0" smtClean="0"/>
              <a:t>  </a:t>
            </a:r>
            <a:r>
              <a:rPr lang="ru-RU" sz="3200" b="1" dirty="0" smtClean="0"/>
              <a:t>1.Конституцией РФ - статья 20;</a:t>
            </a:r>
          </a:p>
          <a:p>
            <a:pPr>
              <a:buNone/>
            </a:pPr>
            <a:r>
              <a:rPr lang="ru-RU" sz="3200" b="1" dirty="0" smtClean="0"/>
              <a:t>  2. Основами законодательства РФ об охране здоровья граждан; </a:t>
            </a:r>
          </a:p>
          <a:p>
            <a:pPr>
              <a:lnSpc>
                <a:spcPct val="150000"/>
              </a:lnSpc>
              <a:buNone/>
            </a:pPr>
            <a:r>
              <a:rPr lang="ru-RU" sz="3200" b="1" dirty="0" smtClean="0"/>
              <a:t>  3. Семейным кодексом РФ;</a:t>
            </a:r>
          </a:p>
          <a:p>
            <a:pPr>
              <a:lnSpc>
                <a:spcPct val="150000"/>
              </a:lnSpc>
              <a:buNone/>
            </a:pPr>
            <a:r>
              <a:rPr lang="ru-RU" sz="3200" b="1" dirty="0" smtClean="0"/>
              <a:t>  4.Кодексом законов о труде РФ.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6329378" cy="192882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45054"/>
                </a:solidFill>
                <a:latin typeface="+mn-lt"/>
              </a:rPr>
              <a:t>В соответствии с Основами законодательства РФ об </a:t>
            </a:r>
            <a:br>
              <a:rPr lang="ru-RU" sz="2800" b="1" dirty="0" smtClean="0">
                <a:solidFill>
                  <a:srgbClr val="045054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45054"/>
                </a:solidFill>
                <a:latin typeface="+mn-lt"/>
              </a:rPr>
              <a:t>охране здоровья граждан несовершеннолетние имеют</a:t>
            </a:r>
            <a:br>
              <a:rPr lang="ru-RU" sz="2800" b="1" dirty="0" smtClean="0">
                <a:solidFill>
                  <a:srgbClr val="045054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45054"/>
                </a:solidFill>
                <a:latin typeface="+mn-lt"/>
              </a:rPr>
              <a:t> право на: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14620"/>
            <a:ext cx="8686800" cy="3859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- диспансерное наблюдение; </a:t>
            </a:r>
          </a:p>
          <a:p>
            <a:pPr>
              <a:buNone/>
            </a:pPr>
            <a:r>
              <a:rPr lang="ru-RU" b="1" dirty="0" smtClean="0"/>
              <a:t> -  лечение;</a:t>
            </a:r>
          </a:p>
          <a:p>
            <a:pPr>
              <a:buNone/>
            </a:pPr>
            <a:r>
              <a:rPr lang="ru-RU" b="1" dirty="0" smtClean="0"/>
              <a:t> -   питание на льготных условиях;</a:t>
            </a:r>
          </a:p>
          <a:p>
            <a:pPr>
              <a:buNone/>
            </a:pPr>
            <a:r>
              <a:rPr lang="ru-RU" b="1" dirty="0" smtClean="0"/>
              <a:t> - вакцинация;</a:t>
            </a:r>
          </a:p>
          <a:p>
            <a:pPr>
              <a:buNone/>
            </a:pPr>
            <a:r>
              <a:rPr lang="ru-RU" b="1" dirty="0" smtClean="0"/>
              <a:t> - бесплатную медицинскую консультацию</a:t>
            </a:r>
          </a:p>
          <a:p>
            <a:pPr>
              <a:buNone/>
            </a:pPr>
            <a:r>
              <a:rPr lang="ru-RU" b="1" dirty="0" smtClean="0"/>
              <a:t>  - получение необходимой информации о состоянии здоровья в доступной для них форме.</a:t>
            </a:r>
            <a:endParaRPr lang="ru-RU" b="1" dirty="0"/>
          </a:p>
        </p:txBody>
      </p:sp>
      <p:pic>
        <p:nvPicPr>
          <p:cNvPr id="4" name="Рисунок 3" descr="7108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928670"/>
            <a:ext cx="3000364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43008"/>
          </a:xfrm>
        </p:spPr>
        <p:txBody>
          <a:bodyPr/>
          <a:lstStyle/>
          <a:p>
            <a:pPr algn="ctr"/>
            <a:r>
              <a:rPr lang="ru-RU" b="1" dirty="0" smtClean="0"/>
              <a:t>Охрана здоровья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502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2168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Меры по охране здоровья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/>
                        <a:t>Учащихся 6 класса</a:t>
                      </a:r>
                      <a:endParaRPr lang="ru-RU" sz="2000" b="1" dirty="0"/>
                    </a:p>
                  </a:txBody>
                  <a:tcPr/>
                </a:tc>
              </a:tr>
              <a:tr h="721681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Диспансерное наблюдение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100%</a:t>
                      </a:r>
                      <a:endParaRPr lang="ru-RU" sz="2000" b="1" dirty="0"/>
                    </a:p>
                  </a:txBody>
                  <a:tcPr/>
                </a:tc>
              </a:tr>
              <a:tr h="721681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Врачебная помощь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smtClean="0"/>
                        <a:t>84%</a:t>
                      </a:r>
                      <a:endParaRPr lang="ru-RU" sz="2000" b="1" dirty="0"/>
                    </a:p>
                  </a:txBody>
                  <a:tcPr/>
                </a:tc>
              </a:tr>
              <a:tr h="721681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Питание на льготных условиях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15 %</a:t>
                      </a:r>
                      <a:endParaRPr lang="ru-RU" sz="2000" b="1" dirty="0"/>
                    </a:p>
                  </a:txBody>
                  <a:tcPr/>
                </a:tc>
              </a:tr>
              <a:tr h="721681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Вакцинация</a:t>
                      </a:r>
                    </a:p>
                    <a:p>
                      <a:endParaRPr lang="ru-RU" sz="2000" b="1" dirty="0" smtClean="0"/>
                    </a:p>
                    <a:p>
                      <a:r>
                        <a:rPr lang="ru-RU" sz="2000" b="1" dirty="0" smtClean="0"/>
                        <a:t>Санаторное</a:t>
                      </a:r>
                      <a:r>
                        <a:rPr lang="ru-RU" sz="2000" b="1" baseline="0" dirty="0" smtClean="0"/>
                        <a:t> лечение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100%</a:t>
                      </a:r>
                    </a:p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26%</a:t>
                      </a:r>
                    </a:p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066800"/>
          </a:xfrm>
        </p:spPr>
        <p:txBody>
          <a:bodyPr/>
          <a:lstStyle/>
          <a:p>
            <a:r>
              <a:rPr lang="ru-RU" b="1" dirty="0" smtClean="0">
                <a:solidFill>
                  <a:srgbClr val="808000"/>
                </a:solidFill>
              </a:rPr>
              <a:t>Конвенция. Статья 7</a:t>
            </a:r>
            <a:endParaRPr lang="ru-RU" b="1" dirty="0">
              <a:solidFill>
                <a:srgbClr val="8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4972056" cy="43251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/>
              <a:t>Ребенок регистрируется сразу же после рождения и с момента рождения имеет право на имя и на приобретение гражданства, право знать своих родителей и право на их заботу. </a:t>
            </a:r>
          </a:p>
          <a:p>
            <a:endParaRPr lang="ru-RU" dirty="0"/>
          </a:p>
        </p:txBody>
      </p:sp>
      <p:pic>
        <p:nvPicPr>
          <p:cNvPr id="4" name="Рисунок 3" descr="4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2000240"/>
            <a:ext cx="3573551" cy="4429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14314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34759"/>
                </a:solidFill>
              </a:rPr>
              <a:t>Гражданские права и свободы зафиксированы в Конституции РФ, Семейном кодексе РФ, Уголовном кодексе РФ</a:t>
            </a:r>
            <a:endParaRPr lang="ru-RU" sz="3200" b="1" dirty="0">
              <a:solidFill>
                <a:srgbClr val="03475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717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/>
              <a:t>В записи о рождении ребенка указывается имя, отчество и фамилия ребенка, информация о родителях, национальность, место и время рождения. </a:t>
            </a:r>
          </a:p>
          <a:p>
            <a:pPr>
              <a:buNone/>
            </a:pPr>
            <a:r>
              <a:rPr lang="ru-RU" b="1" dirty="0" smtClean="0"/>
              <a:t>       Гражданство ребенок приобретает с рождения.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CC5300"/>
                </a:solidFill>
              </a:rPr>
              <a:t>Статьи 54-55 Семейного кодекса.</a:t>
            </a:r>
            <a:br>
              <a:rPr lang="ru-RU" sz="4400" b="1" dirty="0" smtClean="0">
                <a:solidFill>
                  <a:srgbClr val="CC53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avatar-448776-2013092716474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0321" y="1785926"/>
            <a:ext cx="3869558" cy="485778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4488"/>
            <a:ext cx="4038600" cy="50608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3600" b="1" dirty="0" smtClean="0"/>
              <a:t>Право ребенка жить и воспитываться в семье.</a:t>
            </a:r>
          </a:p>
          <a:p>
            <a:pPr>
              <a:buNone/>
            </a:pPr>
            <a:r>
              <a:rPr lang="ru-RU" sz="3600" b="1" dirty="0" smtClean="0"/>
              <a:t>   Право на общение с родителями и другими родственниками.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Результаты анкетирования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382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3712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Гражданские права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Ответы учащихся</a:t>
                      </a:r>
                      <a:endParaRPr lang="ru-RU" b="1" dirty="0"/>
                    </a:p>
                  </a:txBody>
                  <a:tcPr/>
                </a:tc>
              </a:tr>
              <a:tr h="63712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Свидетельство о рождении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100%</a:t>
                      </a:r>
                      <a:endParaRPr lang="ru-RU" b="1" dirty="0"/>
                    </a:p>
                  </a:txBody>
                  <a:tcPr/>
                </a:tc>
              </a:tr>
              <a:tr h="63712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Гражданство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95%</a:t>
                      </a:r>
                      <a:endParaRPr lang="ru-RU" b="1" dirty="0"/>
                    </a:p>
                  </a:txBody>
                  <a:tcPr/>
                </a:tc>
              </a:tr>
              <a:tr h="63712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Информация о родителях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100%</a:t>
                      </a:r>
                      <a:endParaRPr lang="ru-RU" b="1" dirty="0"/>
                    </a:p>
                  </a:txBody>
                  <a:tcPr/>
                </a:tc>
              </a:tr>
              <a:tr h="63712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Наличие</a:t>
                      </a:r>
                      <a:r>
                        <a:rPr lang="ru-RU" b="1" baseline="0" dirty="0" smtClean="0"/>
                        <a:t> семьи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100%</a:t>
                      </a:r>
                      <a:endParaRPr lang="ru-RU" b="1" dirty="0"/>
                    </a:p>
                  </a:txBody>
                  <a:tcPr/>
                </a:tc>
              </a:tr>
              <a:tr h="63712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Общение с родственниками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100%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5543560" cy="1143008"/>
          </a:xfrm>
        </p:spPr>
        <p:txBody>
          <a:bodyPr/>
          <a:lstStyle/>
          <a:p>
            <a:pPr algn="ctr"/>
            <a:r>
              <a:rPr lang="ru-RU" dirty="0" smtClean="0"/>
              <a:t>Актуальность 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49424"/>
            <a:ext cx="8501122" cy="489435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   </a:t>
            </a:r>
            <a:r>
              <a:rPr lang="ru-RU" sz="4000" b="1" dirty="0" smtClean="0"/>
              <a:t>Актуальность данной темы </a:t>
            </a:r>
          </a:p>
          <a:p>
            <a:pPr>
              <a:buNone/>
            </a:pPr>
            <a:r>
              <a:rPr lang="ru-RU" sz="4000" b="1" dirty="0" smtClean="0"/>
              <a:t>    заключается в необходимости </a:t>
            </a:r>
          </a:p>
          <a:p>
            <a:pPr>
              <a:buNone/>
            </a:pPr>
            <a:r>
              <a:rPr lang="ru-RU" sz="4000" b="1" dirty="0" smtClean="0"/>
              <a:t>    разъяснения правового статуса</a:t>
            </a:r>
          </a:p>
          <a:p>
            <a:pPr>
              <a:buNone/>
            </a:pPr>
            <a:r>
              <a:rPr lang="ru-RU" sz="4000" b="1" dirty="0" smtClean="0"/>
              <a:t>    личности ребенка, т.к. они </a:t>
            </a:r>
          </a:p>
          <a:p>
            <a:pPr>
              <a:buNone/>
            </a:pPr>
            <a:r>
              <a:rPr lang="ru-RU" sz="4000" b="1" dirty="0" smtClean="0"/>
              <a:t>    обладая всеми основными </a:t>
            </a:r>
          </a:p>
          <a:p>
            <a:pPr>
              <a:buNone/>
            </a:pPr>
            <a:r>
              <a:rPr lang="ru-RU" sz="4000" b="1" dirty="0" smtClean="0"/>
              <a:t>    правами и свободами человека,</a:t>
            </a:r>
          </a:p>
          <a:p>
            <a:pPr>
              <a:buNone/>
            </a:pPr>
            <a:r>
              <a:rPr lang="ru-RU" sz="4000" b="1" dirty="0" smtClean="0"/>
              <a:t>    требуют по отношению к себе особой правовой</a:t>
            </a:r>
          </a:p>
          <a:p>
            <a:pPr>
              <a:buNone/>
            </a:pPr>
            <a:r>
              <a:rPr lang="ru-RU" sz="4000" b="1" dirty="0" smtClean="0"/>
              <a:t>    защиты. Дети имеют меньше возможности для защиты своих прав, чем взрослые люди. У ребенка нет физической, психологической зрелости. Дети отличаются зависимостью от опеки взрослых. Поэтому и права детей  глубже, шире, значительнее, чем права взрослого. </a:t>
            </a:r>
            <a:br>
              <a:rPr lang="ru-RU" sz="4000" b="1" dirty="0" smtClean="0"/>
            </a:br>
            <a:endParaRPr lang="ru-RU" sz="4000" b="1" dirty="0"/>
          </a:p>
        </p:txBody>
      </p:sp>
      <p:pic>
        <p:nvPicPr>
          <p:cNvPr id="4" name="Рисунок 3" descr="78822216_bez3.jpg"/>
          <p:cNvPicPr>
            <a:picLocks noChangeAspect="1"/>
          </p:cNvPicPr>
          <p:nvPr/>
        </p:nvPicPr>
        <p:blipFill>
          <a:blip r:embed="rId2"/>
          <a:srcRect l="14353" t="12094" r="2392" b="4535"/>
          <a:stretch>
            <a:fillRect/>
          </a:stretch>
        </p:blipFill>
        <p:spPr>
          <a:xfrm>
            <a:off x="5857884" y="785794"/>
            <a:ext cx="3110832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00174"/>
            <a:ext cx="9144000" cy="221457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Статья 26. Всеобщая декларация прав человека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Статья 28. Конвенции о правах ребенка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Статья 13.  Международный пакт об экономических, социальных и культурных правах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13573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Право ребенка на образование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6" name="Рисунок 5" descr="shko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3500438"/>
            <a:ext cx="5458356" cy="3144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Статья 43                        Конституции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РФ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43314"/>
            <a:ext cx="8229600" cy="293122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 </a:t>
            </a:r>
            <a:r>
              <a:rPr lang="ru-RU" b="1" dirty="0" smtClean="0"/>
              <a:t>Гарантирует общедоступность и бесплатность дошкольного, основного общего и среднего профессионального образования в государственных или муниципальных образовательных учреждениях </a:t>
            </a:r>
            <a:endParaRPr lang="ru-RU" b="1" dirty="0"/>
          </a:p>
        </p:txBody>
      </p:sp>
      <p:pic>
        <p:nvPicPr>
          <p:cNvPr id="5" name="Рисунок 4" descr="18501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642919"/>
            <a:ext cx="2071702" cy="3071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472518" cy="142400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Федеральный закон </a:t>
            </a:r>
            <a:br>
              <a:rPr lang="ru-RU" b="1" dirty="0" smtClean="0"/>
            </a:br>
            <a:r>
              <a:rPr lang="ru-RU" b="1" dirty="0" smtClean="0"/>
              <a:t>«Об образовании»</a:t>
            </a:r>
            <a:endParaRPr lang="ru-RU" b="1" dirty="0"/>
          </a:p>
        </p:txBody>
      </p:sp>
      <p:pic>
        <p:nvPicPr>
          <p:cNvPr id="5" name="Содержимое 4" descr="1372520684_otzyv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915" y="2500306"/>
            <a:ext cx="4300567" cy="35719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2249424"/>
            <a:ext cx="49291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</a:t>
            </a:r>
            <a:r>
              <a:rPr lang="ru-RU" sz="3200" b="1" dirty="0" smtClean="0"/>
              <a:t>Пять ключевых понятий:</a:t>
            </a:r>
          </a:p>
          <a:p>
            <a:pPr marL="566928" indent="-457200">
              <a:buNone/>
            </a:pPr>
            <a:r>
              <a:rPr lang="ru-RU" sz="3200" b="1" dirty="0" smtClean="0"/>
              <a:t> - обучение</a:t>
            </a:r>
          </a:p>
          <a:p>
            <a:pPr marL="566928" indent="-457200">
              <a:buNone/>
            </a:pPr>
            <a:r>
              <a:rPr lang="ru-RU" sz="3200" b="1" dirty="0" smtClean="0"/>
              <a:t> - развитие</a:t>
            </a:r>
          </a:p>
          <a:p>
            <a:pPr marL="566928" indent="-457200">
              <a:buNone/>
            </a:pPr>
            <a:r>
              <a:rPr lang="ru-RU" sz="3200" b="1" dirty="0" smtClean="0"/>
              <a:t> - социализация</a:t>
            </a:r>
          </a:p>
          <a:p>
            <a:pPr marL="566928" indent="-457200">
              <a:buNone/>
            </a:pPr>
            <a:r>
              <a:rPr lang="ru-RU" sz="3200" b="1" dirty="0" smtClean="0"/>
              <a:t> - индивидуализация</a:t>
            </a:r>
          </a:p>
          <a:p>
            <a:pPr marL="566928" indent="-457200">
              <a:buNone/>
            </a:pPr>
            <a:r>
              <a:rPr lang="ru-RU" sz="3200" b="1" dirty="0" smtClean="0"/>
              <a:t> - личность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3000396" cy="31432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D60093"/>
                </a:solidFill>
              </a:rPr>
              <a:t>Статья 31 Конвенции о правах ребенка</a:t>
            </a:r>
            <a:endParaRPr lang="ru-RU" b="1" dirty="0">
              <a:solidFill>
                <a:srgbClr val="D6009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14818"/>
            <a:ext cx="8715404" cy="264318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b="1" dirty="0" smtClean="0"/>
              <a:t>Право ребенка на отдых и досуг, право участвовать в играх и развлекательных мероприятиях, соответствующих его возрасту, и свободно участвовать в культурной жизни и заниматься искусством.</a:t>
            </a:r>
          </a:p>
          <a:p>
            <a:endParaRPr lang="ru-RU" dirty="0"/>
          </a:p>
        </p:txBody>
      </p:sp>
      <p:pic>
        <p:nvPicPr>
          <p:cNvPr id="4" name="Рисунок 3" descr="6160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785794"/>
            <a:ext cx="5572162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Отдых и досуг учащихся 6 класса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000240"/>
          <a:ext cx="8643998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382000" cy="17859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Цель: выявить и обосновать социальные условия  реализации ребенком своих прав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500306"/>
            <a:ext cx="3119430" cy="714380"/>
          </a:xfrm>
        </p:spPr>
        <p:txBody>
          <a:bodyPr/>
          <a:lstStyle/>
          <a:p>
            <a:pPr algn="ctr"/>
            <a:r>
              <a:rPr lang="ru-RU" sz="3200" dirty="0" smtClean="0"/>
              <a:t>Гипотеза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643570" y="2500306"/>
            <a:ext cx="3119430" cy="714380"/>
          </a:xfrm>
        </p:spPr>
        <p:txBody>
          <a:bodyPr/>
          <a:lstStyle/>
          <a:p>
            <a:pPr algn="ctr"/>
            <a:r>
              <a:rPr lang="ru-RU" sz="3200" dirty="0" smtClean="0"/>
              <a:t>Вывод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3500437"/>
            <a:ext cx="2905116" cy="30942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    Государство является гарантом детских прав и способствует их реализации.</a:t>
            </a:r>
            <a:endParaRPr lang="ru-RU" sz="24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72132" y="3286125"/>
            <a:ext cx="3187947" cy="330859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600" b="1" dirty="0" smtClean="0"/>
              <a:t>Российские дети обладают широким спектром прав и свобод, которые успешно реализуются при поддержке государства.</a:t>
            </a:r>
          </a:p>
          <a:p>
            <a:pPr>
              <a:buNone/>
            </a:pPr>
            <a:r>
              <a:rPr lang="ru-RU" sz="2600" b="1" dirty="0" smtClean="0"/>
              <a:t>  </a:t>
            </a:r>
            <a:endParaRPr lang="ru-RU" sz="2600" b="1" dirty="0"/>
          </a:p>
        </p:txBody>
      </p:sp>
      <p:pic>
        <p:nvPicPr>
          <p:cNvPr id="7" name="Рисунок 6" descr="1633813_w640_h640_1.jpg"/>
          <p:cNvPicPr>
            <a:picLocks noChangeAspect="1"/>
          </p:cNvPicPr>
          <p:nvPr/>
        </p:nvPicPr>
        <p:blipFill>
          <a:blip r:embed="rId2"/>
          <a:srcRect l="6496" r="2953"/>
          <a:stretch>
            <a:fillRect/>
          </a:stretch>
        </p:blipFill>
        <p:spPr>
          <a:xfrm>
            <a:off x="3143240" y="3643314"/>
            <a:ext cx="2760002" cy="230117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214842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/>
              <a:t>Спасибо за внимание</a:t>
            </a:r>
            <a:endParaRPr lang="ru-RU" sz="6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500834"/>
            <a:ext cx="8229600" cy="7370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Цель проектной деятельности: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543956" cy="50029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выявить и обосновать социальные условия  реализации ребенком своих прав.</a:t>
            </a:r>
          </a:p>
          <a:p>
            <a:pPr algn="just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Задачи:</a:t>
            </a:r>
          </a:p>
          <a:p>
            <a:pPr>
              <a:buNone/>
            </a:pPr>
            <a:r>
              <a:rPr lang="ru-RU" b="1" dirty="0" smtClean="0"/>
              <a:t>  - изучить нормативно-правовые документы, определяющие права детей;</a:t>
            </a:r>
            <a:endParaRPr lang="ru-RU" b="1" i="1" dirty="0" smtClean="0"/>
          </a:p>
          <a:p>
            <a:pPr>
              <a:buNone/>
            </a:pPr>
            <a:r>
              <a:rPr lang="ru-RU" b="1" dirty="0" smtClean="0"/>
              <a:t>  - рассмотреть   виды прав ребенка и гражданина; </a:t>
            </a:r>
          </a:p>
          <a:p>
            <a:pPr>
              <a:buNone/>
            </a:pPr>
            <a:r>
              <a:rPr lang="ru-RU" b="1" dirty="0" smtClean="0"/>
              <a:t>  - выявить эффективность реализации ребенком своих гражданских прав.</a:t>
            </a:r>
          </a:p>
          <a:p>
            <a:endParaRPr lang="ru-RU" dirty="0" smtClean="0"/>
          </a:p>
          <a:p>
            <a:pPr algn="just"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Гипотеза: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723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государство является гарантом детских прав и способствует их реализации</a:t>
            </a:r>
            <a:endParaRPr lang="ru-RU" b="1" dirty="0"/>
          </a:p>
        </p:txBody>
      </p:sp>
      <p:pic>
        <p:nvPicPr>
          <p:cNvPr id="4" name="Рисунок 3" descr="5239_html_m4637d156.jpg"/>
          <p:cNvPicPr>
            <a:picLocks noChangeAspect="1"/>
          </p:cNvPicPr>
          <p:nvPr/>
        </p:nvPicPr>
        <p:blipFill>
          <a:blip r:embed="rId2"/>
          <a:srcRect t="2152" b="5020"/>
          <a:stretch>
            <a:fillRect/>
          </a:stretch>
        </p:blipFill>
        <p:spPr>
          <a:xfrm>
            <a:off x="2428860" y="2285992"/>
            <a:ext cx="4652529" cy="4357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Предмет проекта – нормативно-правовые документы: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8599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 </a:t>
            </a:r>
            <a:r>
              <a:rPr lang="ru-RU" sz="3200" b="1" dirty="0" smtClean="0"/>
              <a:t>1. Конвенция о правах ребенка;</a:t>
            </a:r>
          </a:p>
          <a:p>
            <a:pPr>
              <a:buNone/>
            </a:pPr>
            <a:r>
              <a:rPr lang="ru-RU" sz="3200" b="1" dirty="0" smtClean="0"/>
              <a:t>  2. Конституция РФ;</a:t>
            </a:r>
          </a:p>
          <a:p>
            <a:pPr>
              <a:buNone/>
            </a:pPr>
            <a:r>
              <a:rPr lang="ru-RU" sz="3200" b="1" dirty="0" smtClean="0"/>
              <a:t>  3. Гражданский кодекс РФ;</a:t>
            </a:r>
          </a:p>
          <a:p>
            <a:pPr>
              <a:buNone/>
            </a:pPr>
            <a:r>
              <a:rPr lang="ru-RU" sz="3200" b="1" dirty="0" smtClean="0"/>
              <a:t>  4. Федеральный закон «Об   образовании»;</a:t>
            </a:r>
          </a:p>
          <a:p>
            <a:pPr>
              <a:buNone/>
            </a:pPr>
            <a:r>
              <a:rPr lang="ru-RU" sz="3200" b="1" dirty="0" smtClean="0"/>
              <a:t>   5. Семейный кодекс РФ.</a:t>
            </a:r>
          </a:p>
          <a:p>
            <a:pPr>
              <a:buNone/>
            </a:pPr>
            <a:r>
              <a:rPr lang="ru-RU" sz="3200" b="1" dirty="0" smtClean="0"/>
              <a:t> 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Объект проекта – учащиеся 6 класса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:\фото право\IMAG0595.jpg"/>
          <p:cNvPicPr>
            <a:picLocks noGrp="1"/>
          </p:cNvPicPr>
          <p:nvPr>
            <p:ph idx="1"/>
          </p:nvPr>
        </p:nvPicPr>
        <p:blipFill>
          <a:blip r:embed="rId2" cstate="print"/>
          <a:srcRect t="20679"/>
          <a:stretch>
            <a:fillRect/>
          </a:stretch>
        </p:blipFill>
        <p:spPr bwMode="auto">
          <a:xfrm>
            <a:off x="214282" y="2285992"/>
            <a:ext cx="8715435" cy="428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Конвенция о правах ребенка 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u="sng" dirty="0" smtClean="0"/>
              <a:t> </a:t>
            </a:r>
            <a:r>
              <a:rPr lang="ru-RU" b="1" u="sng" dirty="0" smtClean="0"/>
              <a:t>Конвенция- </a:t>
            </a:r>
            <a:r>
              <a:rPr lang="ru-RU" b="1" dirty="0" smtClean="0"/>
              <a:t>это международный </a:t>
            </a:r>
          </a:p>
          <a:p>
            <a:pPr>
              <a:buNone/>
            </a:pPr>
            <a:r>
              <a:rPr lang="ru-RU" b="1" dirty="0" smtClean="0"/>
              <a:t>правовой документ, </a:t>
            </a:r>
          </a:p>
          <a:p>
            <a:pPr>
              <a:buNone/>
            </a:pPr>
            <a:r>
              <a:rPr lang="ru-RU" b="1" dirty="0" smtClean="0"/>
              <a:t>определяющий права детей.</a:t>
            </a:r>
          </a:p>
          <a:p>
            <a:pPr>
              <a:buNone/>
            </a:pPr>
            <a:r>
              <a:rPr lang="ru-RU" b="1" dirty="0" smtClean="0"/>
              <a:t>Конвенция о правах ребёнка</a:t>
            </a:r>
          </a:p>
          <a:p>
            <a:pPr>
              <a:buNone/>
            </a:pPr>
            <a:r>
              <a:rPr lang="ru-RU" b="1" dirty="0" smtClean="0"/>
              <a:t>является первым и основным</a:t>
            </a:r>
          </a:p>
          <a:p>
            <a:pPr>
              <a:buNone/>
            </a:pPr>
            <a:r>
              <a:rPr lang="ru-RU" b="1" dirty="0" smtClean="0"/>
              <a:t>международно-правовым </a:t>
            </a:r>
          </a:p>
          <a:p>
            <a:pPr>
              <a:buNone/>
            </a:pPr>
            <a:r>
              <a:rPr lang="ru-RU" b="1" dirty="0" smtClean="0"/>
              <a:t>документом обязательного</a:t>
            </a:r>
          </a:p>
          <a:p>
            <a:pPr>
              <a:buNone/>
            </a:pPr>
            <a:r>
              <a:rPr lang="ru-RU" b="1" dirty="0" smtClean="0"/>
              <a:t>характера, посвящённым широкому спектру прав ребёнка.</a:t>
            </a:r>
          </a:p>
          <a:p>
            <a:endParaRPr lang="ru-RU" dirty="0"/>
          </a:p>
        </p:txBody>
      </p:sp>
      <p:pic>
        <p:nvPicPr>
          <p:cNvPr id="4" name="Рисунок 3" descr="423809.jpg"/>
          <p:cNvPicPr>
            <a:picLocks noChangeAspect="1"/>
          </p:cNvPicPr>
          <p:nvPr/>
        </p:nvPicPr>
        <p:blipFill>
          <a:blip r:embed="rId2"/>
          <a:srcRect l="9719" t="9719" r="14038" b="3240"/>
          <a:stretch>
            <a:fillRect/>
          </a:stretch>
        </p:blipFill>
        <p:spPr>
          <a:xfrm>
            <a:off x="6357950" y="2690936"/>
            <a:ext cx="2643205" cy="295264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428604"/>
            <a:ext cx="4143404" cy="135732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Кто является ребенком?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643446"/>
            <a:ext cx="5857884" cy="2000264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sz="3500" b="1" dirty="0" smtClean="0">
                <a:solidFill>
                  <a:schemeClr val="tx2">
                    <a:lumMod val="75000"/>
                  </a:schemeClr>
                </a:solidFill>
              </a:rPr>
              <a:t>Статья 1. </a:t>
            </a:r>
          </a:p>
          <a:p>
            <a:pPr algn="ctr">
              <a:lnSpc>
                <a:spcPct val="110000"/>
              </a:lnSpc>
              <a:buNone/>
            </a:pPr>
            <a:r>
              <a:rPr lang="ru-RU" sz="2400" b="1" dirty="0" smtClean="0"/>
              <a:t>Ребенком является каждое человеческое</a:t>
            </a:r>
          </a:p>
          <a:p>
            <a:pPr algn="ctr">
              <a:lnSpc>
                <a:spcPct val="110000"/>
              </a:lnSpc>
              <a:buNone/>
            </a:pPr>
            <a:r>
              <a:rPr lang="ru-RU" sz="2400" b="1" dirty="0" smtClean="0"/>
              <a:t> существо до достижения 18-летнего возраста </a:t>
            </a:r>
          </a:p>
          <a:p>
            <a:endParaRPr lang="ru-RU" dirty="0"/>
          </a:p>
        </p:txBody>
      </p:sp>
      <p:pic>
        <p:nvPicPr>
          <p:cNvPr id="4" name="Рисунок 3" descr="03a67ea61dfb9c24b8616ac9d10e9bbe_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42918"/>
            <a:ext cx="2714644" cy="3257540"/>
          </a:xfrm>
          <a:prstGeom prst="rect">
            <a:avLst/>
          </a:prstGeom>
        </p:spPr>
      </p:pic>
      <p:pic>
        <p:nvPicPr>
          <p:cNvPr id="5" name="Рисунок 4" descr="image_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643182"/>
            <a:ext cx="3857620" cy="4214818"/>
          </a:xfrm>
          <a:prstGeom prst="rect">
            <a:avLst/>
          </a:prstGeom>
        </p:spPr>
      </p:pic>
      <p:pic>
        <p:nvPicPr>
          <p:cNvPr id="6" name="Рисунок 5" descr="mZLl2gTsiI40j0LR.jpg"/>
          <p:cNvPicPr>
            <a:picLocks noChangeAspect="1"/>
          </p:cNvPicPr>
          <p:nvPr/>
        </p:nvPicPr>
        <p:blipFill>
          <a:blip r:embed="rId4"/>
          <a:srcRect l="3761" r="14103"/>
          <a:stretch>
            <a:fillRect/>
          </a:stretch>
        </p:blipFill>
        <p:spPr>
          <a:xfrm>
            <a:off x="3092583" y="1643050"/>
            <a:ext cx="2013831" cy="3034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642918"/>
            <a:ext cx="2000264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3300"/>
                </a:solidFill>
              </a:rPr>
              <a:t>Статья 2</a:t>
            </a:r>
            <a:endParaRPr lang="ru-RU" b="1" dirty="0">
              <a:solidFill>
                <a:srgbClr val="FF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642918"/>
            <a:ext cx="6215106" cy="250033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        </a:t>
            </a:r>
            <a:r>
              <a:rPr lang="ru-RU" sz="3300" b="1" dirty="0" smtClean="0"/>
              <a:t>Защита ребенка от всех видов дискриминации независимо от расы, цвета кожи, пола, языка, религии, имущественного положения, национального происхождения</a:t>
            </a:r>
            <a:endParaRPr lang="ru-RU" sz="3300" b="1" dirty="0"/>
          </a:p>
        </p:txBody>
      </p:sp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2"/>
          <a:srcRect l="5948" t="6269" r="5948" b="6269"/>
          <a:stretch>
            <a:fillRect/>
          </a:stretch>
        </p:blipFill>
        <p:spPr>
          <a:xfrm rot="-7920000">
            <a:off x="472360" y="1103990"/>
            <a:ext cx="2013796" cy="2167845"/>
          </a:xfrm>
          <a:prstGeom prst="rect">
            <a:avLst/>
          </a:prstGeom>
        </p:spPr>
      </p:pic>
      <p:pic>
        <p:nvPicPr>
          <p:cNvPr id="6" name="Рисунок 5" descr="VACH-SpecialKidsSuppo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143248"/>
            <a:ext cx="8072495" cy="371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2498</TotalTime>
  <Words>669</Words>
  <Application>Microsoft Office PowerPoint</Application>
  <PresentationFormat>Экран (4:3)</PresentationFormat>
  <Paragraphs>137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Городская</vt:lpstr>
      <vt:lpstr>Муниципальное общеобразовательное учреждение «Средняя общеобразовательная школа № 7 села Стародубского Буденновского района» Ставропольского края  Проект «Реализация личных прав ребенка»   </vt:lpstr>
      <vt:lpstr>Актуальность темы</vt:lpstr>
      <vt:lpstr>Цель проектной деятельности:</vt:lpstr>
      <vt:lpstr>Гипотеза:</vt:lpstr>
      <vt:lpstr>Предмет проекта – нормативно-правовые документы:</vt:lpstr>
      <vt:lpstr>Объект проекта – учащиеся 6 класса</vt:lpstr>
      <vt:lpstr>Конвенция о правах ребенка  </vt:lpstr>
      <vt:lpstr>Кто является ребенком?</vt:lpstr>
      <vt:lpstr>Статья 2</vt:lpstr>
      <vt:lpstr>Принцип недискриминации изложен в следующих законах РФ:</vt:lpstr>
      <vt:lpstr>6 класс – многонациональный класс</vt:lpstr>
      <vt:lpstr>Статья 6</vt:lpstr>
      <vt:lpstr> В России существование права на жизнь признаётся:</vt:lpstr>
      <vt:lpstr>В соответствии с Основами законодательства РФ об  охране здоровья граждан несовершеннолетние имеют  право на:</vt:lpstr>
      <vt:lpstr>Охрана здоровья</vt:lpstr>
      <vt:lpstr>Конвенция. Статья 7</vt:lpstr>
      <vt:lpstr>Гражданские права и свободы зафиксированы в Конституции РФ, Семейном кодексе РФ, Уголовном кодексе РФ</vt:lpstr>
      <vt:lpstr>Статьи 54-55 Семейного кодекса.  </vt:lpstr>
      <vt:lpstr>Результаты анкетирования</vt:lpstr>
      <vt:lpstr>Статья 26. Всеобщая декларация прав человека Статья 28. Конвенции о правах ребенка Статья 13.  Международный пакт об экономических, социальных и культурных правах</vt:lpstr>
      <vt:lpstr>   Статья 43                        Конституции                                                   РФ</vt:lpstr>
      <vt:lpstr>Федеральный закон  «Об образовании»</vt:lpstr>
      <vt:lpstr>Статья 31 Конвенции о правах ребенка</vt:lpstr>
      <vt:lpstr>Отдых и досуг учащихся 6 класса</vt:lpstr>
      <vt:lpstr>Цель: выявить и обосновать социальные условия  реализации ребенком своих прав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пк</dc:creator>
  <cp:lastModifiedBy>пк</cp:lastModifiedBy>
  <cp:revision>179</cp:revision>
  <dcterms:created xsi:type="dcterms:W3CDTF">2014-04-07T14:42:50Z</dcterms:created>
  <dcterms:modified xsi:type="dcterms:W3CDTF">2014-11-16T18:36:24Z</dcterms:modified>
</cp:coreProperties>
</file>