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C9015-F843-44FB-A06A-014E5CE7991C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AA2BB6-B1C4-48F6-9886-554F57B4399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C9015-F843-44FB-A06A-014E5CE7991C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2BB6-B1C4-48F6-9886-554F57B439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C9015-F843-44FB-A06A-014E5CE7991C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2BB6-B1C4-48F6-9886-554F57B439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6BC9015-F843-44FB-A06A-014E5CE7991C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1AA2BB6-B1C4-48F6-9886-554F57B43998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C9015-F843-44FB-A06A-014E5CE7991C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2BB6-B1C4-48F6-9886-554F57B4399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C9015-F843-44FB-A06A-014E5CE7991C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2BB6-B1C4-48F6-9886-554F57B4399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2BB6-B1C4-48F6-9886-554F57B4399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C9015-F843-44FB-A06A-014E5CE7991C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C9015-F843-44FB-A06A-014E5CE7991C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2BB6-B1C4-48F6-9886-554F57B4399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C9015-F843-44FB-A06A-014E5CE7991C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2BB6-B1C4-48F6-9886-554F57B439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6BC9015-F843-44FB-A06A-014E5CE7991C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AA2BB6-B1C4-48F6-9886-554F57B4399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C9015-F843-44FB-A06A-014E5CE7991C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AA2BB6-B1C4-48F6-9886-554F57B4399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6BC9015-F843-44FB-A06A-014E5CE7991C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1AA2BB6-B1C4-48F6-9886-554F57B43998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2276872"/>
            <a:ext cx="8305800" cy="3600400"/>
          </a:xfrm>
        </p:spPr>
        <p:txBody>
          <a:bodyPr>
            <a:noAutofit/>
          </a:bodyPr>
          <a:lstStyle/>
          <a:p>
            <a:r>
              <a:rPr lang="ru-RU" sz="4000" dirty="0" smtClean="0"/>
              <a:t>« Подготовка учащихся к олимпиадам по основам безопасности жизнедеятельности.»</a:t>
            </a:r>
          </a:p>
          <a:p>
            <a:endParaRPr lang="ru-RU" sz="4000" dirty="0" smtClean="0"/>
          </a:p>
          <a:p>
            <a:endParaRPr lang="ru-RU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7772400" cy="1512168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Из опыта работы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преподавателя – организатора ОБЖ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МБОУ « СОШ№7»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:\Фото018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16632"/>
            <a:ext cx="180020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085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63344"/>
          </a:xfrm>
        </p:spPr>
        <p:txBody>
          <a:bodyPr/>
          <a:lstStyle/>
          <a:p>
            <a:pPr marL="0" marR="76200" lvl="0" indent="0">
              <a:lnSpc>
                <a:spcPct val="150000"/>
              </a:lnSpc>
              <a:spcBef>
                <a:spcPts val="360"/>
              </a:spcBef>
              <a:spcAft>
                <a:spcPts val="1800"/>
              </a:spcAft>
              <a:buNone/>
              <a:tabLst>
                <a:tab pos="318770" algn="l"/>
              </a:tabLst>
            </a:pPr>
            <a:r>
              <a:rPr lang="ru-RU" sz="2800" dirty="0">
                <a:latin typeface="Times New Roman"/>
                <a:ea typeface="Times New Roman"/>
                <a:cs typeface="Times New Roman"/>
              </a:rPr>
              <a:t>Старшеклассники, проводящие под руководством учителя внеклассное мероприятие, составляют и «жюри» конкурса. Один из них читает вопросы, второй внимательно следит за тем, кому первому предоставить слово, третий фиксирует отвечающих и правильные ответы.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5040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026" name="Picture 2" descr="G:\Фото\Фото0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429000"/>
            <a:ext cx="4896544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835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:\Фото\Фото00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996952"/>
            <a:ext cx="4968552" cy="3726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475312"/>
          </a:xfrm>
        </p:spPr>
        <p:txBody>
          <a:bodyPr/>
          <a:lstStyle/>
          <a:p>
            <a:pPr marL="0" marR="76200" lvl="0" indent="0">
              <a:lnSpc>
                <a:spcPct val="150000"/>
              </a:lnSpc>
              <a:spcBef>
                <a:spcPts val="360"/>
              </a:spcBef>
              <a:spcAft>
                <a:spcPts val="1800"/>
              </a:spcAft>
              <a:buNone/>
              <a:tabLst>
                <a:tab pos="318770" algn="l"/>
              </a:tabLst>
            </a:pP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  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Для подготовки к олимпиадам полезны и викторины. В различные викторины, кроме устных вопросов, можно включить и письменные.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dirty="0">
                <a:latin typeface="Times New Roman"/>
                <a:ea typeface="Times New Roman"/>
              </a:rPr>
              <a:t>Использование информационных </a:t>
            </a:r>
            <a:r>
              <a:rPr lang="ru-RU" sz="2800" dirty="0" smtClean="0">
                <a:latin typeface="Times New Roman"/>
                <a:ea typeface="Times New Roman"/>
              </a:rPr>
              <a:t>технологий, </a:t>
            </a:r>
          </a:p>
          <a:p>
            <a:pPr marL="0" indent="0">
              <a:buNone/>
            </a:pPr>
            <a:r>
              <a:rPr lang="ru-RU" sz="2800" dirty="0">
                <a:latin typeface="Times New Roman"/>
                <a:ea typeface="Times New Roman"/>
              </a:rPr>
              <a:t>т</a:t>
            </a:r>
            <a:r>
              <a:rPr lang="ru-RU" sz="2800" dirty="0" smtClean="0">
                <a:latin typeface="Times New Roman"/>
                <a:ea typeface="Times New Roman"/>
              </a:rPr>
              <a:t>ворческих задач, решение олимпиадных задач прошлых лет, </a:t>
            </a:r>
            <a:r>
              <a:rPr lang="ru-RU" sz="2800" dirty="0" smtClean="0">
                <a:latin typeface="Times New Roman"/>
              </a:rPr>
              <a:t>творчество преподавателя.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2427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727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03304"/>
          </a:xfrm>
        </p:spPr>
        <p:txBody>
          <a:bodyPr/>
          <a:lstStyle/>
          <a:p>
            <a:pPr marL="0" marR="76200" lvl="0" indent="0" algn="ctr">
              <a:lnSpc>
                <a:spcPct val="150000"/>
              </a:lnSpc>
              <a:spcBef>
                <a:spcPts val="360"/>
              </a:spcBef>
              <a:spcAft>
                <a:spcPts val="1800"/>
              </a:spcAft>
              <a:buNone/>
              <a:tabLst>
                <a:tab pos="318770" algn="l"/>
              </a:tabLst>
            </a:pPr>
            <a:r>
              <a:rPr lang="ru-RU" sz="2800" dirty="0" smtClean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6000" dirty="0" smtClean="0">
                <a:latin typeface="Times New Roman"/>
                <a:ea typeface="Times New Roman"/>
                <a:cs typeface="Times New Roman"/>
              </a:rPr>
              <a:t>Успехи </a:t>
            </a:r>
            <a:r>
              <a:rPr lang="ru-RU" sz="6000" dirty="0">
                <a:latin typeface="Times New Roman"/>
                <a:ea typeface="Times New Roman"/>
                <a:cs typeface="Times New Roman"/>
              </a:rPr>
              <a:t>моих учеников вселяют в меня оптимизм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962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298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2200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9600" dirty="0" smtClean="0">
                <a:solidFill>
                  <a:srgbClr val="FF0000"/>
                </a:solidFill>
              </a:rPr>
              <a:t>Спасибо за внимание</a:t>
            </a:r>
            <a:endParaRPr lang="ru-RU" sz="9600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6828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406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033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360"/>
              </a:spcBef>
              <a:spcAft>
                <a:spcPts val="360"/>
              </a:spcAft>
            </a:pPr>
            <a:r>
              <a:rPr lang="ru-RU" sz="3200" dirty="0" smtClean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ru-RU" sz="32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Цель олимпиад  </a:t>
            </a:r>
            <a:r>
              <a:rPr lang="ru-RU" sz="3200" dirty="0">
                <a:latin typeface="Times New Roman"/>
                <a:ea typeface="Times New Roman"/>
                <a:cs typeface="Times New Roman"/>
              </a:rPr>
              <a:t>– это ознакомление учащихся с задачами предметных уровней и предоставление возможности сравнить свои успехи в изучении областей науки с успехами своих ровесников.</a:t>
            </a:r>
            <a:r>
              <a:rPr lang="ru-RU" sz="3200" dirty="0">
                <a:latin typeface="Arial"/>
                <a:ea typeface="Times New Roman"/>
                <a:cs typeface="Times New Roman"/>
              </a:rPr>
              <a:t> 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2427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053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0" indent="-342900">
              <a:lnSpc>
                <a:spcPct val="150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дает возможность школьникам и их учителям защищать честь своей школы;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создает ситуацию успеха, поднимает интерес учащихся к изучению предмета;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152400">
              <a:lnSpc>
                <a:spcPct val="150000"/>
              </a:lnSpc>
              <a:spcAft>
                <a:spcPts val="1000"/>
              </a:spcAft>
            </a:pP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некоторые 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олимпиады   проходят в том же тестовом формате, что и ЕГЭ, предоставляя учащимся возможность за несколько лет освоить данную форму тестирования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;</a:t>
            </a:r>
            <a:endParaRPr lang="ru-RU" sz="24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Участие школьников в   олимпиадах 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44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31296"/>
          </a:xfrm>
        </p:spPr>
        <p:txBody>
          <a:bodyPr>
            <a:normAutofit fontScale="92500" lnSpcReduction="10000"/>
          </a:bodyPr>
          <a:lstStyle/>
          <a:p>
            <a:pPr marL="228600" lvl="0">
              <a:lnSpc>
                <a:spcPct val="150000"/>
              </a:lnSpc>
              <a:spcAft>
                <a:spcPts val="1000"/>
              </a:spcAft>
              <a:buClr>
                <a:srgbClr val="F3A447"/>
              </a:buClr>
            </a:pPr>
            <a:r>
              <a:rPr lang="ru-RU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по </a:t>
            </a:r>
            <a:r>
              <a:rPr lang="ru-RU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итогам проведения олимпиады учителя, ученики и их родители могут ознакомиться с результатами всех участников по нескольким критериям: по классам, по регионам, по населенным пунктам, узнать свой результат и сравнить его с лучшим;</a:t>
            </a:r>
            <a:endParaRPr lang="ru-RU" dirty="0">
              <a:solidFill>
                <a:prstClr val="white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каждый участник имеет возможность получить диплом призера или победителя, сертификат для школьного портфолио, которые могут послужить лишним «козырем» при поступлении в ВУЗ.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4029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61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:\Фото\Фото00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340768"/>
            <a:ext cx="6288698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900" lvl="0" indent="-342900">
              <a:lnSpc>
                <a:spcPct val="150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3100" dirty="0">
                <a:latin typeface="Times New Roman"/>
                <a:ea typeface="Times New Roman"/>
                <a:cs typeface="Times New Roman"/>
              </a:rPr>
              <a:t>подготовка к олимпиаде должна быть систематической, начиная с начала учебного года;</a:t>
            </a:r>
            <a:endParaRPr lang="ru-RU" sz="31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3100" dirty="0">
                <a:latin typeface="Times New Roman"/>
                <a:ea typeface="Times New Roman"/>
                <a:cs typeface="Times New Roman"/>
              </a:rPr>
              <a:t>курсы по выбору целесообразнее использовать не для обсуждения вопросов теории, а для развития творческих способностей детей;</a:t>
            </a:r>
            <a:endParaRPr lang="ru-RU" sz="31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3100" dirty="0">
                <a:latin typeface="Times New Roman"/>
                <a:ea typeface="Times New Roman"/>
                <a:cs typeface="Times New Roman"/>
              </a:rPr>
              <a:t>индивидуальная программа подготовки к олимпиаде для каждого учащегося, отражающая его специфическую траекторию движения от незнания к знанию, от практики до творчества;</a:t>
            </a:r>
            <a:endParaRPr lang="ru-RU" sz="31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Эффективность подготовки к олимпиаде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1556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Фото\Фото00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709501"/>
            <a:ext cx="3775968" cy="2831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63344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использование диагностического инструмента (например, интеллектуальные соревнования по каждому разделу программы по предмету);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уделить внимание совершенствованию и развитию у детей экспериментальных навыков, умений применять знания в нестандартной ситуации, самостоятельно моделировать свою поисковую деятельность при решении экспериментальных задач;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802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832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19328"/>
          </a:xfrm>
        </p:spPr>
        <p:txBody>
          <a:bodyPr>
            <a:normAutofit/>
          </a:bodyPr>
          <a:lstStyle/>
          <a:p>
            <a:pPr algn="ctr"/>
            <a:endParaRPr lang="ru-RU" sz="2800" dirty="0" smtClean="0">
              <a:latin typeface="Times New Roman"/>
              <a:ea typeface="Times New Roman"/>
            </a:endParaRPr>
          </a:p>
          <a:p>
            <a:pPr algn="ctr"/>
            <a:endParaRPr lang="ru-RU" sz="2800" dirty="0">
              <a:latin typeface="Times New Roman"/>
              <a:ea typeface="Times New Roman"/>
            </a:endParaRPr>
          </a:p>
          <a:p>
            <a:pPr marL="0" indent="0" algn="ctr">
              <a:buNone/>
            </a:pPr>
            <a:r>
              <a:rPr lang="ru-RU" sz="44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Главное</a:t>
            </a:r>
            <a:r>
              <a:rPr lang="ru-RU" sz="4400" dirty="0" smtClean="0">
                <a:latin typeface="Times New Roman"/>
                <a:ea typeface="Times New Roman"/>
              </a:rPr>
              <a:t> </a:t>
            </a:r>
            <a:r>
              <a:rPr lang="ru-RU" sz="4400" dirty="0">
                <a:latin typeface="Times New Roman"/>
                <a:ea typeface="Times New Roman"/>
              </a:rPr>
              <a:t>при подготовке к олимпиаде, заинтересовать ребят этим соревнованием, включить элементы подготовки в уроки, во внеурочную и внеклассную </a:t>
            </a:r>
            <a:r>
              <a:rPr lang="ru-RU" sz="4400" dirty="0" smtClean="0">
                <a:latin typeface="Times New Roman"/>
                <a:ea typeface="Times New Roman"/>
              </a:rPr>
              <a:t>работу.</a:t>
            </a:r>
            <a:endParaRPr lang="ru-RU" sz="4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962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967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31296"/>
          </a:xfrm>
        </p:spPr>
        <p:txBody>
          <a:bodyPr>
            <a:normAutofit/>
          </a:bodyPr>
          <a:lstStyle/>
          <a:p>
            <a:pPr marL="0" marR="76200" lvl="0" indent="0">
              <a:lnSpc>
                <a:spcPct val="150000"/>
              </a:lnSpc>
              <a:spcBef>
                <a:spcPts val="360"/>
              </a:spcBef>
              <a:spcAft>
                <a:spcPts val="1800"/>
              </a:spcAft>
              <a:buNone/>
              <a:tabLst>
                <a:tab pos="318770" algn="l"/>
              </a:tabLst>
            </a:pPr>
            <a:r>
              <a:rPr lang="ru-RU" sz="2800" dirty="0">
                <a:latin typeface="Times New Roman"/>
                <a:ea typeface="Times New Roman"/>
                <a:cs typeface="Times New Roman"/>
              </a:rPr>
              <a:t>Для успеха на олимпиаде необходимы и некоторые специальные типы одарённости. Всем одарённым детям свойственна потребность в знаниях. Главная задача родителей и учителей – вовремя заметить проявление талантливости у детей, заметить «искорку любознательности», создать условия для их развития.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962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010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:\Фото\Фото00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132333"/>
            <a:ext cx="2664296" cy="2561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03304"/>
          </a:xfrm>
        </p:spPr>
        <p:txBody>
          <a:bodyPr>
            <a:normAutofit lnSpcReduction="10000"/>
          </a:bodyPr>
          <a:lstStyle/>
          <a:p>
            <a:pPr marL="0" marR="76200" lvl="0" indent="0">
              <a:lnSpc>
                <a:spcPct val="150000"/>
              </a:lnSpc>
              <a:spcBef>
                <a:spcPts val="360"/>
              </a:spcBef>
              <a:spcAft>
                <a:spcPts val="1800"/>
              </a:spcAft>
              <a:buNone/>
              <a:tabLst>
                <a:tab pos="318770" algn="l"/>
              </a:tabLst>
            </a:pPr>
            <a:r>
              <a:rPr lang="ru-RU" sz="2800" dirty="0" smtClean="0">
                <a:latin typeface="Times New Roman"/>
                <a:ea typeface="Times New Roman"/>
              </a:rPr>
              <a:t>Рекомендую </a:t>
            </a:r>
            <a:r>
              <a:rPr lang="ru-RU" sz="2800" dirty="0">
                <a:latin typeface="Times New Roman"/>
                <a:ea typeface="Times New Roman"/>
              </a:rPr>
              <a:t>коллегам проводить консультации,  конференции,   выставки книг, которые рекомендуется </a:t>
            </a:r>
            <a:r>
              <a:rPr lang="ru-RU" sz="2800" dirty="0" smtClean="0">
                <a:latin typeface="Times New Roman"/>
                <a:ea typeface="Times New Roman"/>
              </a:rPr>
              <a:t>прочесть, беседы</a:t>
            </a:r>
            <a:r>
              <a:rPr lang="ru-RU" sz="2800" dirty="0">
                <a:latin typeface="Times New Roman"/>
                <a:ea typeface="Times New Roman"/>
              </a:rPr>
              <a:t>, сопровождающиеся показом презентаций, экскурсии</a:t>
            </a:r>
            <a:r>
              <a:rPr lang="ru-RU" sz="2800" dirty="0" smtClean="0">
                <a:latin typeface="Times New Roman"/>
                <a:ea typeface="Times New Roman"/>
              </a:rPr>
              <a:t>. 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Важно 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продумать план подготовки к 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олимпиаде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и в 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него включить перечень мероприятий, которые нужно спланировать и выполнить.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sz="2800" dirty="0" smtClean="0">
              <a:latin typeface="Times New Roman"/>
              <a:ea typeface="Times New Roman"/>
            </a:endParaRPr>
          </a:p>
          <a:p>
            <a:endParaRPr lang="ru-RU" sz="2800" dirty="0" smtClean="0">
              <a:solidFill>
                <a:srgbClr val="444444"/>
              </a:solidFill>
              <a:latin typeface="Times New Roman"/>
              <a:ea typeface="Times New Roman"/>
            </a:endParaRPr>
          </a:p>
          <a:p>
            <a:endParaRPr lang="ru-RU" sz="2800" dirty="0" smtClean="0">
              <a:solidFill>
                <a:srgbClr val="444444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2427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304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235</TotalTime>
  <Words>454</Words>
  <Application>Microsoft Office PowerPoint</Application>
  <PresentationFormat>Экран (4:3)</PresentationFormat>
  <Paragraphs>28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Бумажная</vt:lpstr>
      <vt:lpstr>Из опыта работы  преподавателя – организатора ОБЖ МБОУ « СОШ№7»</vt:lpstr>
      <vt:lpstr>Презентация PowerPoint</vt:lpstr>
      <vt:lpstr>Участие школьников в   олимпиадах </vt:lpstr>
      <vt:lpstr>Презентация PowerPoint</vt:lpstr>
      <vt:lpstr>Эффективность подготовки к олимпиаде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 опыта работы  преподавателя – организатора ОБЖ МБОУ « СОШ№7»</dc:title>
  <dc:creator>user</dc:creator>
  <cp:lastModifiedBy>user</cp:lastModifiedBy>
  <cp:revision>10</cp:revision>
  <dcterms:created xsi:type="dcterms:W3CDTF">2012-11-29T05:40:59Z</dcterms:created>
  <dcterms:modified xsi:type="dcterms:W3CDTF">2012-11-29T09:40:27Z</dcterms:modified>
</cp:coreProperties>
</file>