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6762328" cy="2676872"/>
          </a:xfrm>
        </p:spPr>
        <p:txBody>
          <a:bodyPr/>
          <a:lstStyle/>
          <a:p>
            <a:r>
              <a:rPr lang="ru-RU" sz="4800" dirty="0"/>
              <a:t>П</a:t>
            </a:r>
            <a:r>
              <a:rPr lang="ru-RU" sz="4800" dirty="0" smtClean="0"/>
              <a:t>раво, его роль в жизни общества и государства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7770440" cy="214198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Учитель обществознания</a:t>
            </a:r>
          </a:p>
          <a:p>
            <a:pPr algn="r"/>
            <a:r>
              <a:rPr lang="ru-RU" dirty="0" err="1" smtClean="0"/>
              <a:t>Шевырева</a:t>
            </a:r>
            <a:r>
              <a:rPr lang="ru-RU" dirty="0" smtClean="0"/>
              <a:t> Е.Н.</a:t>
            </a:r>
          </a:p>
          <a:p>
            <a:pPr algn="r"/>
            <a:r>
              <a:rPr lang="ru-RU" dirty="0" smtClean="0"/>
              <a:t>МКОУ Подгоренская СОШ</a:t>
            </a:r>
          </a:p>
          <a:p>
            <a:pPr algn="r"/>
            <a:r>
              <a:rPr lang="ru-RU" dirty="0" smtClean="0"/>
              <a:t>Урок в 9 классе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20" y="3356992"/>
            <a:ext cx="3090077" cy="26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7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205736" cy="12241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чем состоит главное предназначение правовой нормы?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615808" cy="4030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Главное предназначение правовой нормы-регулировать взаимоотношения между людьми и их группами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3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09792" cy="14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Сравните норму права с обычаем, моралью?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759824" cy="4822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Норма права:</a:t>
            </a:r>
          </a:p>
          <a:p>
            <a:pPr marL="0" indent="0">
              <a:buNone/>
            </a:pPr>
            <a:r>
              <a:rPr lang="ru-RU" dirty="0" smtClean="0"/>
              <a:t>-закреплена в законе</a:t>
            </a:r>
          </a:p>
          <a:p>
            <a:pPr marL="0" indent="0">
              <a:buNone/>
            </a:pPr>
            <a:r>
              <a:rPr lang="ru-RU" dirty="0" smtClean="0"/>
              <a:t>-общеобязательный характер</a:t>
            </a:r>
          </a:p>
          <a:p>
            <a:pPr marL="0" indent="0">
              <a:buNone/>
            </a:pPr>
            <a:r>
              <a:rPr lang="ru-RU" dirty="0" smtClean="0"/>
              <a:t>-обеспечивается силой государства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58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544616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Законодательство-единая система, все части которой объединены и взаимодействуют на основе соподчинения (иерархии)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3551"/>
            <a:ext cx="2785492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3936"/>
            <a:ext cx="4109442" cy="274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5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459432"/>
            <a:ext cx="6781800" cy="1600200"/>
          </a:xfrm>
        </p:spPr>
        <p:txBody>
          <a:bodyPr/>
          <a:lstStyle/>
          <a:p>
            <a:r>
              <a:rPr lang="ru-RU" dirty="0" smtClean="0"/>
              <a:t>Отрасли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759824" cy="4822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-представляет совокупность групп близких по своему характеру общественных отношений.</a:t>
            </a:r>
          </a:p>
          <a:p>
            <a:pPr marL="0" indent="0">
              <a:buNone/>
            </a:pPr>
            <a:r>
              <a:rPr lang="ru-RU" dirty="0" smtClean="0"/>
              <a:t>Примеры:</a:t>
            </a:r>
          </a:p>
          <a:p>
            <a:pPr marL="0" indent="0">
              <a:buNone/>
            </a:pPr>
            <a:r>
              <a:rPr lang="ru-RU" dirty="0" smtClean="0"/>
              <a:t>Трудовое право-отрасль права, регулирующая сферу трудовых отношений.</a:t>
            </a:r>
          </a:p>
          <a:p>
            <a:pPr marL="0" indent="0">
              <a:buNone/>
            </a:pPr>
            <a:r>
              <a:rPr lang="ru-RU" dirty="0" smtClean="0"/>
              <a:t>Семейное право-отрасль права, регулирующая сферу семейных </a:t>
            </a:r>
            <a:r>
              <a:rPr lang="ru-RU" dirty="0" err="1" smtClean="0"/>
              <a:t>отношений.и</a:t>
            </a:r>
            <a:r>
              <a:rPr lang="ru-RU" dirty="0" smtClean="0"/>
              <a:t>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России система законодательства включает около 30 отраслей.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9962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отрасли права вы знаете?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73015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Практическая работа с Конституцией РФ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660156" cy="29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14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6781800" cy="16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Существуют ли различия между правом и законом?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831832" cy="4822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Право-мера свободы, оно выражает сложившиеся в обществе представления о справедливости.</a:t>
            </a:r>
          </a:p>
          <a:p>
            <a:pPr marL="0" indent="0">
              <a:buNone/>
            </a:pPr>
            <a:r>
              <a:rPr lang="ru-RU" dirty="0" smtClean="0"/>
              <a:t>Закон может быть несправедливым, а право бывает только справедливым.</a:t>
            </a:r>
          </a:p>
          <a:p>
            <a:pPr marL="0" indent="0">
              <a:buNone/>
            </a:pPr>
            <a:r>
              <a:rPr lang="ru-RU" dirty="0" smtClean="0"/>
              <a:t>Иначе оно перестает быть правом и превращается в произвол.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34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Д/з   §8, вопросы и задания стр.77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95500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95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09792" cy="1168152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171400"/>
            <a:ext cx="8568952" cy="69127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1)Что такое право?</a:t>
            </a:r>
          </a:p>
          <a:p>
            <a:pPr marL="0" indent="0">
              <a:buNone/>
            </a:pPr>
            <a:r>
              <a:rPr lang="ru-RU" dirty="0" smtClean="0"/>
              <a:t>2)Меры свободы, справедливости и ответственности.</a:t>
            </a:r>
          </a:p>
          <a:p>
            <a:pPr marL="0" indent="0">
              <a:buNone/>
            </a:pPr>
            <a:r>
              <a:rPr lang="ru-RU" dirty="0" smtClean="0"/>
              <a:t>3)Нормы права. Законы.</a:t>
            </a:r>
          </a:p>
          <a:p>
            <a:pPr marL="0" indent="0">
              <a:buNone/>
            </a:pPr>
            <a:r>
              <a:rPr lang="ru-RU" dirty="0" smtClean="0"/>
              <a:t>4)Система законодательства.</a:t>
            </a:r>
          </a:p>
          <a:p>
            <a:pPr marL="0" indent="0">
              <a:buNone/>
            </a:pPr>
            <a:r>
              <a:rPr lang="ru-RU" dirty="0" smtClean="0"/>
              <a:t>5)Право и закон.</a:t>
            </a:r>
          </a:p>
        </p:txBody>
      </p:sp>
    </p:spTree>
    <p:extLst>
      <p:ext uri="{BB962C8B-B14F-4D97-AF65-F5344CB8AC3E}">
        <p14:creationId xmlns:p14="http://schemas.microsoft.com/office/powerpoint/2010/main" xmlns="" val="31860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1600200"/>
          </a:xfrm>
        </p:spPr>
        <p:txBody>
          <a:bodyPr/>
          <a:lstStyle/>
          <a:p>
            <a:r>
              <a:rPr lang="ru-RU" dirty="0" smtClean="0"/>
              <a:t>Право-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43" y="1502229"/>
            <a:ext cx="7570033" cy="45888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1)Мера свободы, справедливости и ответственности.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2)Вся совокупность  установленных государством общеобязательных правил(норм) поведения, исполнение которых обеспечивается силой государственного принуждения.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3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" y="-315416"/>
            <a:ext cx="6565776" cy="1440160"/>
          </a:xfrm>
        </p:spPr>
        <p:txBody>
          <a:bodyPr/>
          <a:lstStyle/>
          <a:p>
            <a:r>
              <a:rPr lang="ru-RU" dirty="0" smtClean="0"/>
              <a:t>История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63880" cy="5326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Русская правда(</a:t>
            </a:r>
            <a:r>
              <a:rPr lang="en-US" dirty="0" smtClean="0"/>
              <a:t>11-13</a:t>
            </a:r>
            <a:r>
              <a:rPr lang="ru-RU" dirty="0" smtClean="0"/>
              <a:t>в)</a:t>
            </a:r>
          </a:p>
          <a:p>
            <a:pPr marL="0" indent="0">
              <a:buNone/>
            </a:pPr>
            <a:r>
              <a:rPr lang="ru-RU" dirty="0" smtClean="0"/>
              <a:t>Судебник 1497(Иван 3)</a:t>
            </a:r>
          </a:p>
          <a:p>
            <a:pPr marL="0" indent="0">
              <a:buNone/>
            </a:pPr>
            <a:r>
              <a:rPr lang="ru-RU" dirty="0" smtClean="0"/>
              <a:t>Царский судебник 1550(Иван 4)</a:t>
            </a:r>
          </a:p>
          <a:p>
            <a:pPr marL="0" indent="0">
              <a:buNone/>
            </a:pPr>
            <a:r>
              <a:rPr lang="ru-RU" dirty="0" smtClean="0"/>
              <a:t>Соборное уложение 1649(Алексей Михайлович Романов)</a:t>
            </a:r>
          </a:p>
          <a:p>
            <a:pPr marL="0" indent="0">
              <a:buNone/>
            </a:pPr>
            <a:r>
              <a:rPr lang="ru-RU" dirty="0" smtClean="0"/>
              <a:t>Полное собрание законов Российской империи 1830г.</a:t>
            </a:r>
          </a:p>
          <a:p>
            <a:pPr marL="0" indent="0">
              <a:buNone/>
            </a:pPr>
            <a:r>
              <a:rPr lang="ru-RU" dirty="0" smtClean="0"/>
              <a:t>Свод законов Российской империи 1835г</a:t>
            </a:r>
          </a:p>
          <a:p>
            <a:pPr marL="0" indent="0">
              <a:buNone/>
            </a:pPr>
            <a:r>
              <a:rPr lang="ru-RU" dirty="0" smtClean="0"/>
              <a:t>Манифест об усовершенствовании государственного порядка 17 октября 1905г.</a:t>
            </a:r>
          </a:p>
          <a:p>
            <a:pPr marL="0" indent="0">
              <a:buNone/>
            </a:pPr>
            <a:r>
              <a:rPr lang="ru-RU" dirty="0" smtClean="0"/>
              <a:t>Свод основных государственных законов 23 апреля 1906г.</a:t>
            </a:r>
          </a:p>
          <a:p>
            <a:pPr marL="0" indent="0">
              <a:buNone/>
            </a:pPr>
            <a:r>
              <a:rPr lang="ru-RU" dirty="0" smtClean="0"/>
              <a:t>(2 последних документа заложили основу для создания Конституции)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1307405" cy="19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323" y="628261"/>
            <a:ext cx="1309013" cy="194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478" y="597734"/>
            <a:ext cx="1240532" cy="199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18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652592" cy="1069436"/>
          </a:xfrm>
        </p:spPr>
        <p:txBody>
          <a:bodyPr/>
          <a:lstStyle/>
          <a:p>
            <a:r>
              <a:rPr lang="ru-RU" dirty="0" smtClean="0"/>
              <a:t>Естественное 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7766248" cy="47525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-принадлежит человеку от рождения</a:t>
            </a:r>
          </a:p>
          <a:p>
            <a:pPr marL="0" indent="0">
              <a:buNone/>
            </a:pPr>
            <a:r>
              <a:rPr lang="ru-RU" dirty="0" smtClean="0"/>
              <a:t>-право на жизнь, личной неприкосновенности, свободу мысли, убеждений совести и т.д.</a:t>
            </a:r>
          </a:p>
          <a:p>
            <a:pPr marL="0" indent="0">
              <a:buNone/>
            </a:pPr>
            <a:r>
              <a:rPr lang="ru-RU" dirty="0" smtClean="0"/>
              <a:t>-наиболее полно представлено во Всеобщей декларации прав человека.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60778"/>
            <a:ext cx="42319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22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561315" cy="11782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Каким путем право устанавливает порядок и справедливость в обществе?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687816" cy="4246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-право устанавливает порядок и справедливость путем четкого определения меры свободы людей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Практическая работа с Конституцией РФ</a:t>
            </a:r>
          </a:p>
        </p:txBody>
      </p:sp>
    </p:spTree>
    <p:extLst>
      <p:ext uri="{BB962C8B-B14F-4D97-AF65-F5344CB8AC3E}">
        <p14:creationId xmlns:p14="http://schemas.microsoft.com/office/powerpoint/2010/main" xmlns="" val="27240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1600200"/>
          </a:xfrm>
        </p:spPr>
        <p:txBody>
          <a:bodyPr/>
          <a:lstStyle/>
          <a:p>
            <a:r>
              <a:rPr lang="ru-RU" dirty="0" err="1" smtClean="0"/>
              <a:t>И.Кант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«Поступай так, чтобы свобода твоих поступков была совместима  со свободой каждого и со всеобщими законами.»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214916" cy="27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21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480720" cy="25202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Государство закрепляет правовую норму в официальном письменном документе.</a:t>
            </a:r>
            <a:br>
              <a:rPr lang="ru-RU" sz="2800" dirty="0" smtClean="0"/>
            </a:br>
            <a:r>
              <a:rPr lang="ru-RU" sz="2800" dirty="0" smtClean="0"/>
              <a:t>Такие документы называют нормативными(или правовыми ) актами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759824" cy="4030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-Конституция(основной закон)</a:t>
            </a:r>
          </a:p>
          <a:p>
            <a:pPr marL="0" indent="0">
              <a:buNone/>
            </a:pPr>
            <a:r>
              <a:rPr lang="ru-RU" dirty="0" smtClean="0"/>
              <a:t>-Законы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Подзаконодательные</a:t>
            </a:r>
            <a:r>
              <a:rPr lang="ru-RU" dirty="0" smtClean="0"/>
              <a:t> акты(указы, постановления и </a:t>
            </a:r>
            <a:r>
              <a:rPr lang="ru-RU" dirty="0" err="1" smtClean="0"/>
              <a:t>тд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53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336704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Закон-это нормативный акт, который регулирует наиболее важные общественные отношения и обладает высшей юридической силой.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23728"/>
            <a:ext cx="7903840" cy="4534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Законы принимает парламент(в России он называется Федеральным Собранием) или народ путем референдума(прямого голосования избирателей)</a:t>
            </a:r>
          </a:p>
          <a:p>
            <a:pPr marL="0" indent="0">
              <a:buNone/>
            </a:pPr>
            <a:r>
              <a:rPr lang="ru-RU" dirty="0" err="1" smtClean="0"/>
              <a:t>Подзаконодательные</a:t>
            </a:r>
            <a:r>
              <a:rPr lang="ru-RU" dirty="0" smtClean="0"/>
              <a:t> нормативные акты изучаются Президентом(указы)</a:t>
            </a:r>
          </a:p>
          <a:p>
            <a:pPr marL="0" indent="0">
              <a:buNone/>
            </a:pPr>
            <a:r>
              <a:rPr lang="ru-RU" dirty="0" smtClean="0"/>
              <a:t>Правительством (постановления)</a:t>
            </a:r>
          </a:p>
          <a:p>
            <a:pPr marL="0" indent="0">
              <a:buNone/>
            </a:pPr>
            <a:r>
              <a:rPr lang="ru-RU" dirty="0" smtClean="0"/>
              <a:t>Министерствами(приказы и </a:t>
            </a:r>
            <a:r>
              <a:rPr lang="ru-RU" dirty="0" err="1" smtClean="0"/>
              <a:t>тд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21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</TotalTime>
  <Words>437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Право, его роль в жизни общества и государства</vt:lpstr>
      <vt:lpstr>План</vt:lpstr>
      <vt:lpstr>Право-</vt:lpstr>
      <vt:lpstr>История права</vt:lpstr>
      <vt:lpstr>Естественное право</vt:lpstr>
      <vt:lpstr>Каким путем право устанавливает порядок и справедливость в обществе?</vt:lpstr>
      <vt:lpstr>И.Кант</vt:lpstr>
      <vt:lpstr>Государство закрепляет правовую норму в официальном письменном документе. Такие документы называют нормативными(или правовыми ) актами</vt:lpstr>
      <vt:lpstr>Закон-это нормативный акт, который регулирует наиболее важные общественные отношения и обладает высшей юридической силой.</vt:lpstr>
      <vt:lpstr>В чем состоит главное предназначение правовой нормы?</vt:lpstr>
      <vt:lpstr>Сравните норму права с обычаем, моралью?</vt:lpstr>
      <vt:lpstr>Законодательство-единая система, все части которой объединены и взаимодействуют на основе соподчинения (иерархии)</vt:lpstr>
      <vt:lpstr>Отрасли права</vt:lpstr>
      <vt:lpstr>Какие отрасли права вы знаете?</vt:lpstr>
      <vt:lpstr>Существуют ли различия между правом и законом?</vt:lpstr>
      <vt:lpstr>Д/з   §8, вопросы и задания стр.77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Право, его роль в жизни общества и государства</dc:title>
  <dc:creator>Алинка</dc:creator>
  <cp:lastModifiedBy>кабинет информатики</cp:lastModifiedBy>
  <cp:revision>12</cp:revision>
  <dcterms:created xsi:type="dcterms:W3CDTF">2014-11-24T13:34:42Z</dcterms:created>
  <dcterms:modified xsi:type="dcterms:W3CDTF">2014-12-04T08:37:36Z</dcterms:modified>
</cp:coreProperties>
</file>