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8" r:id="rId3"/>
    <p:sldId id="289" r:id="rId4"/>
    <p:sldId id="292" r:id="rId5"/>
    <p:sldId id="291" r:id="rId6"/>
    <p:sldId id="293" r:id="rId7"/>
    <p:sldId id="257" r:id="rId8"/>
    <p:sldId id="258" r:id="rId9"/>
    <p:sldId id="299" r:id="rId10"/>
    <p:sldId id="260" r:id="rId11"/>
    <p:sldId id="261" r:id="rId12"/>
    <p:sldId id="262" r:id="rId13"/>
    <p:sldId id="263" r:id="rId14"/>
    <p:sldId id="296" r:id="rId15"/>
    <p:sldId id="297" r:id="rId16"/>
    <p:sldId id="298" r:id="rId17"/>
    <p:sldId id="295" r:id="rId18"/>
    <p:sldId id="28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4231A-BAC4-4435-8F5B-D002CE009B88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4163B9-DE81-4E27-B3D2-2B7BE67E3B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4231A-BAC4-4435-8F5B-D002CE009B88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4163B9-DE81-4E27-B3D2-2B7BE67E3B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4231A-BAC4-4435-8F5B-D002CE009B88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4163B9-DE81-4E27-B3D2-2B7BE67E3B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4231A-BAC4-4435-8F5B-D002CE009B88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4163B9-DE81-4E27-B3D2-2B7BE67E3B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4231A-BAC4-4435-8F5B-D002CE009B88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4163B9-DE81-4E27-B3D2-2B7BE67E3B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4231A-BAC4-4435-8F5B-D002CE009B88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4163B9-DE81-4E27-B3D2-2B7BE67E3B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4231A-BAC4-4435-8F5B-D002CE009B88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4163B9-DE81-4E27-B3D2-2B7BE67E3B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4231A-BAC4-4435-8F5B-D002CE009B88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4163B9-DE81-4E27-B3D2-2B7BE67E3B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4231A-BAC4-4435-8F5B-D002CE009B88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4163B9-DE81-4E27-B3D2-2B7BE67E3B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4231A-BAC4-4435-8F5B-D002CE009B88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4163B9-DE81-4E27-B3D2-2B7BE67E3B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4231A-BAC4-4435-8F5B-D002CE009B88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4163B9-DE81-4E27-B3D2-2B7BE67E3B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894231A-BAC4-4435-8F5B-D002CE009B88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94163B9-DE81-4E27-B3D2-2B7BE67E3B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Documents%20and%20Settings\Admin\&#1052;&#1086;&#1080;%20&#1076;&#1086;&#1082;&#1091;&#1084;&#1077;&#1085;&#1090;&#1099;\4%20&#1082;&#1083;&#1072;&#1089;&#1089;\&#1054;&#1056;&#1050;&#1057;&#1069;\&#1057;&#1074;&#1077;&#1090;&#1083;&#1072;&#1085;&#1072;%20&#1050;&#1086;&#1087;&#1099;&#1083;&#1086;&#1074;&#1072;%20-%20&#1041;&#1072;&#1073;&#1086;&#1095;&#1082;&#1072;.mp3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i="1" u="sng" dirty="0" smtClean="0"/>
              <a:t> </a:t>
            </a:r>
            <a:r>
              <a:rPr lang="ru-RU" i="1" u="sng" dirty="0" smtClean="0"/>
              <a:t>Проверка домашнего задания.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Konfuzius-177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404664"/>
            <a:ext cx="2962886" cy="4187825"/>
          </a:xfrm>
        </p:spPr>
      </p:pic>
      <p:sp>
        <p:nvSpPr>
          <p:cNvPr id="5" name="Прямоугольник 4"/>
          <p:cNvSpPr/>
          <p:nvPr/>
        </p:nvSpPr>
        <p:spPr>
          <a:xfrm>
            <a:off x="467544" y="4653136"/>
            <a:ext cx="30243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Конфуций</a:t>
            </a: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 – </a:t>
            </a:r>
          </a:p>
          <a:p>
            <a:pPr algn="ctr"/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древний мыслитель и</a:t>
            </a:r>
          </a:p>
          <a:p>
            <a:pPr algn="ctr"/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 философ Китая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35896" y="836713"/>
            <a:ext cx="489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1700808"/>
            <a:ext cx="51125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Однажды китайского философа спросили, существует ли такое слово, которым можно руководствоваться всю жизнь.</a:t>
            </a:r>
          </a:p>
          <a:p>
            <a:pPr algn="ctr"/>
            <a:r>
              <a:rPr lang="ru-RU" sz="2800" b="1" i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 ответил:</a:t>
            </a:r>
          </a:p>
          <a:p>
            <a:pPr algn="ctr"/>
            <a:r>
              <a:rPr lang="ru-RU" sz="2800" b="1" i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«Это слово – снисхождение. 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делай другим того, 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чего не пожелаешь себе».</a:t>
            </a:r>
            <a:endParaRPr lang="ru-RU" sz="2800" b="1" dirty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9897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5400" b="1" u="sng" dirty="0" smtClean="0"/>
              <a:t>МОРАЛЬ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5400" b="1" u="sng" dirty="0" smtClean="0"/>
              <a:t>НРАВСТВЕННОСТЬ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5400" b="1" dirty="0" smtClean="0"/>
              <a:t>=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5400" b="1" dirty="0" smtClean="0"/>
              <a:t>-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327648"/>
          </a:xfrm>
        </p:spPr>
        <p:txBody>
          <a:bodyPr>
            <a:normAutofit/>
          </a:bodyPr>
          <a:lstStyle/>
          <a:p>
            <a:r>
              <a:rPr lang="ru-RU" b="1" i="1" u="sng" dirty="0" smtClean="0"/>
              <a:t>Стимулы нравственного поведения.</a:t>
            </a:r>
            <a:endParaRPr lang="ru-RU" dirty="0" smtClean="0"/>
          </a:p>
          <a:p>
            <a:r>
              <a:rPr lang="ru-RU" dirty="0" smtClean="0"/>
              <a:t>-Что, по вашему мнению, в большей степени стимулирует нравственное поведение людей? Выберите вариант ответа:</a:t>
            </a:r>
          </a:p>
          <a:p>
            <a:pPr lvl="0"/>
            <a:r>
              <a:rPr lang="ru-RU" b="1" i="1" dirty="0" smtClean="0"/>
              <a:t>Боязнь общественного осуждения</a:t>
            </a:r>
            <a:endParaRPr lang="ru-RU" b="1" dirty="0" smtClean="0"/>
          </a:p>
          <a:p>
            <a:pPr lvl="0"/>
            <a:r>
              <a:rPr lang="ru-RU" b="1" i="1" dirty="0" smtClean="0"/>
              <a:t>Совесть, чувство долга</a:t>
            </a:r>
            <a:endParaRPr lang="ru-RU" b="1" dirty="0" smtClean="0"/>
          </a:p>
          <a:p>
            <a:pPr lvl="0"/>
            <a:r>
              <a:rPr lang="ru-RU" b="1" i="1" dirty="0" smtClean="0"/>
              <a:t>Одобрение окружающих</a:t>
            </a:r>
            <a:endParaRPr lang="ru-RU" b="1" dirty="0" smtClean="0"/>
          </a:p>
          <a:p>
            <a:pPr lvl="0"/>
            <a:r>
              <a:rPr lang="ru-RU" b="1" i="1" dirty="0" smtClean="0"/>
              <a:t>Желание делать,  как все</a:t>
            </a:r>
            <a:endParaRPr lang="ru-RU" b="1" dirty="0" smtClean="0"/>
          </a:p>
          <a:p>
            <a:pPr lvl="0"/>
            <a:r>
              <a:rPr lang="ru-RU" b="1" i="1" dirty="0" smtClean="0"/>
              <a:t>Боязнь наказания</a:t>
            </a:r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785926"/>
            <a:ext cx="8183880" cy="447370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6600" b="1" i="1" u="sng" dirty="0" smtClean="0">
                <a:solidFill>
                  <a:schemeClr val="accent1"/>
                </a:solidFill>
              </a:rPr>
              <a:t>Добро и зло</a:t>
            </a:r>
            <a:endParaRPr lang="ru-RU" sz="6600" dirty="0" smtClean="0">
              <a:solidFill>
                <a:schemeClr val="accent1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В.И. Даль:</a:t>
            </a:r>
          </a:p>
          <a:p>
            <a:r>
              <a:rPr lang="ru-RU" b="1" dirty="0" smtClean="0"/>
              <a:t>Добро </a:t>
            </a:r>
            <a:r>
              <a:rPr lang="ru-RU" dirty="0" smtClean="0"/>
              <a:t>– это всё то, что полезно людям и обществу, что способствует улучшению жизни, возвышению личности, совершенствованию общества.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Зло </a:t>
            </a:r>
            <a:r>
              <a:rPr lang="ru-RU" dirty="0" smtClean="0"/>
              <a:t>– это всё то, что противоположно добру, что губит душу человека и отношения между людьми, побуждает совершать плохие поступки, разжигает вражду.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chemeClr val="accent1"/>
                </a:solidFill>
              </a:rPr>
              <a:t>Ответы</a:t>
            </a:r>
          </a:p>
          <a:p>
            <a:pPr algn="ctr">
              <a:buNone/>
            </a:pPr>
            <a:r>
              <a:rPr lang="ru-RU" sz="4000" b="1" dirty="0" smtClean="0"/>
              <a:t>1-Б</a:t>
            </a:r>
          </a:p>
          <a:p>
            <a:pPr algn="ctr">
              <a:buNone/>
            </a:pPr>
            <a:r>
              <a:rPr lang="ru-RU" sz="4000" b="1" dirty="0" smtClean="0"/>
              <a:t>2-В</a:t>
            </a:r>
          </a:p>
          <a:p>
            <a:pPr algn="ctr">
              <a:buNone/>
            </a:pPr>
            <a:r>
              <a:rPr lang="ru-RU" sz="4000" b="1" dirty="0" smtClean="0"/>
              <a:t>3-В</a:t>
            </a:r>
          </a:p>
          <a:p>
            <a:pPr algn="ctr">
              <a:buNone/>
            </a:pPr>
            <a:r>
              <a:rPr lang="ru-RU" sz="4000" b="1" dirty="0" smtClean="0"/>
              <a:t>4-В</a:t>
            </a:r>
          </a:p>
          <a:p>
            <a:pPr algn="ctr">
              <a:buNone/>
            </a:pPr>
            <a:r>
              <a:rPr lang="ru-RU" sz="4000" b="1" smtClean="0"/>
              <a:t>5-А</a:t>
            </a:r>
            <a:endParaRPr lang="ru-RU" sz="4000" b="1" dirty="0" smtClean="0"/>
          </a:p>
          <a:p>
            <a:pPr algn="ctr">
              <a:buNone/>
            </a:pPr>
            <a:endParaRPr lang="ru-RU" sz="40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chemeClr val="accent1"/>
                </a:solidFill>
              </a:rPr>
              <a:t>Критерии оценивания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1"/>
                </a:solidFill>
              </a:rPr>
              <a:t>0- «5»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1"/>
                </a:solidFill>
              </a:rPr>
              <a:t>1- «4»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1"/>
                </a:solidFill>
              </a:rPr>
              <a:t>2- «3»</a:t>
            </a:r>
          </a:p>
          <a:p>
            <a:pPr algn="ctr">
              <a:buNone/>
            </a:pPr>
            <a:r>
              <a:rPr lang="ru-RU" sz="4000" b="1" smtClean="0">
                <a:solidFill>
                  <a:schemeClr val="accent1"/>
                </a:solidFill>
              </a:rPr>
              <a:t>3 и более- «2»</a:t>
            </a:r>
            <a:endParaRPr lang="ru-RU" sz="40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1214414" y="0"/>
            <a:ext cx="7000924" cy="107154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ПРИТЧА  «БАБОЧКА»</a:t>
            </a:r>
            <a:endParaRPr lang="ru-RU" b="1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100446"/>
            <a:ext cx="9144000" cy="5757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Светлана Копылова - Бабочк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286776" y="35716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982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071934" cy="20002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Золотое правило нравственности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86182" y="1340768"/>
            <a:ext cx="4900618" cy="501719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«</a:t>
            </a:r>
            <a:r>
              <a:rPr lang="ru-RU" sz="2400" i="1" dirty="0" smtClean="0"/>
              <a:t>Поступай по отношению к другим так, как ты хотел бы, чтобы они поступали по отношению к тебе</a:t>
            </a:r>
            <a:r>
              <a:rPr lang="ru-RU" dirty="0" smtClean="0"/>
              <a:t>»</a:t>
            </a:r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Рисунок 3" descr="3305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357430"/>
            <a:ext cx="3889402" cy="4500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11560" y="692694"/>
          <a:ext cx="8064896" cy="552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1638795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Виды интересов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Примеры</a:t>
                      </a:r>
                      <a:endParaRPr lang="ru-RU" sz="3200" dirty="0"/>
                    </a:p>
                  </a:txBody>
                  <a:tcPr/>
                </a:tc>
              </a:tr>
              <a:tr h="79598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Духовные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598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Материальные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598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Сиюминутные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2341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Кратковременные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598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Долгосрочные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Мораль.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900" dirty="0" smtClean="0"/>
              <a:t>План урока.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>
                <a:solidFill>
                  <a:schemeClr val="tx1"/>
                </a:solidFill>
              </a:rPr>
              <a:t>1.Мораль, нравственность.</a:t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>2.Добро и зло.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3068960"/>
            <a:ext cx="7772400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Цель урока: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3100" dirty="0" smtClean="0">
                <a:solidFill>
                  <a:schemeClr val="tx1"/>
                </a:solidFill>
              </a:rPr>
              <a:t>сформировать представление о морали как общепринятой норме поведения¸ не закрепленной в законах, добре и зле как этических категориях морали.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3068960"/>
            <a:ext cx="7772400" cy="21602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Эпиграф урока:  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«Добрый человек – не тот, кто умеет делать добро, а тот, кто не умеет делать зло»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В.О.Ключевский.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86380" y="785794"/>
            <a:ext cx="3857620" cy="52864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/>
              <a:t>Особую роль в регулировании жизни общества и поведении людей играет мораль</a:t>
            </a:r>
            <a:endParaRPr lang="ru-RU" b="1" i="1" dirty="0"/>
          </a:p>
        </p:txBody>
      </p:sp>
      <p:pic>
        <p:nvPicPr>
          <p:cNvPr id="4" name="Рисунок 3" descr="9_1_1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5441661" cy="6858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6ddcfa13f3af604282d3fde6fc.jpg"/>
          <p:cNvPicPr>
            <a:picLocks noChangeAspect="1"/>
          </p:cNvPicPr>
          <p:nvPr/>
        </p:nvPicPr>
        <p:blipFill>
          <a:blip r:embed="rId2" cstate="print">
            <a:lum bright="23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643570" cy="635795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b="1" u="sng" dirty="0" smtClean="0"/>
              <a:t>Мораль</a:t>
            </a:r>
            <a:r>
              <a:rPr lang="ru-RU" dirty="0" smtClean="0"/>
              <a:t> – форма общественного сознания, состоящая из системы ценностей и требований, регулирующих поведение людей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dirty="0" smtClean="0"/>
              <a:t>               Термин </a:t>
            </a:r>
            <a:r>
              <a:rPr lang="ru-RU" b="1" dirty="0" smtClean="0"/>
              <a:t>«мораль»               </a:t>
            </a:r>
            <a:r>
              <a:rPr lang="ru-RU" dirty="0" smtClean="0"/>
              <a:t>впервые встречается </a:t>
            </a:r>
          </a:p>
          <a:p>
            <a:pPr algn="r">
              <a:buNone/>
            </a:pPr>
            <a:r>
              <a:rPr lang="ru-RU" dirty="0" smtClean="0"/>
              <a:t>во </a:t>
            </a:r>
            <a:r>
              <a:rPr lang="en-US" b="1" dirty="0" smtClean="0"/>
              <a:t>II</a:t>
            </a:r>
            <a:r>
              <a:rPr lang="ru-RU" b="1" dirty="0" smtClean="0"/>
              <a:t> веке </a:t>
            </a:r>
            <a:r>
              <a:rPr lang="ru-RU" dirty="0" smtClean="0"/>
              <a:t>в трудах </a:t>
            </a:r>
          </a:p>
          <a:p>
            <a:pPr algn="r">
              <a:buNone/>
            </a:pPr>
            <a:r>
              <a:rPr lang="ru-RU" dirty="0" smtClean="0"/>
              <a:t>древнеримского философа,</a:t>
            </a:r>
          </a:p>
          <a:p>
            <a:pPr algn="r">
              <a:buNone/>
            </a:pPr>
            <a:r>
              <a:rPr lang="ru-RU" dirty="0" smtClean="0"/>
              <a:t>юриста, политика</a:t>
            </a:r>
          </a:p>
          <a:p>
            <a:pPr algn="r"/>
            <a:endParaRPr lang="ru-RU" b="1" dirty="0" smtClean="0"/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Марк</a:t>
            </a:r>
          </a:p>
          <a:p>
            <a:pPr>
              <a:buNone/>
            </a:pPr>
            <a:r>
              <a:rPr lang="ru-RU" sz="2000" b="1" dirty="0" smtClean="0"/>
              <a:t>Тулий</a:t>
            </a:r>
          </a:p>
          <a:p>
            <a:pPr>
              <a:buNone/>
            </a:pPr>
            <a:r>
              <a:rPr lang="ru-RU" sz="2000" b="1" smtClean="0"/>
              <a:t>Цицерон</a:t>
            </a:r>
            <a:endParaRPr lang="ru-RU" sz="2000" b="1" dirty="0" smtClean="0"/>
          </a:p>
          <a:p>
            <a:endParaRPr lang="ru-RU" b="1" dirty="0"/>
          </a:p>
        </p:txBody>
      </p:sp>
      <p:pic>
        <p:nvPicPr>
          <p:cNvPr id="1026" name="Picture 2" descr="C:\Users\UR\Desktop\posterlux-skulptura_statui_barelefi-cbo_a021_0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9" y="476672"/>
            <a:ext cx="2736304" cy="3312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253</TotalTime>
  <Words>215</Words>
  <Application>Microsoft Office PowerPoint</Application>
  <PresentationFormat>Экран (4:3)</PresentationFormat>
  <Paragraphs>61</Paragraphs>
  <Slides>18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Аспект</vt:lpstr>
      <vt:lpstr> Проверка домашнего задания. </vt:lpstr>
      <vt:lpstr> </vt:lpstr>
      <vt:lpstr>Мораль. </vt:lpstr>
      <vt:lpstr>План урока. 1.Мораль, нравственность. 2.Добро и зло. </vt:lpstr>
      <vt:lpstr>     Цель урока:  сформировать представление о морали как общепринятой норме поведения¸ не закрепленной в законах, добре и зле как этических категориях морали. </vt:lpstr>
      <vt:lpstr>      Эпиграф урока:    «Добрый человек – не тот, кто умеет делать добро, а тот, кто не умеет делать зло» В.О.Ключевский.  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ПРИТЧА  «БАБОЧКА»</vt:lpstr>
      <vt:lpstr>Золотое правило нравственности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Мораль. Нравственная культура</dc:title>
  <dc:creator>Стрельцова О.В.</dc:creator>
  <cp:lastModifiedBy>UR</cp:lastModifiedBy>
  <cp:revision>29</cp:revision>
  <dcterms:created xsi:type="dcterms:W3CDTF">2010-03-25T13:08:56Z</dcterms:created>
  <dcterms:modified xsi:type="dcterms:W3CDTF">2014-11-26T05:05:02Z</dcterms:modified>
</cp:coreProperties>
</file>