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19FC1F-070B-4B59-8386-D8266D08DD34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B79A0E-5309-4C70-9D2C-3413036A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30963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Педагогическая </a:t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>толерантность </a:t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>в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C00000"/>
                </a:solidFill>
              </a:rPr>
              <a:t>школах при ИК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Педагогическая рефлексия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   </a:t>
            </a:r>
            <a:r>
              <a:rPr lang="ru-RU" b="1" i="1" dirty="0" smtClean="0">
                <a:solidFill>
                  <a:srgbClr val="002060"/>
                </a:solidFill>
              </a:rPr>
              <a:t>Способность педагога к </a:t>
            </a:r>
            <a:r>
              <a:rPr lang="ru-RU" b="1" i="1" dirty="0" smtClean="0">
                <a:solidFill>
                  <a:srgbClr val="FF0000"/>
                </a:solidFill>
              </a:rPr>
              <a:t>самоанализу собственной деятельности</a:t>
            </a:r>
          </a:p>
          <a:p>
            <a:pPr marL="514350" indent="-514350">
              <a:buNone/>
            </a:pPr>
            <a:endParaRPr lang="ru-RU" b="1" dirty="0" smtClean="0"/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От  которого зависит</a:t>
            </a:r>
          </a:p>
          <a:p>
            <a:pPr marL="514350" indent="-514350">
              <a:lnSpc>
                <a:spcPct val="11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уровень профессионального развития, </a:t>
            </a:r>
          </a:p>
          <a:p>
            <a:pPr marL="514350" indent="-514350">
              <a:lnSpc>
                <a:spcPct val="11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отношение к критике,</a:t>
            </a:r>
          </a:p>
          <a:p>
            <a:pPr marL="514350" indent="-514350">
              <a:lnSpc>
                <a:spcPct val="11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требовательность к работе, </a:t>
            </a:r>
          </a:p>
          <a:p>
            <a:pPr marL="514350" indent="-514350">
              <a:lnSpc>
                <a:spcPct val="11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 рост мастерства, </a:t>
            </a:r>
          </a:p>
          <a:p>
            <a:pPr marL="514350" indent="-514350">
              <a:lnSpc>
                <a:spcPct val="11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успешность.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С. </a:t>
            </a:r>
            <a:r>
              <a:rPr lang="ru-RU" dirty="0" err="1" smtClean="0">
                <a:solidFill>
                  <a:srgbClr val="002060"/>
                </a:solidFill>
              </a:rPr>
              <a:t>Френе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ru-RU" dirty="0" smtClean="0"/>
              <a:t> </a:t>
            </a:r>
            <a:r>
              <a:rPr lang="ru-RU" sz="6000" b="1" dirty="0" smtClean="0">
                <a:solidFill>
                  <a:srgbClr val="C00000"/>
                </a:solidFill>
              </a:rPr>
              <a:t>Любой человек     </a:t>
            </a:r>
          </a:p>
          <a:p>
            <a:pPr>
              <a:lnSpc>
                <a:spcPct val="160000"/>
              </a:lnSpc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          стремится</a:t>
            </a:r>
          </a:p>
          <a:p>
            <a:pPr>
              <a:lnSpc>
                <a:spcPct val="160000"/>
              </a:lnSpc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               к успеху.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48463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Чтобы иметь успех в </a:t>
            </a:r>
            <a:r>
              <a:rPr lang="ru-RU" sz="2800" b="1" dirty="0" err="1" smtClean="0">
                <a:solidFill>
                  <a:srgbClr val="002060"/>
                </a:solidFill>
                <a:latin typeface="Arial Black" pitchFamily="34" charset="0"/>
              </a:rPr>
              <a:t>ресоциализации</a:t>
            </a: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 учащихся – осужденных, учителям необходимо развивать не только у них, но и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у себя </a:t>
            </a: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и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в себе </a:t>
            </a: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такое профессионально важное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качество, как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педагогическая толерантность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smtClean="0"/>
              <a:t>назовите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Человеческие качества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7572428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1.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2.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3</a:t>
            </a:r>
            <a:r>
              <a:rPr lang="ru-RU" sz="3200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4.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5.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6.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7.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</a:rPr>
              <a:t>. . . </a:t>
            </a:r>
          </a:p>
          <a:p>
            <a:pPr>
              <a:buNone/>
            </a:pPr>
            <a:endParaRPr lang="ru-RU" sz="3600" i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1143000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7239000" cy="41697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« Самая страшная  катастрофа – уничтожение человеческого в человеке»</a:t>
            </a:r>
          </a:p>
          <a:p>
            <a:pPr algn="ctr"/>
            <a:endParaRPr lang="ru-RU" sz="4000" dirty="0" smtClean="0"/>
          </a:p>
          <a:p>
            <a:pPr algn="r">
              <a:buNone/>
            </a:pPr>
            <a:r>
              <a:rPr lang="ru-RU" sz="4000" i="1" dirty="0" smtClean="0"/>
              <a:t>         </a:t>
            </a:r>
            <a:r>
              <a:rPr lang="ru-RU" sz="4000" b="1" dirty="0" smtClean="0">
                <a:solidFill>
                  <a:srgbClr val="002060"/>
                </a:solidFill>
              </a:rPr>
              <a:t>Ю.А. </a:t>
            </a:r>
            <a:r>
              <a:rPr lang="ru-RU" sz="4000" b="1" dirty="0" err="1" smtClean="0">
                <a:solidFill>
                  <a:srgbClr val="002060"/>
                </a:solidFill>
              </a:rPr>
              <a:t>Шрейдер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000" i="1" dirty="0" smtClean="0"/>
              <a:t>                                           </a:t>
            </a:r>
            <a:r>
              <a:rPr lang="ru-RU" sz="3600" i="1" dirty="0" smtClean="0"/>
              <a:t>                </a:t>
            </a:r>
          </a:p>
          <a:p>
            <a:pPr>
              <a:buNone/>
            </a:pPr>
            <a:r>
              <a:rPr lang="ru-RU" sz="3600" i="1" dirty="0" smtClean="0"/>
              <a:t>                                </a:t>
            </a:r>
            <a:r>
              <a:rPr lang="ru-RU" sz="3200" i="1" dirty="0" smtClean="0"/>
              <a:t> 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Толерантность</a:t>
            </a:r>
            <a:r>
              <a:rPr lang="ru-RU" dirty="0" smtClean="0"/>
              <a:t> (терпимость)-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7643866" cy="459837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002060"/>
                </a:solidFill>
              </a:rPr>
              <a:t>особая форма мировосприятия, самообладания, самоконтроля, позволяющей, не предаваясь эмоциям, разумно оценивать ситуацию и сохранять спокойствие.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</a:rPr>
              <a:t>Педагогическая толерантность 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7030A0"/>
                </a:solidFill>
              </a:rPr>
              <a:t> общение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7643866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4000" dirty="0" smtClean="0">
                <a:solidFill>
                  <a:srgbClr val="002060"/>
                </a:solidFill>
              </a:rPr>
              <a:t>Педагог должен обладать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способностями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толерантного взаимодействия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со всеми субъектами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образовательного процесса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Толерантный педагог,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7267604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благодаря </a:t>
            </a:r>
            <a:r>
              <a:rPr lang="ru-RU" sz="4000" b="1" i="1" dirty="0" smtClean="0">
                <a:solidFill>
                  <a:srgbClr val="FF0000"/>
                </a:solidFill>
              </a:rPr>
              <a:t>особой тактике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построения своего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поведения по отношению к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воспитанникам,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добивается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большей результативности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Личность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воспитывается</a:t>
            </a:r>
            <a:r>
              <a:rPr lang="ru-RU" dirty="0" smtClean="0">
                <a:solidFill>
                  <a:srgbClr val="FF0000"/>
                </a:solidFill>
              </a:rPr>
              <a:t>     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         личностью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4000" dirty="0" smtClean="0"/>
              <a:t>  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Образовательный процесс  рассматривается как общение двух </a:t>
            </a:r>
            <a:r>
              <a:rPr lang="ru-RU" sz="4000" i="1" dirty="0" smtClean="0">
                <a:solidFill>
                  <a:srgbClr val="FF0000"/>
                </a:solidFill>
              </a:rPr>
              <a:t>равноправных</a:t>
            </a: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партнеров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32518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Наши Учащиеся- молодые люди, педагогически и психологически запущенные, часто с </a:t>
            </a:r>
            <a:r>
              <a:rPr lang="ru-RU" dirty="0" err="1" smtClean="0">
                <a:solidFill>
                  <a:srgbClr val="C00000"/>
                </a:solidFill>
              </a:rPr>
              <a:t>девиантным</a:t>
            </a:r>
            <a:r>
              <a:rPr lang="ru-RU" dirty="0" smtClean="0">
                <a:solidFill>
                  <a:srgbClr val="C00000"/>
                </a:solidFill>
              </a:rPr>
              <a:t> поведением и признаками глубокого инфантилизма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7239000" cy="25981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   </a:t>
            </a:r>
            <a:r>
              <a:rPr lang="ru-RU" sz="3600" b="1" dirty="0" smtClean="0">
                <a:solidFill>
                  <a:srgbClr val="002060"/>
                </a:solidFill>
              </a:rPr>
              <a:t>Педагог должен быть готов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к такой работе </a:t>
            </a:r>
            <a:r>
              <a:rPr lang="ru-RU" sz="3600" b="1" i="1" dirty="0" smtClean="0">
                <a:solidFill>
                  <a:srgbClr val="FF0000"/>
                </a:solidFill>
              </a:rPr>
              <a:t>профессионально </a:t>
            </a:r>
            <a:r>
              <a:rPr lang="ru-RU" sz="3600" dirty="0" smtClean="0">
                <a:solidFill>
                  <a:srgbClr val="FF0000"/>
                </a:solidFill>
              </a:rPr>
              <a:t>и </a:t>
            </a:r>
            <a:r>
              <a:rPr lang="ru-RU" sz="3600" b="1" i="1" dirty="0" smtClean="0">
                <a:solidFill>
                  <a:srgbClr val="FF0000"/>
                </a:solidFill>
              </a:rPr>
              <a:t>морально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215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Педагогическая  толерантность  в школах при ИК</vt:lpstr>
      <vt:lpstr>Слайд 2</vt:lpstr>
      <vt:lpstr>     назовите Человеческие качества:</vt:lpstr>
      <vt:lpstr>                      </vt:lpstr>
      <vt:lpstr>Толерантность (терпимость)-</vt:lpstr>
      <vt:lpstr>Педагогическая толерантность - общение</vt:lpstr>
      <vt:lpstr>Толерантный педагог,</vt:lpstr>
      <vt:lpstr>«Личность воспитывается                                      личностью»</vt:lpstr>
      <vt:lpstr>Наши Учащиеся- молодые люди, педагогически и психологически запущенные, часто с девиантным поведением и признаками глубокого инфантилизма</vt:lpstr>
      <vt:lpstr>Педагогическая рефлексия</vt:lpstr>
      <vt:lpstr>                                 С. Френе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толерантность в школах при ИК</dc:title>
  <dc:creator>SamLab.ws</dc:creator>
  <cp:lastModifiedBy>Айыына</cp:lastModifiedBy>
  <cp:revision>25</cp:revision>
  <dcterms:created xsi:type="dcterms:W3CDTF">2012-03-27T00:25:13Z</dcterms:created>
  <dcterms:modified xsi:type="dcterms:W3CDTF">2014-12-04T13:22:50Z</dcterms:modified>
</cp:coreProperties>
</file>