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58" r:id="rId7"/>
    <p:sldId id="263" r:id="rId8"/>
    <p:sldId id="262" r:id="rId9"/>
    <p:sldId id="265" r:id="rId10"/>
    <p:sldId id="266" r:id="rId11"/>
    <p:sldId id="269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98781-7380-4DED-94E1-498691A2792D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32117-1A73-490D-BF16-37E2153B8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32117-1A73-490D-BF16-37E2153B803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32117-1A73-490D-BF16-37E2153B803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32117-1A73-490D-BF16-37E2153B803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32117-1A73-490D-BF16-37E2153B803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32117-1A73-490D-BF16-37E2153B803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Татьяна\Downloads\69675-2_li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8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cap="all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2000" b="1" cap="all" dirty="0" err="1" smtClean="0">
                <a:latin typeface="Times New Roman" pitchFamily="18" charset="0"/>
                <a:cs typeface="Times New Roman" pitchFamily="18" charset="0"/>
              </a:rPr>
              <a:t>ТЕХНОЛОГИи</a:t>
            </a:r>
            <a:r>
              <a:rPr lang="ru-RU" sz="2000" b="1" cap="all" dirty="0" smtClean="0">
                <a:latin typeface="Times New Roman" pitchFamily="18" charset="0"/>
                <a:cs typeface="Times New Roman" pitchFamily="18" charset="0"/>
              </a:rPr>
              <a:t> УРОВНЕВОЙ ДИФФЕРЕНЦИАЦИИ В ЛИЧНОСТНО ОРИЕНТИРОВАННОМ ОБУЧЕНИИ МАТЕМАТИКЕ»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43570" y="4357694"/>
            <a:ext cx="2986086" cy="971560"/>
          </a:xfrm>
        </p:spPr>
        <p:txBody>
          <a:bodyPr>
            <a:normAutofit/>
          </a:bodyPr>
          <a:lstStyle/>
          <a:p>
            <a:pPr algn="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математики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Власова Надежда Васильевна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08718" y="1096818"/>
            <a:ext cx="6024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Муниципальное бюджетное общеобразовательное учреждение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«Казацкая средняя общеобразовательная школа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Яковлевского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 района  Белгородской области»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00076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с. Казацкое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7" name="Picture 3" descr="E:\презентация\i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429000"/>
            <a:ext cx="3528392" cy="26730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935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C:\Users\Татьяна\Downloads\69645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8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5832648"/>
          </a:xfrm>
        </p:spPr>
        <p:txBody>
          <a:bodyPr>
            <a:normAutofit fontScale="70000" lnSpcReduction="20000"/>
          </a:bodyPr>
          <a:lstStyle/>
          <a:p>
            <a:pPr marL="0" indent="342900" algn="ctr">
              <a:spcBef>
                <a:spcPts val="0"/>
              </a:spcBef>
              <a:buNone/>
            </a:pPr>
            <a:r>
              <a:rPr lang="ru-RU" b="1" dirty="0" smtClean="0"/>
              <a:t>4 этап. Проверка усвоения пройденного материала</a:t>
            </a:r>
            <a:endParaRPr lang="ru-RU" dirty="0" smtClean="0"/>
          </a:p>
          <a:p>
            <a:pPr marL="0" indent="342900">
              <a:spcBef>
                <a:spcPts val="0"/>
              </a:spcBef>
              <a:buNone/>
            </a:pPr>
            <a:r>
              <a:rPr lang="ru-RU" dirty="0" smtClean="0"/>
              <a:t>Она включает самоконтроль и работу консультантов.</a:t>
            </a:r>
          </a:p>
          <a:p>
            <a:pPr marL="0" indent="342900">
              <a:spcBef>
                <a:spcPts val="0"/>
              </a:spcBef>
              <a:buNone/>
            </a:pPr>
            <a:r>
              <a:rPr lang="ru-RU" dirty="0" smtClean="0"/>
              <a:t> </a:t>
            </a:r>
          </a:p>
          <a:p>
            <a:pPr marL="0" indent="342900" algn="ctr">
              <a:spcBef>
                <a:spcPts val="0"/>
              </a:spcBef>
              <a:buNone/>
            </a:pPr>
            <a:r>
              <a:rPr lang="ru-RU" b="1" dirty="0" smtClean="0"/>
              <a:t>5 этап. Изучение нового материала</a:t>
            </a:r>
            <a:endParaRPr lang="ru-RU" dirty="0" smtClean="0"/>
          </a:p>
          <a:p>
            <a:pPr marL="0" indent="342900">
              <a:spcBef>
                <a:spcPts val="0"/>
              </a:spcBef>
              <a:buNone/>
            </a:pPr>
            <a:r>
              <a:rPr lang="ru-RU" dirty="0" smtClean="0"/>
              <a:t>Дифференциация проявляется по отношению ко всем учащимся уже со второго урока по новой теме.</a:t>
            </a:r>
          </a:p>
          <a:p>
            <a:pPr marL="0" indent="342900">
              <a:spcBef>
                <a:spcPts val="0"/>
              </a:spcBef>
              <a:buNone/>
            </a:pPr>
            <a:r>
              <a:rPr lang="ru-RU" b="1" i="1" dirty="0" smtClean="0"/>
              <a:t>Участники первой группы</a:t>
            </a:r>
            <a:r>
              <a:rPr lang="ru-RU" b="1" dirty="0" smtClean="0"/>
              <a:t> </a:t>
            </a:r>
            <a:r>
              <a:rPr lang="ru-RU" dirty="0" smtClean="0"/>
              <a:t>переходят от обязательных заданий к творческим.	</a:t>
            </a:r>
          </a:p>
          <a:p>
            <a:pPr marL="0" indent="342900">
              <a:spcBef>
                <a:spcPts val="0"/>
              </a:spcBef>
              <a:buNone/>
            </a:pPr>
            <a:r>
              <a:rPr lang="ru-RU" b="1" i="1" dirty="0" smtClean="0"/>
              <a:t>Участники второй группы </a:t>
            </a:r>
            <a:r>
              <a:rPr lang="ru-RU" dirty="0" smtClean="0"/>
              <a:t>сосредоточиваются на упражнениях, требующих хорошего понимания основных положений темы.</a:t>
            </a:r>
          </a:p>
          <a:p>
            <a:pPr marL="0" indent="342900">
              <a:spcBef>
                <a:spcPts val="0"/>
              </a:spcBef>
              <a:buNone/>
            </a:pPr>
            <a:r>
              <a:rPr lang="ru-RU" b="1" i="1" dirty="0" smtClean="0"/>
              <a:t>Участники третьей группы </a:t>
            </a:r>
            <a:r>
              <a:rPr lang="ru-RU" dirty="0" smtClean="0"/>
              <a:t>снова и снова возвращаются к основным моментам.</a:t>
            </a:r>
          </a:p>
          <a:p>
            <a:pPr marL="0" indent="342900">
              <a:spcBef>
                <a:spcPts val="0"/>
              </a:spcBef>
              <a:buNone/>
            </a:pPr>
            <a:r>
              <a:rPr lang="ru-RU" dirty="0" smtClean="0"/>
              <a:t> </a:t>
            </a:r>
          </a:p>
          <a:p>
            <a:pPr marL="0" indent="342900" algn="ctr">
              <a:spcBef>
                <a:spcPts val="0"/>
              </a:spcBef>
              <a:buNone/>
            </a:pPr>
            <a:r>
              <a:rPr lang="ru-RU" b="1" dirty="0" smtClean="0"/>
              <a:t>6 этап. Контроль знаний (проведение самостоятельных и контрольных работ)</a:t>
            </a:r>
            <a:endParaRPr lang="ru-RU" dirty="0" smtClean="0"/>
          </a:p>
          <a:p>
            <a:pPr marL="0" indent="342900">
              <a:spcBef>
                <a:spcPts val="0"/>
              </a:spcBef>
              <a:buNone/>
            </a:pPr>
            <a:r>
              <a:rPr lang="ru-RU" b="1" i="1" dirty="0" smtClean="0"/>
              <a:t>Участники первой группы </a:t>
            </a:r>
            <a:r>
              <a:rPr lang="ru-RU" dirty="0" smtClean="0"/>
              <a:t>выполняют задания по образцу.</a:t>
            </a:r>
          </a:p>
          <a:p>
            <a:pPr marL="0" indent="342900">
              <a:spcBef>
                <a:spcPts val="0"/>
              </a:spcBef>
              <a:buNone/>
            </a:pPr>
            <a:r>
              <a:rPr lang="ru-RU" b="1" i="1" dirty="0" smtClean="0"/>
              <a:t>Участники второй группы </a:t>
            </a:r>
            <a:r>
              <a:rPr lang="ru-RU" dirty="0" smtClean="0"/>
              <a:t>выделяют главное в решении.</a:t>
            </a:r>
          </a:p>
          <a:p>
            <a:pPr marL="0" indent="342900">
              <a:spcBef>
                <a:spcPts val="0"/>
              </a:spcBef>
              <a:buNone/>
            </a:pPr>
            <a:r>
              <a:rPr lang="ru-RU" b="1" i="1" dirty="0" smtClean="0"/>
              <a:t>Участники третьей группы </a:t>
            </a:r>
            <a:r>
              <a:rPr lang="ru-RU" dirty="0" smtClean="0"/>
              <a:t>работают с дополнительным материалом.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812360" y="0"/>
            <a:ext cx="1331640" cy="404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Слайд 9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5291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C:\Users\Татьяна\Downloads\69645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8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95536" y="0"/>
            <a:ext cx="8568952" cy="5832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u="sng" dirty="0" smtClean="0"/>
              <a:t>Подбор заданий</a:t>
            </a:r>
          </a:p>
          <a:p>
            <a:pPr algn="ctr">
              <a:buNone/>
            </a:pPr>
            <a:r>
              <a:rPr lang="ru-RU" sz="2000" b="1" dirty="0" smtClean="0"/>
              <a:t>Тема. Преобразование целых выражений</a:t>
            </a:r>
            <a:endParaRPr lang="ru-RU" sz="2000" dirty="0" smtClean="0"/>
          </a:p>
          <a:p>
            <a:pPr algn="ctr">
              <a:buNone/>
            </a:pPr>
            <a:r>
              <a:rPr lang="ru-RU" sz="2000" b="1" dirty="0" smtClean="0"/>
              <a:t>Задания</a:t>
            </a:r>
            <a:endParaRPr lang="ru-RU" sz="2000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4" cstate="print"/>
          <a:srcRect l="13834" t="30512" r="52570" b="7874"/>
          <a:stretch>
            <a:fillRect/>
          </a:stretch>
        </p:blipFill>
        <p:spPr bwMode="auto">
          <a:xfrm>
            <a:off x="395536" y="1268760"/>
            <a:ext cx="6480720" cy="5226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E:\презентация\i (7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1268760"/>
            <a:ext cx="3140029" cy="223224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668344" y="0"/>
            <a:ext cx="1475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Слайд 10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5291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C:\Users\Татьяна\Downloads\69645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8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5832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/>
              <a:t>  Тема. Признаки равенства треугольников</a:t>
            </a:r>
            <a:endParaRPr lang="ru-RU" sz="2000" dirty="0" smtClean="0"/>
          </a:p>
          <a:p>
            <a:pPr algn="ctr">
              <a:buNone/>
            </a:pPr>
            <a:r>
              <a:rPr lang="ru-RU" sz="2000" b="1" dirty="0" smtClean="0"/>
              <a:t>   Задания</a:t>
            </a:r>
            <a:endParaRPr lang="ru-RU" sz="2000" dirty="0" smtClean="0"/>
          </a:p>
          <a:p>
            <a:pPr algn="ctr">
              <a:buNone/>
            </a:pPr>
            <a:endParaRPr lang="ru-RU" dirty="0"/>
          </a:p>
        </p:txBody>
      </p:sp>
      <p:pic>
        <p:nvPicPr>
          <p:cNvPr id="3074" name="Picture 2" descr="E:\презентация\i (9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2123728" cy="1820338"/>
          </a:xfrm>
          <a:prstGeom prst="rect">
            <a:avLst/>
          </a:prstGeom>
          <a:noFill/>
        </p:spPr>
      </p:pic>
      <p:pic>
        <p:nvPicPr>
          <p:cNvPr id="3075" name="Picture 3" descr="E:\презентация\i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980728"/>
            <a:ext cx="1905000" cy="1932806"/>
          </a:xfrm>
          <a:prstGeom prst="rect">
            <a:avLst/>
          </a:prstGeom>
          <a:noFill/>
        </p:spPr>
      </p:pic>
      <p:pic>
        <p:nvPicPr>
          <p:cNvPr id="8" name="Рисунок 7"/>
          <p:cNvPicPr/>
          <p:nvPr/>
        </p:nvPicPr>
        <p:blipFill>
          <a:blip r:embed="rId6" cstate="print"/>
          <a:srcRect l="8301" t="21161" r="49803" b="8858"/>
          <a:stretch>
            <a:fillRect/>
          </a:stretch>
        </p:blipFill>
        <p:spPr bwMode="auto">
          <a:xfrm>
            <a:off x="1115616" y="1052736"/>
            <a:ext cx="6408712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668344" y="0"/>
            <a:ext cx="1475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Слайд 11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5291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Татьяна\Downloads\69675-2_li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43408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259632" y="836712"/>
            <a:ext cx="6851104" cy="348498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Технология уровневой дифференциации обучения направлена на непосредственную реализацию образовательных стандартов в учебном процессе. Тем самым она призвана внести весомый вклад в модернизацию образования, а значит, имеет полное право быть востребованной педагогами.</a:t>
            </a:r>
          </a:p>
          <a:p>
            <a:endParaRPr lang="ru-RU" i="1" dirty="0"/>
          </a:p>
        </p:txBody>
      </p:sp>
      <p:pic>
        <p:nvPicPr>
          <p:cNvPr id="1026" name="Picture 2" descr="E:\презентация\i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8489" y="3933056"/>
            <a:ext cx="2093991" cy="252028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907704" y="4653136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Спасибо за внимание!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" name="Picture 2" descr="E:\презентация\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962962"/>
            <a:ext cx="2016224" cy="247896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668344" y="0"/>
            <a:ext cx="1475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Слайд  12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90274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Татьяна\Downloads\69675-2_li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43408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67544" y="908720"/>
            <a:ext cx="8363272" cy="3484984"/>
          </a:xfrm>
        </p:spPr>
        <p:txBody>
          <a:bodyPr>
            <a:normAutofit lnSpcReduction="10000"/>
          </a:bodyPr>
          <a:lstStyle/>
          <a:p>
            <a:pPr marL="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дифференциацией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понимают такую систему обучения, при которой каждый ученик, овладевая некоторым минимумом общеобразовательной подготовки, являющейся общезначимой и обеспечивающей возможность адаптации в постоянно изменяющихся жизненных условиях, получает право и гарантированную возможность уделять преимущественное внимание тем направлениям, которые в наибольшей степени отвечают его склонностям.</a:t>
            </a:r>
          </a:p>
          <a:p>
            <a:endParaRPr lang="ru-RU" i="1" dirty="0"/>
          </a:p>
        </p:txBody>
      </p:sp>
      <p:pic>
        <p:nvPicPr>
          <p:cNvPr id="1026" name="Picture 2" descr="E:\презентация\i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7095" y="4509120"/>
            <a:ext cx="1561483" cy="2148830"/>
          </a:xfrm>
          <a:prstGeom prst="rect">
            <a:avLst/>
          </a:prstGeom>
          <a:noFill/>
        </p:spPr>
      </p:pic>
      <p:sp>
        <p:nvSpPr>
          <p:cNvPr id="7" name="Объект 4"/>
          <p:cNvSpPr>
            <a:spLocks noGrp="1"/>
          </p:cNvSpPr>
          <p:nvPr>
            <p:ph sz="half" idx="1"/>
          </p:nvPr>
        </p:nvSpPr>
        <p:spPr>
          <a:xfrm>
            <a:off x="467544" y="4293096"/>
            <a:ext cx="6624736" cy="2160240"/>
          </a:xfrm>
        </p:spPr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обучении математике дифференциация имеет особое значение, что объясняется спецификой самого учебного предмета. 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Ориентация же на личность ученика требует, чтобы дифференциация обучения математике учитывала потребности всех школьников.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68344" y="0"/>
            <a:ext cx="1120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Слайд 1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90274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Татьяна\Downloads\69675-2_li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43408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539552" y="764704"/>
            <a:ext cx="8363272" cy="3484984"/>
          </a:xfrm>
        </p:spPr>
        <p:txBody>
          <a:bodyPr>
            <a:normAutofit fontScale="85000" lnSpcReduction="20000"/>
          </a:bodyPr>
          <a:lstStyle/>
          <a:p>
            <a:pPr marL="0" indent="43200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Различают два вида дифференциации.</a:t>
            </a:r>
          </a:p>
          <a:p>
            <a:pPr marL="0" indent="43200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Уровневая дифференциация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выражается в том, что, обучаясь в одном классе, по одной программе и учебнику, дети могут усваивать материал на различных уровнях. Определяющим при этом является уровень обязательной подготовки.</a:t>
            </a:r>
          </a:p>
          <a:p>
            <a:pPr marL="0" indent="43200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Профильная дифференциация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(или дифференциация по содержанию) предполагает обучение разных групп школьников по программам, отличающимся глубиной изложения материала, объемом сведений и даже номенклатурой рассматриваемых вопросов.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4"/>
          <p:cNvSpPr>
            <a:spLocks noGrp="1"/>
          </p:cNvSpPr>
          <p:nvPr>
            <p:ph sz="half" idx="1"/>
          </p:nvPr>
        </p:nvSpPr>
        <p:spPr>
          <a:xfrm>
            <a:off x="467544" y="4293096"/>
            <a:ext cx="5760640" cy="2232248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Оба вида дифференциации сосуществуют и взаимно дополняют друг друга на всех ступенях школьного математического образования. При этом в основной школе преобладает уровневая дифференциация.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E:\презентация\i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005064"/>
            <a:ext cx="2376264" cy="244827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668344" y="0"/>
            <a:ext cx="1120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Слайд 2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90274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296144"/>
          </a:xfrm>
        </p:spPr>
        <p:txBody>
          <a:bodyPr>
            <a:noAutofit/>
          </a:bodyPr>
          <a:lstStyle/>
          <a:p>
            <a:pPr indent="457200"/>
            <a:r>
              <a:rPr lang="ru-RU" sz="2400" b="1" u="sng" dirty="0" smtClean="0">
                <a:latin typeface="+mn-lt"/>
              </a:rPr>
              <a:t>Уровневая дифференциация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>
                <a:latin typeface="+mn-lt"/>
              </a:rPr>
              <a:t>В основе </a:t>
            </a:r>
            <a:r>
              <a:rPr lang="ru-RU" sz="2000" b="1" dirty="0" smtClean="0">
                <a:latin typeface="+mn-lt"/>
              </a:rPr>
              <a:t>уровневого дифференцированного обучения</a:t>
            </a:r>
            <a:r>
              <a:rPr lang="ru-RU" sz="2000" dirty="0" smtClean="0">
                <a:latin typeface="+mn-lt"/>
              </a:rPr>
              <a:t> лежит планирование результатов обучения: выделение уровня обязательной подготовки и формирование на этой основе повышенных уровней овладения материалом.</a:t>
            </a:r>
            <a:endParaRPr lang="ru-RU" sz="20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9552" y="1600200"/>
            <a:ext cx="8136904" cy="4925144"/>
          </a:xfrm>
        </p:spPr>
        <p:txBody>
          <a:bodyPr>
            <a:normAutofit fontScale="70000" lnSpcReduction="20000"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3200" dirty="0" smtClean="0"/>
              <a:t>Перечислю </a:t>
            </a:r>
            <a:r>
              <a:rPr lang="ru-RU" sz="3200" b="1" dirty="0" smtClean="0"/>
              <a:t>ряд важных условий, выполнение которых необходимо для успешного и эффективного осуществления уровневой дифференциации</a:t>
            </a:r>
            <a:r>
              <a:rPr lang="ru-RU" sz="32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200" dirty="0" smtClean="0"/>
              <a:t>1. Выделенные уровни усвоения материала и обязательные результаты обучения должны быть открыты для учащихся.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200" dirty="0" smtClean="0"/>
              <a:t>2. Наличие определенных «ножниц» между уровнем требований и уровнем обучения.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200" dirty="0" smtClean="0"/>
              <a:t>3. В обучении должна быть обеспечена последовательность в продвижении ученика по уровням.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200" dirty="0" smtClean="0"/>
              <a:t>4. Добровольность в выборе уровня усвоения и отчетности.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200" dirty="0" smtClean="0"/>
              <a:t>5. Содержание контроля и оценка должны отражать принятый уровневый подход.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200" dirty="0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3200" dirty="0" smtClean="0"/>
              <a:t>Уровневая дифференциация может осуществляться в разной форме. В качестве одной из основных предлагается </a:t>
            </a:r>
            <a:r>
              <a:rPr lang="ru-RU" sz="3200" b="1" dirty="0" smtClean="0"/>
              <a:t>формирование мобильных групп,</a:t>
            </a:r>
            <a:r>
              <a:rPr lang="ru-RU" sz="3200" dirty="0" smtClean="0"/>
              <a:t> деление на которые происходит на основе критерия достижения уровня обязательной подготовки.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2" descr="E:\презентация\i (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11560" cy="5918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023165" y="0"/>
            <a:ext cx="1120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Слайд 3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88641"/>
            <a:ext cx="8496944" cy="3528392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9600" b="1" u="sng" dirty="0" smtClean="0"/>
              <a:t>Профильная дифференциация</a:t>
            </a:r>
            <a:endParaRPr lang="ru-RU" sz="9600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7200" dirty="0" smtClean="0"/>
              <a:t>Математика входит в число обязательных учебных предметов, при этом в общеобразовательной подготовке школьника она может иметь разный «удельный вес» как по времени, отводимому на ее изучение, так и по глубине и охвату рассматриваемого материала.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7200" dirty="0" smtClean="0"/>
              <a:t>В зависимости от той роли, которую математика может играть в образовании человека, выделяют два типа таких курсов.</a:t>
            </a:r>
          </a:p>
          <a:p>
            <a:pPr marL="0" lvl="0" indent="342900" algn="just">
              <a:spcBef>
                <a:spcPts val="0"/>
              </a:spcBef>
              <a:buNone/>
            </a:pPr>
            <a:r>
              <a:rPr lang="ru-RU" sz="7200" b="1" dirty="0" smtClean="0"/>
              <a:t>Курс общекультурной ориентации </a:t>
            </a:r>
            <a:r>
              <a:rPr lang="ru-RU" sz="7200" dirty="0" smtClean="0"/>
              <a:t>(назовем его </a:t>
            </a:r>
            <a:r>
              <a:rPr lang="ru-RU" sz="7200" b="1" i="1" dirty="0" smtClean="0"/>
              <a:t>курсом</a:t>
            </a:r>
            <a:r>
              <a:rPr lang="ru-RU" sz="7200" b="1" dirty="0" smtClean="0"/>
              <a:t> </a:t>
            </a:r>
            <a:r>
              <a:rPr lang="ru-RU" sz="7200" b="1" i="1" dirty="0" smtClean="0"/>
              <a:t>А</a:t>
            </a:r>
            <a:r>
              <a:rPr lang="ru-RU" sz="7200" dirty="0" smtClean="0"/>
              <a:t>), который рассчитан на учащихся, рассматривающих математику только как элемент общего образования и не предполагающих использовать ее непосредственно в будущей профессиональной деятельности.</a:t>
            </a:r>
          </a:p>
          <a:p>
            <a:pPr marL="0" lvl="0" indent="342900" algn="just">
              <a:spcBef>
                <a:spcPts val="0"/>
              </a:spcBef>
              <a:buNone/>
            </a:pPr>
            <a:r>
              <a:rPr lang="ru-RU" sz="7200" b="1" dirty="0" smtClean="0"/>
              <a:t>Курсы повышенного типа, </a:t>
            </a:r>
            <a:r>
              <a:rPr lang="ru-RU" sz="7200" dirty="0" smtClean="0"/>
              <a:t>обеспечивающие дальнейшее изучение математики и ее применение в качестве элемента профессиональной подготовки. </a:t>
            </a:r>
          </a:p>
          <a:p>
            <a:pPr marL="0" lvl="0" indent="342900" algn="just">
              <a:spcBef>
                <a:spcPts val="0"/>
              </a:spcBef>
              <a:buNone/>
            </a:pPr>
            <a:r>
              <a:rPr lang="ru-RU" sz="7200" dirty="0" smtClean="0"/>
              <a:t>Выделим два основных курса повышенного типа.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7200" b="1" i="1" dirty="0" smtClean="0"/>
              <a:t>Курс В</a:t>
            </a:r>
            <a:r>
              <a:rPr lang="ru-RU" sz="7200" b="1" dirty="0" smtClean="0"/>
              <a:t> </a:t>
            </a:r>
            <a:r>
              <a:rPr lang="ru-RU" sz="7200" dirty="0" smtClean="0"/>
              <a:t>предназначен для школьников, выбравших для себя те области деятельности, где математика играет роль аппарата, специфического средства для изучения закономерностей окружающего мира.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7200" b="1" i="1" dirty="0" smtClean="0"/>
              <a:t>Курс С</a:t>
            </a:r>
            <a:r>
              <a:rPr lang="ru-RU" sz="7200" dirty="0" smtClean="0"/>
              <a:t> ориентирован на учащихся, для которых собственно математика является одной из основных целей познания.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7200" dirty="0" smtClean="0"/>
              <a:t>Таким образом, для старшей ступени школы целесообразно наличие трех основных математических курсов — </a:t>
            </a:r>
            <a:r>
              <a:rPr lang="ru-RU" sz="7200" b="1" i="1" dirty="0" smtClean="0"/>
              <a:t>А, В и С. </a:t>
            </a:r>
            <a:r>
              <a:rPr lang="ru-RU" sz="7200" dirty="0" smtClean="0"/>
              <a:t>Они призваны предоставить каждому ученику возможность изучать математику на уровне, соответствующем его интересам, способностям, склонностям.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7200" dirty="0" smtClean="0"/>
              <a:t>Программу по каждому из </a:t>
            </a:r>
            <a:r>
              <a:rPr lang="ru-RU" sz="7200" i="1" dirty="0" smtClean="0"/>
              <a:t>курсов</a:t>
            </a:r>
            <a:r>
              <a:rPr lang="ru-RU" sz="7200" dirty="0" smtClean="0"/>
              <a:t> </a:t>
            </a:r>
            <a:r>
              <a:rPr lang="ru-RU" sz="7200" b="1" i="1" dirty="0" smtClean="0"/>
              <a:t>А, В и С</a:t>
            </a:r>
            <a:r>
              <a:rPr lang="ru-RU" sz="7200" dirty="0" smtClean="0"/>
              <a:t> целесообразно строить по «модульному принципу». В ней должно быть две части:</a:t>
            </a:r>
          </a:p>
          <a:p>
            <a:pPr marL="0" lvl="0" indent="342900" algn="just">
              <a:spcBef>
                <a:spcPts val="0"/>
              </a:spcBef>
              <a:buNone/>
            </a:pPr>
            <a:r>
              <a:rPr lang="ru-RU" sz="7200" i="1" dirty="0" smtClean="0"/>
              <a:t>инвариантная</a:t>
            </a:r>
            <a:r>
              <a:rPr lang="ru-RU" sz="7200" dirty="0" smtClean="0"/>
              <a:t>, обязательная для изучения всеми, кто выбрал этот курс;</a:t>
            </a:r>
          </a:p>
          <a:p>
            <a:pPr marL="0" lvl="0" indent="342900" algn="just">
              <a:spcBef>
                <a:spcPts val="0"/>
              </a:spcBef>
              <a:buNone/>
            </a:pPr>
            <a:r>
              <a:rPr lang="ru-RU" sz="7200" i="1" dirty="0" smtClean="0"/>
              <a:t>вариативная,</a:t>
            </a:r>
            <a:r>
              <a:rPr lang="ru-RU" sz="7200" dirty="0" smtClean="0"/>
              <a:t> состоящая из разделов, из которых учитель может выбрать материал, до­полняющий основную часть курса.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668344" y="0"/>
            <a:ext cx="1120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Слайд 4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C:\Users\Татьяна\Downloads\69645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635896" y="1196752"/>
            <a:ext cx="5256584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В дифференцированном обучении математике гуманна концепция единства уровневой и профильной дифференциации, одна без другой неполноценна. </a:t>
            </a:r>
            <a:endParaRPr lang="ru-RU" b="1" dirty="0"/>
          </a:p>
        </p:txBody>
      </p:sp>
      <p:pic>
        <p:nvPicPr>
          <p:cNvPr id="5" name="Picture 2" descr="E:\презентация\mathwor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3707904" cy="393179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668344" y="0"/>
            <a:ext cx="1120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Слайд 5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5291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496944" cy="5616623"/>
          </a:xfrm>
        </p:spPr>
        <p:txBody>
          <a:bodyPr>
            <a:normAutofit fontScale="92500" lnSpcReduction="20000"/>
          </a:bodyPr>
          <a:lstStyle/>
          <a:p>
            <a:pPr indent="0" algn="ctr">
              <a:buNone/>
            </a:pPr>
            <a:r>
              <a:rPr lang="ru-RU" b="1" u="sng" dirty="0" smtClean="0"/>
              <a:t>Формирование групп учащихся</a:t>
            </a:r>
            <a:endParaRPr lang="ru-RU" dirty="0" smtClean="0"/>
          </a:p>
          <a:p>
            <a:pPr indent="0" algn="just">
              <a:buNone/>
            </a:pPr>
            <a:r>
              <a:rPr lang="ru-RU" dirty="0" smtClean="0"/>
              <a:t> </a:t>
            </a:r>
          </a:p>
          <a:p>
            <a:pPr marL="0" indent="457200" algn="just">
              <a:buNone/>
            </a:pPr>
            <a:r>
              <a:rPr lang="ru-RU" dirty="0" smtClean="0"/>
              <a:t>В основу работы я закладываю изучение способностей личности. В структуру математических способностей входят более десяти групп компонентов. Из них я выделяю две основные: быстроту усвоения и активность мышления.</a:t>
            </a:r>
          </a:p>
          <a:p>
            <a:pPr marL="0" indent="457200" algn="just">
              <a:buNone/>
            </a:pPr>
            <a:r>
              <a:rPr lang="ru-RU" dirty="0" smtClean="0"/>
              <a:t>Итак, в классе сформировались три группы учащихся, по-разному относящиеся к математике. Сообщаю ученикам, кто в какой группе оказался, группы отвечают уровням </a:t>
            </a:r>
            <a:r>
              <a:rPr lang="ru-RU" b="1" i="1" dirty="0" smtClean="0"/>
              <a:t>А, В и С.</a:t>
            </a:r>
            <a:r>
              <a:rPr lang="ru-RU" dirty="0" smtClean="0"/>
              <a:t> </a:t>
            </a:r>
          </a:p>
          <a:p>
            <a:pPr marL="0" indent="457200" algn="just">
              <a:buNone/>
            </a:pPr>
            <a:r>
              <a:rPr lang="ru-RU" dirty="0" smtClean="0"/>
              <a:t>Ребята знают, что состав групп не закреплен раз и </a:t>
            </a:r>
            <a:r>
              <a:rPr lang="ru-RU" dirty="0" smtClean="0"/>
              <a:t>навсегда</a:t>
            </a:r>
            <a:r>
              <a:rPr lang="ru-RU" dirty="0" smtClean="0"/>
              <a:t>. Со временем можно перейти из одной группы в другую в соответствии с результатами обучения и собственным желанием.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E:\презентация\i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5229200"/>
            <a:ext cx="2084864" cy="1628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7668344" y="0"/>
            <a:ext cx="1120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Слайд 6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C:\Users\Татьяна\Downloads\69645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51520" y="476672"/>
            <a:ext cx="8676456" cy="525658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4000" b="1" u="sng" dirty="0" smtClean="0"/>
              <a:t>Методика дифференцированной работы на уроке</a:t>
            </a:r>
          </a:p>
          <a:p>
            <a:pPr algn="ctr">
              <a:buNone/>
            </a:pPr>
            <a:endParaRPr lang="ru-RU" b="1" u="sng" dirty="0" smtClean="0"/>
          </a:p>
          <a:p>
            <a:pPr algn="ctr">
              <a:buNone/>
            </a:pPr>
            <a:r>
              <a:rPr lang="ru-RU" b="1" dirty="0" smtClean="0"/>
              <a:t>I этап. Дифференцированная домашняя работа</a:t>
            </a:r>
          </a:p>
          <a:p>
            <a:pPr>
              <a:buNone/>
            </a:pPr>
            <a:endParaRPr lang="ru-RU" dirty="0" smtClean="0"/>
          </a:p>
          <a:p>
            <a:pPr marL="0" indent="342900" algn="just">
              <a:buNone/>
            </a:pPr>
            <a:r>
              <a:rPr lang="ru-RU" b="1" i="1" dirty="0" smtClean="0"/>
              <a:t>Первой группе </a:t>
            </a:r>
            <a:r>
              <a:rPr lang="ru-RU" dirty="0" smtClean="0"/>
              <a:t>предлагаю задания, соответствующие обязательным результатам обучения.</a:t>
            </a:r>
          </a:p>
          <a:p>
            <a:pPr marL="0" indent="342900" algn="just">
              <a:buNone/>
            </a:pPr>
            <a:r>
              <a:rPr lang="ru-RU" b="1" i="1" dirty="0" smtClean="0"/>
              <a:t>Второй группе </a:t>
            </a:r>
            <a:r>
              <a:rPr lang="ru-RU" dirty="0" smtClean="0"/>
              <a:t>даю такое же задание, к которому добавляю более сложную задачу.</a:t>
            </a:r>
          </a:p>
          <a:p>
            <a:pPr marL="0" indent="342900" algn="just">
              <a:buNone/>
            </a:pPr>
            <a:r>
              <a:rPr lang="ru-RU" b="1" i="1" dirty="0" smtClean="0"/>
              <a:t>Третьей группе  </a:t>
            </a:r>
            <a:r>
              <a:rPr lang="ru-RU" i="1" dirty="0" smtClean="0"/>
              <a:t>- </a:t>
            </a:r>
            <a:r>
              <a:rPr lang="ru-RU" dirty="0" smtClean="0"/>
              <a:t>задание из учебника дополняю задачами из различных пособий.</a:t>
            </a:r>
          </a:p>
          <a:p>
            <a:pPr indent="0" algn="ctr">
              <a:buNone/>
            </a:pPr>
            <a:r>
              <a:rPr lang="ru-RU" b="1" dirty="0" smtClean="0"/>
              <a:t>2 этап. Учет знаний учащихся на уроке</a:t>
            </a:r>
          </a:p>
          <a:p>
            <a:pPr indent="342900" algn="ctr">
              <a:buNone/>
            </a:pPr>
            <a:endParaRPr lang="ru-RU" dirty="0" smtClean="0"/>
          </a:p>
          <a:p>
            <a:pPr indent="342900" algn="just">
              <a:buNone/>
            </a:pPr>
            <a:r>
              <a:rPr lang="ru-RU" dirty="0" smtClean="0"/>
              <a:t>На этом этапе в классе выделяются консультанты — ребята из третьей группы. Сначала проверяю их работу, затем они помогают мне проверять работу остальных групп.</a:t>
            </a:r>
          </a:p>
          <a:p>
            <a:pPr marL="0" indent="342900" algn="just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668344" y="0"/>
            <a:ext cx="1120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Слайд 7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5291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C:\Users\Татьяна\Downloads\69645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8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680520"/>
          </a:xfrm>
        </p:spPr>
        <p:txBody>
          <a:bodyPr>
            <a:normAutofit fontScale="70000" lnSpcReduction="20000"/>
          </a:bodyPr>
          <a:lstStyle/>
          <a:p>
            <a:pPr indent="342900" algn="ctr">
              <a:buNone/>
            </a:pPr>
            <a:r>
              <a:rPr lang="ru-RU" b="1" dirty="0" smtClean="0"/>
              <a:t>3 этап. Организация базового повторения</a:t>
            </a:r>
          </a:p>
          <a:p>
            <a:pPr indent="342900" algn="ctr">
              <a:buNone/>
            </a:pPr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Ликвидирую выявленные пробелы в знаниях теоретического материала, разъясняю недочеты и ошибки, допущенные учениками в самостоятель­ных и контрольных работах. Планируемый для повторения материал записываю на доске.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Задания каждой группе предлагаю разные.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i="1" dirty="0" smtClean="0"/>
              <a:t>Участникам  первой группы</a:t>
            </a:r>
            <a:r>
              <a:rPr lang="ru-RU" b="1" dirty="0" smtClean="0"/>
              <a:t> </a:t>
            </a:r>
            <a:r>
              <a:rPr lang="ru-RU" dirty="0" smtClean="0"/>
              <a:t>— «Выберите из данных ответов верный», «Исправьте ошибку в...».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i="1" dirty="0" smtClean="0"/>
              <a:t>Участникам второй группы </a:t>
            </a:r>
            <a:r>
              <a:rPr lang="ru-RU" dirty="0" smtClean="0"/>
              <a:t>— «Назовите правило, по которому выполняли действие...», «Закончите решение...».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b="1" i="1" dirty="0" smtClean="0"/>
              <a:t>Участникам третьей группы</a:t>
            </a:r>
            <a:r>
              <a:rPr lang="ru-RU" b="1" dirty="0" smtClean="0"/>
              <a:t> </a:t>
            </a:r>
            <a:r>
              <a:rPr lang="ru-RU" dirty="0" smtClean="0"/>
              <a:t>— «Поясните причину допущен­ной ошибки», «Сформулируйте определения понятий, использующихся в данной задаче».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5" name="Picture 2" descr="E:\презентация\i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269204" cy="177281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668344" y="0"/>
            <a:ext cx="1120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Слайд 8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5291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620</Words>
  <Application>Microsoft Office PowerPoint</Application>
  <PresentationFormat>Экран (4:3)</PresentationFormat>
  <Paragraphs>97</Paragraphs>
  <Slides>13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«Использование ТЕХНОЛОГИи УРОВНЕВОЙ ДИФФЕРЕНЦИАЦИИ В ЛИЧНОСТНО ОРИЕНТИРОВАННОМ ОБУЧЕНИИ МАТЕМАТИКЕ»</vt:lpstr>
      <vt:lpstr>Слайд 2</vt:lpstr>
      <vt:lpstr>Слайд 3</vt:lpstr>
      <vt:lpstr>Уровневая дифференциация В основе уровневого дифференцированного обучения лежит планирование результатов обучения: выделение уровня обязательной подготовки и формирование на этой основе повышенных уровней овладения материалом.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«Использование ТЕХНОЛОГИи УРОВНЕВОЙ ДИФФЕРЕНЦИАЦИИ В ЛИЧНОСТНО ОРИЕНТИРОВАННОМ ОБУЧЕНИИ МАТЕМАТИКЕ»</dc:title>
  <dc:creator>ЮЛЯ</dc:creator>
  <cp:lastModifiedBy>ЮЛЯ</cp:lastModifiedBy>
  <cp:revision>28</cp:revision>
  <dcterms:created xsi:type="dcterms:W3CDTF">2014-08-21T13:49:13Z</dcterms:created>
  <dcterms:modified xsi:type="dcterms:W3CDTF">2014-08-27T18:38:44Z</dcterms:modified>
</cp:coreProperties>
</file>