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453F-C4B2-4721-90CC-91B1F5E0109C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2F17C-D2D3-430F-B2A9-0B05010FB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7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rtleo.com-523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607223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58579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4B65-B981-4AA2-9DBD-A4481E4EA179}" type="datetime1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6357982" cy="6357982"/>
          </a:xfrm>
          <a:prstGeom prst="roundRect">
            <a:avLst>
              <a:gd name="adj" fmla="val 2005"/>
            </a:avLst>
          </a:prstGeom>
          <a:noFill/>
          <a:ln w="635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EC4B-59C0-4A16-813B-63E0661A29B3}" type="datetime1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1D9E-8F76-4AC9-BBCB-DAF925B5EC20}" type="datetime1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8C378-5D0F-4812-863B-F6BCE3CC3F9B}" type="datetime1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2E6E-A609-47EB-ABEA-83C9D6C696C7}" type="datetime1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2B57-07CD-44A7-A8B1-819DC424C74F}" type="datetime1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5E84-FC96-40C0-B38F-4949345E7A2F}" type="datetime1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437-37B1-456F-9AB5-502AB1B3EF6E}" type="datetime1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9BF8-D216-45E2-8080-D89F533D2D15}" type="datetime1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55CB-906F-493C-B938-63F7AE6C2D4A}" type="datetime1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06A7-E89A-4D3D-B429-E3CD0AFF014A}" type="datetime1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6000" t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B515-11CE-4C7E-A1C2-888DCC5533C3}" type="datetime1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B3EA-3C3D-4FEE-9EFB-9D46B4A0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Итоговый тест</a:t>
            </a:r>
            <a:br>
              <a:rPr lang="ru-RU" dirty="0" smtClean="0"/>
            </a:br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6034422" cy="388843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Единство содержания и формы в музыке</a:t>
            </a:r>
          </a:p>
          <a:p>
            <a:pPr algn="r"/>
            <a:endParaRPr lang="ru-RU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200" dirty="0"/>
          </a:p>
          <a:p>
            <a:pPr algn="r"/>
            <a:endParaRPr lang="ru-RU" sz="1200" dirty="0" smtClean="0"/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Автор презентации</a:t>
            </a:r>
          </a:p>
          <a:p>
            <a:pPr algn="r"/>
            <a:r>
              <a:rPr lang="ru-RU" sz="1400" dirty="0" smtClean="0"/>
              <a:t>Учитель музыки и </a:t>
            </a:r>
            <a:r>
              <a:rPr lang="ru-RU" sz="1400" dirty="0" err="1" smtClean="0"/>
              <a:t>мхк</a:t>
            </a:r>
            <a:endParaRPr lang="ru-RU" sz="1400" dirty="0" smtClean="0"/>
          </a:p>
          <a:p>
            <a:pPr algn="r"/>
            <a:r>
              <a:rPr lang="ru-RU" sz="1400" dirty="0" smtClean="0"/>
              <a:t>МБОУ СОШ №6</a:t>
            </a:r>
          </a:p>
          <a:p>
            <a:pPr algn="r"/>
            <a:r>
              <a:rPr lang="ru-RU" sz="1400" dirty="0" smtClean="0"/>
              <a:t>Решетникова Светлана Георгиевна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768752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8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образностью наполнена опера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Римского-Корсакова «Садко»?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474"/>
            <a:ext cx="6048672" cy="3240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6444208" y="5733257"/>
            <a:ext cx="1656184" cy="504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9832" y="5949281"/>
            <a:ext cx="3024336" cy="360040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4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696744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образностью наполнена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прелюдия №12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Рахманинова?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24477"/>
            <a:ext cx="6120680" cy="3292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6444208" y="5733256"/>
            <a:ext cx="16561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915816" y="6021289"/>
            <a:ext cx="3024336" cy="432048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0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84776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10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произведение Ф. Шуберта, которое пронизано яркой драматической образностью?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552728" cy="344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6588224" y="5733256"/>
            <a:ext cx="158417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3848" y="6057293"/>
            <a:ext cx="2880320" cy="540060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3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840760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11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музыкальных средств выразительности создается музыкальная форма?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6696744" cy="3960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данные средства выразительности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228184" y="5301208"/>
            <a:ext cx="165618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7824" y="5661249"/>
            <a:ext cx="3096344" cy="602356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6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624736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12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музыкальные формы построения музыкальных произведений вы знаете?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6984776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данные формы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444208" y="5229200"/>
            <a:ext cx="1440160" cy="520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5589241"/>
            <a:ext cx="3024336" cy="576064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56784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13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предложенная схема соответствует форме «Рондо»?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774565"/>
              </p:ext>
            </p:extLst>
          </p:nvPr>
        </p:nvGraphicFramePr>
        <p:xfrm>
          <a:off x="1115616" y="2132856"/>
          <a:ext cx="7128718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600326"/>
              </a:tblGrid>
              <a:tr h="154817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48172">
                <a:tc>
                  <a:txBody>
                    <a:bodyPr/>
                    <a:lstStyle/>
                    <a:p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655524" y="3861048"/>
            <a:ext cx="324036" cy="6263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19952" y="3861048"/>
            <a:ext cx="457200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721117" y="3861048"/>
            <a:ext cx="408258" cy="6263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459" y="3861048"/>
            <a:ext cx="606472" cy="626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026465" y="3861048"/>
            <a:ext cx="370990" cy="6263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148063" y="2564904"/>
            <a:ext cx="504057" cy="698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18475" y="2564904"/>
            <a:ext cx="728172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11636" y="2549470"/>
            <a:ext cx="530352" cy="69837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217682" y="2534035"/>
            <a:ext cx="530352" cy="684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77053" y="2549469"/>
            <a:ext cx="685800" cy="715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34835" y="2549470"/>
            <a:ext cx="576694" cy="66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3214459" y="2564188"/>
            <a:ext cx="691556" cy="6836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3900817" y="2564188"/>
            <a:ext cx="751070" cy="6836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979560" y="2794772"/>
            <a:ext cx="140393" cy="274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721117" y="2794772"/>
            <a:ext cx="204130" cy="274188"/>
          </a:xfrm>
          <a:prstGeom prst="triangle">
            <a:avLst>
              <a:gd name="adj" fmla="val 48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H="1">
            <a:off x="3436963" y="2817732"/>
            <a:ext cx="215549" cy="274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11960" y="2794772"/>
            <a:ext cx="185495" cy="297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92080" y="3861048"/>
            <a:ext cx="726395" cy="6263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15697" y="3861048"/>
            <a:ext cx="695939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rId2" action="ppaction://hlinksldjump"/>
          </p:cNvPr>
          <p:cNvSpPr/>
          <p:nvPr/>
        </p:nvSpPr>
        <p:spPr>
          <a:xfrm>
            <a:off x="6156176" y="5517232"/>
            <a:ext cx="1402227" cy="5319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>
          <a:xfrm>
            <a:off x="3111529" y="5805265"/>
            <a:ext cx="2823361" cy="432048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5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6875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14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предложенная схема соответствует форме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«Вариации»?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503311"/>
              </p:ext>
            </p:extLst>
          </p:nvPr>
        </p:nvGraphicFramePr>
        <p:xfrm>
          <a:off x="1187624" y="2061144"/>
          <a:ext cx="6840760" cy="338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16920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920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1259632" y="2505058"/>
            <a:ext cx="530352" cy="684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89983" y="2587044"/>
            <a:ext cx="764053" cy="648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4037" y="2587044"/>
            <a:ext cx="649811" cy="60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3203848" y="2587044"/>
            <a:ext cx="792088" cy="60238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3995936" y="2551040"/>
            <a:ext cx="504056" cy="6843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79713" y="2802629"/>
            <a:ext cx="360040" cy="251593"/>
          </a:xfrm>
          <a:prstGeom prst="triangle">
            <a:avLst>
              <a:gd name="adj" fmla="val 5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699792" y="2802630"/>
            <a:ext cx="360040" cy="2515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47864" y="2778212"/>
            <a:ext cx="324036" cy="2760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67944" y="2750231"/>
            <a:ext cx="360040" cy="2760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932040" y="2505057"/>
            <a:ext cx="720080" cy="650609"/>
          </a:xfrm>
          <a:prstGeom prst="triangle">
            <a:avLst>
              <a:gd name="adj" fmla="val 5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40152" y="2505057"/>
            <a:ext cx="750968" cy="754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948264" y="2505057"/>
            <a:ext cx="720080" cy="6506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228443" y="4293096"/>
            <a:ext cx="561542" cy="6732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33958" y="4293096"/>
            <a:ext cx="720079" cy="67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482732" y="4293095"/>
            <a:ext cx="648072" cy="6732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4293097"/>
            <a:ext cx="648072" cy="673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851920" y="4293097"/>
            <a:ext cx="720080" cy="6732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148064" y="4293094"/>
            <a:ext cx="674368" cy="679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33920" y="4293094"/>
            <a:ext cx="570328" cy="673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>
            <a:hlinkClick r:id="rId2" action="ppaction://hlinksldjump"/>
          </p:cNvPr>
          <p:cNvSpPr/>
          <p:nvPr/>
        </p:nvSpPr>
        <p:spPr>
          <a:xfrm>
            <a:off x="6342145" y="5733256"/>
            <a:ext cx="2016224" cy="6743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>
          <a:xfrm>
            <a:off x="3059832" y="5949281"/>
            <a:ext cx="2880320" cy="458340"/>
          </a:xfrm>
        </p:spPr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12768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15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предложенная схема соответствует форме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«Трехчастной»?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6313"/>
              </p:ext>
            </p:extLst>
          </p:nvPr>
        </p:nvGraphicFramePr>
        <p:xfrm>
          <a:off x="1187624" y="2276872"/>
          <a:ext cx="684076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832"/>
                <a:gridCol w="3491928"/>
              </a:tblGrid>
              <a:tr h="15121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285739" y="5805264"/>
            <a:ext cx="1742645" cy="458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259632" y="2729749"/>
            <a:ext cx="576064" cy="7200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35696" y="2729749"/>
            <a:ext cx="648072" cy="720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63449" y="2729749"/>
            <a:ext cx="648072" cy="720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3211521" y="2735501"/>
            <a:ext cx="612648" cy="7200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3824169" y="2735501"/>
            <a:ext cx="675823" cy="71282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979712" y="3089763"/>
            <a:ext cx="355186" cy="2902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699791" y="3089763"/>
            <a:ext cx="360041" cy="2902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347863" y="3089762"/>
            <a:ext cx="360041" cy="2902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031940" y="3013445"/>
            <a:ext cx="324036" cy="3665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644008" y="2751215"/>
            <a:ext cx="576064" cy="6287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461353" y="2729749"/>
            <a:ext cx="720080" cy="650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6395056" y="2699068"/>
            <a:ext cx="746376" cy="6287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259632" y="4437112"/>
            <a:ext cx="576064" cy="6077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391" y="4437112"/>
            <a:ext cx="778058" cy="607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513859" y="4437112"/>
            <a:ext cx="630360" cy="5896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11521" y="4437112"/>
            <a:ext cx="612648" cy="607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3824169" y="4437112"/>
            <a:ext cx="675823" cy="6077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932040" y="4437112"/>
            <a:ext cx="746376" cy="5896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940151" y="4437112"/>
            <a:ext cx="648073" cy="534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3211521" y="5661249"/>
            <a:ext cx="2808278" cy="602356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9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84776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16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предложенная схема соответствует форме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«Двухчастной»?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386659"/>
              </p:ext>
            </p:extLst>
          </p:nvPr>
        </p:nvGraphicFramePr>
        <p:xfrm>
          <a:off x="1258888" y="1989138"/>
          <a:ext cx="6769100" cy="324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550"/>
                <a:gridCol w="3384550"/>
              </a:tblGrid>
              <a:tr h="162003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2003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331125" y="5805264"/>
            <a:ext cx="1697260" cy="469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331639" y="2564903"/>
            <a:ext cx="576065" cy="5735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92777" y="2564903"/>
            <a:ext cx="648072" cy="57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564903"/>
            <a:ext cx="576064" cy="573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3185914" y="2564903"/>
            <a:ext cx="738014" cy="57356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3870248" y="2564903"/>
            <a:ext cx="720080" cy="5735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970544" y="2695718"/>
            <a:ext cx="292538" cy="3012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768072" y="2695718"/>
            <a:ext cx="212297" cy="3012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347864" y="2695718"/>
            <a:ext cx="288032" cy="3012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175956" y="2695718"/>
            <a:ext cx="252028" cy="3012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860032" y="2564904"/>
            <a:ext cx="672822" cy="5735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96136" y="2564904"/>
            <a:ext cx="739640" cy="573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688314" y="2564905"/>
            <a:ext cx="816169" cy="5735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331639" y="4365104"/>
            <a:ext cx="576066" cy="572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70545" y="4365103"/>
            <a:ext cx="585232" cy="572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555776" y="4365103"/>
            <a:ext cx="630138" cy="5722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85914" y="4365104"/>
            <a:ext cx="684334" cy="572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870248" y="4365105"/>
            <a:ext cx="720080" cy="572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120848" y="4344594"/>
            <a:ext cx="824012" cy="5722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44860" y="4365105"/>
            <a:ext cx="772528" cy="580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>
          <a:xfrm>
            <a:off x="3185914" y="5661249"/>
            <a:ext cx="2980042" cy="613856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883064" cy="15121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17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назвал свою последнюю симфонию №41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В.Моцарт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209777"/>
              </p:ext>
            </p:extLst>
          </p:nvPr>
        </p:nvGraphicFramePr>
        <p:xfrm>
          <a:off x="1259632" y="2420888"/>
          <a:ext cx="6911852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926"/>
                <a:gridCol w="3455926"/>
              </a:tblGrid>
              <a:tr h="147616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Марс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Юпитер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616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Сатурн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300192" y="5661248"/>
            <a:ext cx="172819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9832" y="5661249"/>
            <a:ext cx="3024336" cy="576064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0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624736" cy="10081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Отвечаем на поставленные вопросы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420703"/>
              </p:ext>
            </p:extLst>
          </p:nvPr>
        </p:nvGraphicFramePr>
        <p:xfrm>
          <a:off x="1259630" y="1916832"/>
          <a:ext cx="6912770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"/>
                <a:gridCol w="676875"/>
                <a:gridCol w="676875"/>
                <a:gridCol w="676875"/>
                <a:gridCol w="676875"/>
                <a:gridCol w="676875"/>
                <a:gridCol w="676875"/>
                <a:gridCol w="676875"/>
                <a:gridCol w="777690"/>
                <a:gridCol w="720080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7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9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10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12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13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14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15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16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17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18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От-</a:t>
                      </a:r>
                    </a:p>
                    <a:p>
                      <a:pPr algn="ctr"/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веты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15121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18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какой группе музыкальных жанров относится Симфония?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903808"/>
              </p:ext>
            </p:extLst>
          </p:nvPr>
        </p:nvGraphicFramePr>
        <p:xfrm>
          <a:off x="1187624" y="2204864"/>
          <a:ext cx="698477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162018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Инструментальные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Вокальные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2018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Вокально-инструментальные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Сценические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300192" y="5733256"/>
            <a:ext cx="1656184" cy="556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59832" y="5805265"/>
            <a:ext cx="2952328" cy="504056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6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595149"/>
              </p:ext>
            </p:extLst>
          </p:nvPr>
        </p:nvGraphicFramePr>
        <p:xfrm>
          <a:off x="1187450" y="1196753"/>
          <a:ext cx="6769101" cy="539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367"/>
                <a:gridCol w="2256367"/>
                <a:gridCol w="2256367"/>
              </a:tblGrid>
              <a:tr h="73267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А Б 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7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3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2677"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2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8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Эпическая</a:t>
                      </a:r>
                    </a:p>
                    <a:p>
                      <a:pPr marL="0" indent="0" algn="ctr"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4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2677"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3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9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Лирическая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5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2677"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4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 Лесной царь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6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96847"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5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 Ритм, мелодия, лад, гармония, темп…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7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59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 Б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 Одночастная, двухчастная, трехчастная, период,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рондо, вариации…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  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6948264" y="5949280"/>
            <a:ext cx="1728192" cy="504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Решетникова Светлана Георгиевна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696744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056784" cy="3672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скорых встреч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искусством!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1840" y="5661249"/>
            <a:ext cx="2880320" cy="576064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  <p:pic>
        <p:nvPicPr>
          <p:cNvPr id="1026" name="Picture 2" descr="C:\Users\Cool\Desktop\Для курсовой 2\ФОРМА В МУЗЫКЕ Госэкзамен ЗубачевскаяНА\Картинки\1384246508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452950" cy="33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437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03460"/>
              </p:ext>
            </p:extLst>
          </p:nvPr>
        </p:nvGraphicFramePr>
        <p:xfrm>
          <a:off x="1187623" y="2060848"/>
          <a:ext cx="7011491" cy="3456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099"/>
                <a:gridCol w="3647392"/>
              </a:tblGrid>
              <a:tr h="180020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М. Глинка «Руслан  и Людмила»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А. Бородин «Князь Игорь»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56419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Н.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Римский-Корсаков симфоническая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сюита «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Шехеразада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 М. Мусоргский «Старый замок»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764704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 1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произведениях каких композиторов раскрыта тема Востока?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588224" y="5877272"/>
            <a:ext cx="151216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59832" y="5877273"/>
            <a:ext cx="2959968" cy="504056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8792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какого литературного произведения была написана симфоническая сюита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Шехеразада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358990"/>
              </p:ext>
            </p:extLst>
          </p:nvPr>
        </p:nvGraphicFramePr>
        <p:xfrm>
          <a:off x="1043608" y="2348880"/>
          <a:ext cx="6984776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162018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Русские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народные сказки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Сказки народов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Востока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616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Сборник арабских сказок «Тысяча и одна ночь»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Шехеразада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228184" y="5733256"/>
            <a:ext cx="158417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59832" y="5877273"/>
            <a:ext cx="2959968" cy="576064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9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народную песню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П.Чайковский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взял за основную тему финала своей Четвертой симфонии?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801603"/>
              </p:ext>
            </p:extLst>
          </p:nvPr>
        </p:nvGraphicFramePr>
        <p:xfrm>
          <a:off x="1115616" y="2060848"/>
          <a:ext cx="691276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1512168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«Во саду ли, в огороде»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«Камаринская»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«Эй, ухнем!»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 «Во поле береза стояла»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444208" y="5661248"/>
            <a:ext cx="165618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15816" y="5805265"/>
            <a:ext cx="3103984" cy="556640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0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84776" cy="1512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композиторов является автором симфонической сюиты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Шехеразада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921858"/>
              </p:ext>
            </p:extLst>
          </p:nvPr>
        </p:nvGraphicFramePr>
        <p:xfrm>
          <a:off x="1115616" y="2276872"/>
          <a:ext cx="720080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878"/>
                <a:gridCol w="3526922"/>
              </a:tblGrid>
              <a:tr h="1548172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Ф. Шуберт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П.Чайковский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415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Н. Римский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-Корсаков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 С. Рахманинов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444208" y="5589240"/>
            <a:ext cx="1656184" cy="556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59832" y="5867561"/>
            <a:ext cx="2664296" cy="422336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3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768752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не бывают музыкальные образы?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954583"/>
              </p:ext>
            </p:extLst>
          </p:nvPr>
        </p:nvGraphicFramePr>
        <p:xfrm>
          <a:off x="1115616" y="1916832"/>
          <a:ext cx="698477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147616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Лирический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Драматический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6164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Фантастический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 Эпический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156176" y="5373216"/>
            <a:ext cx="148246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87824" y="5805265"/>
            <a:ext cx="3024336" cy="432048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55072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автор фортепианного цикла «Времена года»?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64347"/>
              </p:ext>
            </p:extLst>
          </p:nvPr>
        </p:nvGraphicFramePr>
        <p:xfrm>
          <a:off x="1187556" y="2132856"/>
          <a:ext cx="698477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Л. Бетховен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П. Чайковский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А. Бородин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 М. Глинка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156176" y="5452232"/>
            <a:ext cx="1584176" cy="497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87824" y="5733257"/>
            <a:ext cx="3024336" cy="556640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9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840760" cy="14401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пьеса не относится к фортепианному циклу «Времена </a:t>
            </a: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года»?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79914"/>
              </p:ext>
            </p:extLst>
          </p:nvPr>
        </p:nvGraphicFramePr>
        <p:xfrm>
          <a:off x="1259632" y="2204864"/>
          <a:ext cx="6883064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532"/>
                <a:gridCol w="3441532"/>
              </a:tblGrid>
              <a:tr h="162018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«Погоня»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«Охота»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415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«Баркарола»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С) «Подснежник»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300192" y="5589240"/>
            <a:ext cx="165618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59832" y="5949281"/>
            <a:ext cx="3024336" cy="412624"/>
          </a:xfrm>
        </p:spPr>
        <p:txBody>
          <a:bodyPr/>
          <a:lstStyle/>
          <a:p>
            <a:r>
              <a:rPr lang="ru-RU" dirty="0" smtClean="0"/>
              <a:t>Решетникова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Экран (4:3)</PresentationFormat>
  <Paragraphs>203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Итоговый тест 7 класс</vt:lpstr>
      <vt:lpstr>Задача: Отвечаем на поставленные вопросы</vt:lpstr>
      <vt:lpstr>Презентация PowerPoint</vt:lpstr>
      <vt:lpstr>Вопрос 2 По мотивам какого литературного произведения была написана симфоническая сюита «Шехеразада»?</vt:lpstr>
      <vt:lpstr>Вопрос 3 Какую народную песню П.Чайковский взял за основную тему финала своей Четвертой симфонии?</vt:lpstr>
      <vt:lpstr>Вопрос 4 Кто из композиторов является автором симфонической сюиты «Шехеразада»?</vt:lpstr>
      <vt:lpstr>Вопрос 5 Какими не бывают музыкальные образы?</vt:lpstr>
      <vt:lpstr>Вопрос 6 Кто автор фортепианного цикла «Времена года»?</vt:lpstr>
      <vt:lpstr> Вопрос 7 Какая пьеса не относится к фортепианному циклу «Времена года»? </vt:lpstr>
      <vt:lpstr>Вопрос 8 Какой образностью наполнена опера   Н. Римского-Корсакова «Садко»?</vt:lpstr>
      <vt:lpstr>Вопрос 9 Какой образностью наполнена прелюдия №12  С.В. Рахманинова?</vt:lpstr>
      <vt:lpstr>Вопрос 10 Назовите произведение Ф. Шуберта, которое пронизано яркой драматической образностью? </vt:lpstr>
      <vt:lpstr>Вопрос 11 Из каких музыкальных средств выразительности создается музыкальная форма?</vt:lpstr>
      <vt:lpstr>Вопрос 12 Какие музыкальные формы построения музыкальных произведений вы знаете?</vt:lpstr>
      <vt:lpstr>Вопрос 13 Какая предложенная схема соответствует форме «Рондо»?</vt:lpstr>
      <vt:lpstr> Вопрос 14 Какая предложенная схема соответствует форме «Вариации»? </vt:lpstr>
      <vt:lpstr>Вопрос 15 Какая предложенная схема соответствует форме «Трехчастной»?</vt:lpstr>
      <vt:lpstr>Вопрос 16 Какая предложенная схема соответствует форме «Двухчастной»?</vt:lpstr>
      <vt:lpstr>Вопрос 17  Как назвал свою последнюю симфонию №41 В.Моцарт?</vt:lpstr>
      <vt:lpstr>Вопрос 18 К какой группе музыкальных жанров относится Симфония?</vt:lpstr>
      <vt:lpstr>Ответы на вопросы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Cool</cp:lastModifiedBy>
  <cp:revision>36</cp:revision>
  <dcterms:created xsi:type="dcterms:W3CDTF">2013-03-01T18:55:57Z</dcterms:created>
  <dcterms:modified xsi:type="dcterms:W3CDTF">2014-05-08T17:57:18Z</dcterms:modified>
</cp:coreProperties>
</file>