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72" r:id="rId3"/>
    <p:sldId id="257" r:id="rId4"/>
    <p:sldId id="280" r:id="rId5"/>
    <p:sldId id="271" r:id="rId6"/>
    <p:sldId id="260" r:id="rId7"/>
    <p:sldId id="273" r:id="rId8"/>
    <p:sldId id="274" r:id="rId9"/>
    <p:sldId id="275" r:id="rId10"/>
    <p:sldId id="276" r:id="rId11"/>
    <p:sldId id="277" r:id="rId12"/>
    <p:sldId id="261" r:id="rId13"/>
    <p:sldId id="262" r:id="rId14"/>
    <p:sldId id="281" r:id="rId15"/>
    <p:sldId id="282" r:id="rId16"/>
    <p:sldId id="283" r:id="rId17"/>
    <p:sldId id="265" r:id="rId18"/>
    <p:sldId id="266" r:id="rId19"/>
    <p:sldId id="264" r:id="rId20"/>
    <p:sldId id="278" r:id="rId21"/>
    <p:sldId id="279"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03.12.2014</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transition advClick="0">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03.12.2014</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transition advClick="0">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03.12.2014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03.12.2014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advClick="0">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03.12.2014</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03.12.2014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transition advClick="0">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03.12.2014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03.12.2014</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transition advClick="0">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03.12.2014</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transition advClick="0">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03.12.2014</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Click="0">
    <p:push dir="r"/>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audio" Target="file:///C:\Users\Fizik\Desktop\3%20&#1082;&#1083;&#1072;&#1089;&#1089;%20&#1091;&#1088;&#1086;&#1082;%2013%20&#1089;&#1074;&#1103;&#1090;&#1099;&#1077;%20&#1079;&#1077;&#1084;&#1083;&#1080;%20&#1088;&#1091;&#1089;&#1089;&#1082;&#1086;&#1081;\(&#1059;&#1088;&#1086;&#1082;%20&#8470;%2013)%20&#1057;&#1074;&#1103;&#1090;&#1099;&#1077;%20&#1079;&#1077;&#1084;&#1083;&#1080;%20&#1088;&#1091;&#1089;&#1089;&#1082;&#1086;&#1081;.%20&#1050;&#1085;&#1103;&#1075;&#1080;&#1085;&#1103;%20&#1054;&#1083;&#1100;&#1075;&#1072;%20&#1080;%20&#1082;&#1085;&#1103;&#1079;&#1100;%20&#1042;&#1083;&#1072;&#1076;&#1080;&#1084;&#1080;&#1088;\&#1074;%20&#1094;&#1077;&#1088;&#1082;&#1074;&#1080;%20&#1095;&#1072;&#1081;&#1082;&#1086;&#1074;&#1089;&#1082;&#1080;&#1081;.mp3"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audio" Target="file:///C:\Users\Fizik\Desktop\&#1091;&#1088;&#1086;&#1082;&#1080;\&#1091;&#1088;&#1086;&#1082;&#1080;\3%20&#1082;&#1083;&#1072;&#1089;&#1089;\3%20&#1082;&#1083;&#1072;&#1089;&#1089;%20&#1091;&#1088;&#1086;&#1082;%2013%20&#1089;&#1074;&#1103;&#1090;&#1099;&#1077;%20&#1079;&#1077;&#1084;&#1083;&#1080;%20&#1088;&#1091;&#1089;&#1089;&#1082;&#1086;&#1081;\&#1043;&#1080;&#1084;&#1085;%20%20&#1082;&#1085;&#1103;&#1079;&#1102;%20&#1042;&#1083;&#1072;&#1076;&#1080;&#1084;&#1080;&#1088;&#1091;.MP3" TargetMode="Externa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pravmir.ru/article_2192.html"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km\Desktop\0_742fa_d5dc3016_XL.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effectLst>
            <a:softEdge rad="635000"/>
          </a:effectLst>
        </p:spPr>
      </p:pic>
      <p:pic>
        <p:nvPicPr>
          <p:cNvPr id="5" name="в церкви чайковский.mp3">
            <a:hlinkClick r:id="" action="ppaction://media"/>
          </p:cNvPr>
          <p:cNvPicPr>
            <a:picLocks noRot="1" noChangeAspect="1"/>
          </p:cNvPicPr>
          <p:nvPr>
            <a:audioFile r:link="rId1"/>
          </p:nvPr>
        </p:nvPicPr>
        <p:blipFill>
          <a:blip r:embed="rId4" cstate="print"/>
          <a:stretch>
            <a:fillRect/>
          </a:stretch>
        </p:blipFill>
        <p:spPr>
          <a:xfrm>
            <a:off x="4419600" y="3276600"/>
            <a:ext cx="304800" cy="304800"/>
          </a:xfrm>
          <a:prstGeom prst="rect">
            <a:avLst/>
          </a:prstGeom>
        </p:spPr>
      </p:pic>
    </p:spTree>
  </p:cSld>
  <p:clrMapOvr>
    <a:masterClrMapping/>
  </p:clrMapOvr>
  <p:transition advClick="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290"/>
            <a:ext cx="8229600" cy="5911873"/>
          </a:xfrm>
        </p:spPr>
        <p:txBody>
          <a:bodyPr>
            <a:normAutofit/>
          </a:bodyPr>
          <a:lstStyle/>
          <a:p>
            <a:r>
              <a:rPr lang="ru-RU" dirty="0"/>
              <a:t>Владимира внезапно поражает тяжелый недуг: «по Божественному промыслу в то время разболелся Владимир очами, так что ничего не видел, и скорбел очень, и не знал, что делать</a:t>
            </a:r>
            <a:r>
              <a:rPr lang="ru-RU" dirty="0" smtClean="0"/>
              <a:t>».</a:t>
            </a:r>
            <a:r>
              <a:rPr lang="ru-RU" dirty="0"/>
              <a:t> </a:t>
            </a:r>
            <a:r>
              <a:rPr lang="ru-RU" dirty="0" smtClean="0"/>
              <a:t>Царевна Анна </a:t>
            </a:r>
            <a:r>
              <a:rPr lang="ru-RU" dirty="0"/>
              <a:t>послала к нему с такими словами: «Если хочешь избавиться от этой болезни, то крестись поскорее; иначе не выздоровеешь</a:t>
            </a:r>
            <a:r>
              <a:rPr lang="ru-RU" dirty="0" smtClean="0"/>
              <a:t>».</a:t>
            </a:r>
            <a:r>
              <a:rPr lang="ru-RU" dirty="0"/>
              <a:t> Князь повелевает </a:t>
            </a:r>
            <a:r>
              <a:rPr lang="ru-RU" dirty="0" err="1"/>
              <a:t>корсунскому</a:t>
            </a:r>
            <a:r>
              <a:rPr lang="ru-RU" dirty="0"/>
              <a:t> епископу и священникам, прибывшим вместе с царевной, крестить себя. «И когда возложил епископ руку на него, тотчас прозрел Владимир».</a:t>
            </a:r>
          </a:p>
        </p:txBody>
      </p:sp>
    </p:spTree>
  </p:cSld>
  <p:clrMapOvr>
    <a:masterClrMapping/>
  </p:clrMapOvr>
  <p:transition advClick="0">
    <p:push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285728"/>
            <a:ext cx="8229600" cy="6143668"/>
          </a:xfrm>
        </p:spPr>
        <p:txBody>
          <a:bodyPr>
            <a:normAutofit/>
          </a:bodyPr>
          <a:lstStyle/>
          <a:p>
            <a:r>
              <a:rPr lang="ru-RU" dirty="0"/>
              <a:t>Владимир после крещения еще более прославился добрыми делами. Он уже не думал о завоевании чужих государств, но всего более старался о просвещении своих подданных, заводил для них училища, строил церкви, заботился как отец обо всех бедных: на княжеском дворе его они могли во всякое время получать пищу и деньги; больным же, которые не могли выходить из домов своих, великий князь приказывал развозить съестные припасы - хлеб, рыбу, мед и даже квас в бочках.</a:t>
            </a:r>
          </a:p>
        </p:txBody>
      </p:sp>
    </p:spTree>
  </p:cSld>
  <p:clrMapOvr>
    <a:masterClrMapping/>
  </p:clrMapOvr>
  <p:transition advClick="0">
    <p:push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8313" y="274638"/>
            <a:ext cx="8218487" cy="1368412"/>
          </a:xfrm>
        </p:spPr>
        <p:txBody>
          <a:bodyPr/>
          <a:lstStyle/>
          <a:p>
            <a:pPr algn="ctr" eaLnBrk="1" hangingPunct="1">
              <a:defRPr/>
            </a:pPr>
            <a:r>
              <a:rPr lang="ru-RU" sz="4000" dirty="0" smtClean="0">
                <a:solidFill>
                  <a:schemeClr val="bg1">
                    <a:lumMod val="95000"/>
                    <a:lumOff val="5000"/>
                  </a:schemeClr>
                </a:solidFill>
              </a:rPr>
              <a:t>Крещение Владимира </a:t>
            </a:r>
            <a:r>
              <a:rPr lang="en-US" sz="4000" dirty="0" smtClean="0">
                <a:solidFill>
                  <a:schemeClr val="bg1">
                    <a:lumMod val="95000"/>
                    <a:lumOff val="5000"/>
                  </a:schemeClr>
                </a:solidFill>
              </a:rPr>
              <a:t>I</a:t>
            </a:r>
            <a:r>
              <a:rPr lang="ru-RU" sz="4000" dirty="0" smtClean="0">
                <a:solidFill>
                  <a:schemeClr val="bg1">
                    <a:lumMod val="95000"/>
                    <a:lumOff val="5000"/>
                  </a:schemeClr>
                </a:solidFill>
              </a:rPr>
              <a:t> Святославовича, его жены и народа.</a:t>
            </a:r>
          </a:p>
        </p:txBody>
      </p:sp>
      <p:sp>
        <p:nvSpPr>
          <p:cNvPr id="4099" name="Rectangle 3"/>
          <p:cNvSpPr>
            <a:spLocks noGrp="1" noChangeArrowheads="1"/>
          </p:cNvSpPr>
          <p:nvPr>
            <p:ph type="body" idx="1"/>
          </p:nvPr>
        </p:nvSpPr>
        <p:spPr>
          <a:xfrm>
            <a:off x="457200" y="1714488"/>
            <a:ext cx="4543428" cy="4416437"/>
          </a:xfrm>
        </p:spPr>
        <p:txBody>
          <a:bodyPr>
            <a:normAutofit/>
          </a:bodyPr>
          <a:lstStyle/>
          <a:p>
            <a:pPr algn="ctr" eaLnBrk="1" hangingPunct="1">
              <a:lnSpc>
                <a:spcPct val="90000"/>
              </a:lnSpc>
              <a:buFont typeface="Wingdings" pitchFamily="2" charset="2"/>
              <a:buNone/>
              <a:defRPr/>
            </a:pPr>
            <a:r>
              <a:rPr lang="ru-RU" sz="2400" dirty="0" smtClean="0"/>
              <a:t>		</a:t>
            </a:r>
            <a:r>
              <a:rPr lang="ru-RU" sz="2800" dirty="0" smtClean="0"/>
              <a:t>К середине  </a:t>
            </a:r>
            <a:r>
              <a:rPr lang="en-US" sz="2800" dirty="0" smtClean="0"/>
              <a:t>IX </a:t>
            </a:r>
            <a:r>
              <a:rPr lang="ru-RU" sz="2800" dirty="0" smtClean="0"/>
              <a:t>века</a:t>
            </a:r>
            <a:r>
              <a:rPr lang="en-US" sz="2800" dirty="0" smtClean="0"/>
              <a:t> </a:t>
            </a:r>
            <a:r>
              <a:rPr lang="ru-RU" sz="2800" dirty="0" smtClean="0"/>
              <a:t>окружающие Русь страны уже приняли одну из мировых религий. Почти все крупные государства Европы стали христианскими: одни по римскому, другие по византийскому образцу</a:t>
            </a:r>
            <a:r>
              <a:rPr lang="ru-RU" sz="2400" dirty="0" smtClean="0"/>
              <a:t>.</a:t>
            </a:r>
          </a:p>
        </p:txBody>
      </p:sp>
      <p:pic>
        <p:nvPicPr>
          <p:cNvPr id="4100" name="Picture 4" descr="крещене Руси1"/>
          <p:cNvPicPr>
            <a:picLocks noChangeAspect="1" noChangeArrowheads="1"/>
          </p:cNvPicPr>
          <p:nvPr/>
        </p:nvPicPr>
        <p:blipFill>
          <a:blip r:embed="rId2" cstate="print"/>
          <a:srcRect/>
          <a:stretch>
            <a:fillRect/>
          </a:stretch>
        </p:blipFill>
        <p:spPr bwMode="auto">
          <a:xfrm>
            <a:off x="5220072" y="1643050"/>
            <a:ext cx="3383806" cy="5214950"/>
          </a:xfrm>
          <a:prstGeom prst="rect">
            <a:avLst/>
          </a:prstGeom>
          <a:ln>
            <a:noFill/>
          </a:ln>
          <a:effectLst>
            <a:softEdge rad="635000"/>
          </a:effectLst>
        </p:spPr>
      </p:pic>
    </p:spTree>
  </p:cSld>
  <p:clrMapOvr>
    <a:masterClrMapping/>
  </p:clrMapOvr>
  <p:transition advClick="0">
    <p:push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52400"/>
            <a:ext cx="8229600" cy="919146"/>
          </a:xfrm>
        </p:spPr>
        <p:txBody>
          <a:bodyPr/>
          <a:lstStyle/>
          <a:p>
            <a:pPr algn="ctr" eaLnBrk="1" hangingPunct="1">
              <a:defRPr/>
            </a:pPr>
            <a:r>
              <a:rPr lang="ru-RU" dirty="0" smtClean="0">
                <a:solidFill>
                  <a:schemeClr val="bg1">
                    <a:lumMod val="95000"/>
                    <a:lumOff val="5000"/>
                  </a:schemeClr>
                </a:solidFill>
              </a:rPr>
              <a:t>Крещение княгини Ольги.</a:t>
            </a:r>
          </a:p>
        </p:txBody>
      </p:sp>
      <p:sp>
        <p:nvSpPr>
          <p:cNvPr id="5123" name="Rectangle 3"/>
          <p:cNvSpPr>
            <a:spLocks noGrp="1" noChangeArrowheads="1"/>
          </p:cNvSpPr>
          <p:nvPr>
            <p:ph type="body" idx="1"/>
          </p:nvPr>
        </p:nvSpPr>
        <p:spPr>
          <a:xfrm>
            <a:off x="457200" y="1071547"/>
            <a:ext cx="4614866" cy="3143272"/>
          </a:xfrm>
        </p:spPr>
        <p:txBody>
          <a:bodyPr>
            <a:normAutofit lnSpcReduction="10000"/>
          </a:bodyPr>
          <a:lstStyle/>
          <a:p>
            <a:pPr algn="ctr" eaLnBrk="1" hangingPunct="1">
              <a:lnSpc>
                <a:spcPct val="90000"/>
              </a:lnSpc>
              <a:buFont typeface="Wingdings" pitchFamily="2" charset="2"/>
              <a:buNone/>
              <a:defRPr/>
            </a:pPr>
            <a:r>
              <a:rPr lang="ru-RU" sz="2400" dirty="0" smtClean="0"/>
              <a:t>		</a:t>
            </a:r>
            <a:r>
              <a:rPr lang="ru-RU" sz="2800" dirty="0" smtClean="0">
                <a:latin typeface="Times New Roman" pitchFamily="18" charset="0"/>
                <a:cs typeface="Times New Roman" pitchFamily="18" charset="0"/>
              </a:rPr>
              <a:t>В 957 году принять православную веру решила княгиня Ольга. Обряд крещения происходил в храме святой Софии.</a:t>
            </a:r>
          </a:p>
          <a:p>
            <a:pPr algn="ctr" eaLnBrk="1" hangingPunct="1">
              <a:lnSpc>
                <a:spcPct val="90000"/>
              </a:lnSpc>
              <a:buFont typeface="Wingdings" pitchFamily="2" charset="2"/>
              <a:buNone/>
              <a:defRPr/>
            </a:pPr>
            <a:r>
              <a:rPr lang="ru-RU" sz="2800" dirty="0" smtClean="0">
                <a:latin typeface="Times New Roman" pitchFamily="18" charset="0"/>
                <a:cs typeface="Times New Roman" pitchFamily="18" charset="0"/>
              </a:rPr>
              <a:t>Княгиня Ольга приняла в крещении имя Елена.</a:t>
            </a:r>
          </a:p>
        </p:txBody>
      </p:sp>
      <p:pic>
        <p:nvPicPr>
          <p:cNvPr id="10242" name="Picture 2" descr="http://iconsv.ru/index.php?option=com_joomgallery&amp;func=watermark&amp;catid=354&amp;id=4475&amp;Itemid=1"/>
          <p:cNvPicPr>
            <a:picLocks noChangeAspect="1" noChangeArrowheads="1"/>
          </p:cNvPicPr>
          <p:nvPr/>
        </p:nvPicPr>
        <p:blipFill>
          <a:blip r:embed="rId2" cstate="print"/>
          <a:srcRect b="4411"/>
          <a:stretch>
            <a:fillRect/>
          </a:stretch>
        </p:blipFill>
        <p:spPr bwMode="auto">
          <a:xfrm>
            <a:off x="5364088" y="857232"/>
            <a:ext cx="3565630" cy="5715040"/>
          </a:xfrm>
          <a:prstGeom prst="rect">
            <a:avLst/>
          </a:prstGeom>
          <a:noFill/>
          <a:effectLst>
            <a:softEdge rad="635000"/>
          </a:effectLst>
        </p:spPr>
      </p:pic>
      <p:pic>
        <p:nvPicPr>
          <p:cNvPr id="5" name="Picture 2" descr="C:\Users\skm\Desktop\0_75607_720bb1e9_XL.jpg"/>
          <p:cNvPicPr>
            <a:picLocks noChangeAspect="1" noChangeArrowheads="1"/>
          </p:cNvPicPr>
          <p:nvPr/>
        </p:nvPicPr>
        <p:blipFill>
          <a:blip r:embed="rId3" cstate="print"/>
          <a:srcRect/>
          <a:stretch>
            <a:fillRect/>
          </a:stretch>
        </p:blipFill>
        <p:spPr bwMode="auto">
          <a:xfrm>
            <a:off x="214282" y="3972865"/>
            <a:ext cx="4786346" cy="2617993"/>
          </a:xfrm>
          <a:prstGeom prst="rect">
            <a:avLst/>
          </a:prstGeom>
          <a:ln>
            <a:noFill/>
          </a:ln>
          <a:effectLst>
            <a:softEdge rad="112500"/>
          </a:effectLst>
        </p:spPr>
      </p:pic>
    </p:spTree>
  </p:cSld>
  <p:clrMapOvr>
    <a:masterClrMapping/>
  </p:clrMapOvr>
  <p:transition advClick="0">
    <p:push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dirty="0"/>
          </a:p>
        </p:txBody>
      </p:sp>
      <p:sp>
        <p:nvSpPr>
          <p:cNvPr id="3" name="Заголовок 2"/>
          <p:cNvSpPr>
            <a:spLocks noGrp="1"/>
          </p:cNvSpPr>
          <p:nvPr>
            <p:ph type="title"/>
          </p:nvPr>
        </p:nvSpPr>
        <p:spPr>
          <a:xfrm>
            <a:off x="457200" y="152400"/>
            <a:ext cx="8229600" cy="1476400"/>
          </a:xfrm>
        </p:spPr>
        <p:txBody>
          <a:bodyPr>
            <a:normAutofit/>
          </a:bodyPr>
          <a:lstStyle/>
          <a:p>
            <a:pPr algn="ctr"/>
            <a:r>
              <a:rPr lang="ru-RU" b="1" dirty="0" smtClean="0">
                <a:solidFill>
                  <a:schemeClr val="bg1">
                    <a:lumMod val="95000"/>
                    <a:lumOff val="5000"/>
                  </a:schemeClr>
                </a:solidFill>
              </a:rPr>
              <a:t>Величание князю Владимиру и княгине Ольге</a:t>
            </a:r>
            <a:endParaRPr lang="ru-RU" b="1" dirty="0">
              <a:solidFill>
                <a:schemeClr val="bg1">
                  <a:lumMod val="95000"/>
                  <a:lumOff val="5000"/>
                </a:schemeClr>
              </a:solidFill>
            </a:endParaRPr>
          </a:p>
        </p:txBody>
      </p:sp>
      <p:pic>
        <p:nvPicPr>
          <p:cNvPr id="4" name="Picture 10" descr="Равноапостольная княгиня Ольга"/>
          <p:cNvPicPr>
            <a:picLocks noChangeAspect="1" noChangeArrowheads="1"/>
          </p:cNvPicPr>
          <p:nvPr/>
        </p:nvPicPr>
        <p:blipFill>
          <a:blip r:embed="rId2" cstate="print"/>
          <a:srcRect/>
          <a:stretch>
            <a:fillRect/>
          </a:stretch>
        </p:blipFill>
        <p:spPr>
          <a:xfrm>
            <a:off x="714348" y="1643050"/>
            <a:ext cx="3221038" cy="4737100"/>
          </a:xfrm>
          <a:prstGeom prst="rect">
            <a:avLst/>
          </a:prstGeom>
        </p:spPr>
      </p:pic>
      <p:pic>
        <p:nvPicPr>
          <p:cNvPr id="5" name="Picture 8" descr="Князь Владимир, равноапостольный"/>
          <p:cNvPicPr>
            <a:picLocks noChangeAspect="1" noChangeArrowheads="1"/>
          </p:cNvPicPr>
          <p:nvPr/>
        </p:nvPicPr>
        <p:blipFill>
          <a:blip r:embed="rId3" cstate="print"/>
          <a:srcRect/>
          <a:stretch>
            <a:fillRect/>
          </a:stretch>
        </p:blipFill>
        <p:spPr>
          <a:xfrm>
            <a:off x="5000628" y="1643050"/>
            <a:ext cx="3286148" cy="4724494"/>
          </a:xfrm>
          <a:prstGeom prst="rect">
            <a:avLst/>
          </a:prstGeom>
        </p:spPr>
      </p:pic>
    </p:spTree>
  </p:cSld>
  <p:clrMapOvr>
    <a:masterClrMapping/>
  </p:clrMapOvr>
  <p:transition advClick="0">
    <p:push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r>
              <a:rPr lang="ru-RU" sz="4400" b="1" dirty="0" smtClean="0">
                <a:solidFill>
                  <a:schemeClr val="bg1">
                    <a:lumMod val="95000"/>
                    <a:lumOff val="5000"/>
                  </a:schemeClr>
                </a:solidFill>
              </a:rPr>
              <a:t>Сравни мелодии молитвы «Богородице Дево, радуйся» и Величания. </a:t>
            </a:r>
          </a:p>
          <a:p>
            <a:r>
              <a:rPr lang="ru-RU" sz="4400" b="1" dirty="0" smtClean="0">
                <a:solidFill>
                  <a:schemeClr val="bg1">
                    <a:lumMod val="95000"/>
                    <a:lumOff val="5000"/>
                  </a:schemeClr>
                </a:solidFill>
              </a:rPr>
              <a:t>Что роднит их между собой?</a:t>
            </a:r>
            <a:endParaRPr lang="ru-RU" sz="4400" b="1" dirty="0">
              <a:solidFill>
                <a:schemeClr val="bg1">
                  <a:lumMod val="95000"/>
                  <a:lumOff val="5000"/>
                </a:schemeClr>
              </a:solidFill>
            </a:endParaRPr>
          </a:p>
        </p:txBody>
      </p:sp>
      <p:sp>
        <p:nvSpPr>
          <p:cNvPr id="3" name="Заголовок 2"/>
          <p:cNvSpPr>
            <a:spLocks noGrp="1"/>
          </p:cNvSpPr>
          <p:nvPr>
            <p:ph type="title"/>
          </p:nvPr>
        </p:nvSpPr>
        <p:spPr/>
        <p:txBody>
          <a:bodyPr/>
          <a:lstStyle/>
          <a:p>
            <a:endParaRPr lang="ru-RU"/>
          </a:p>
        </p:txBody>
      </p:sp>
    </p:spTree>
  </p:cSld>
  <p:clrMapOvr>
    <a:masterClrMapping/>
  </p:clrMapOvr>
  <p:transition advClick="0">
    <p:push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r>
              <a:rPr lang="ru-RU" sz="4000" b="1" dirty="0" smtClean="0">
                <a:solidFill>
                  <a:schemeClr val="bg1"/>
                </a:solidFill>
              </a:rPr>
              <a:t>Тропарь князю Владимиру</a:t>
            </a:r>
          </a:p>
          <a:p>
            <a:r>
              <a:rPr lang="ru-RU" sz="4000" b="1" dirty="0" smtClean="0">
                <a:solidFill>
                  <a:schemeClr val="bg1"/>
                </a:solidFill>
              </a:rPr>
              <a:t>  Гимн князю Влладимиру</a:t>
            </a:r>
          </a:p>
          <a:p>
            <a:pPr algn="ctr"/>
            <a:endParaRPr lang="ru-RU" sz="2400" b="1" i="1" dirty="0" smtClean="0">
              <a:solidFill>
                <a:schemeClr val="bg1"/>
              </a:solidFill>
            </a:endParaRPr>
          </a:p>
          <a:p>
            <a:pPr algn="ctr"/>
            <a:endParaRPr lang="ru-RU" sz="2400" b="1" i="1" dirty="0" smtClean="0">
              <a:solidFill>
                <a:schemeClr val="bg1"/>
              </a:solidFill>
            </a:endParaRPr>
          </a:p>
          <a:p>
            <a:pPr algn="ctr"/>
            <a:endParaRPr lang="ru-RU" sz="2400" b="1" i="1" dirty="0" smtClean="0">
              <a:solidFill>
                <a:schemeClr val="bg1"/>
              </a:solidFill>
            </a:endParaRPr>
          </a:p>
          <a:p>
            <a:pPr algn="ctr"/>
            <a:r>
              <a:rPr lang="ru-RU" sz="2400" b="1" i="1" dirty="0" smtClean="0">
                <a:solidFill>
                  <a:schemeClr val="bg1"/>
                </a:solidFill>
              </a:rPr>
              <a:t>Сравни эти мелодии между собой</a:t>
            </a:r>
            <a:endParaRPr lang="ru-RU" sz="2400" b="1" i="1" dirty="0">
              <a:solidFill>
                <a:schemeClr val="bg1"/>
              </a:solidFill>
            </a:endParaRPr>
          </a:p>
        </p:txBody>
      </p:sp>
      <p:sp>
        <p:nvSpPr>
          <p:cNvPr id="3" name="Заголовок 2"/>
          <p:cNvSpPr>
            <a:spLocks noGrp="1"/>
          </p:cNvSpPr>
          <p:nvPr>
            <p:ph type="title"/>
          </p:nvPr>
        </p:nvSpPr>
        <p:spPr/>
        <p:txBody>
          <a:bodyPr/>
          <a:lstStyle/>
          <a:p>
            <a:endParaRPr lang="ru-RU"/>
          </a:p>
        </p:txBody>
      </p:sp>
    </p:spTree>
  </p:cSld>
  <p:clrMapOvr>
    <a:masterClrMapping/>
  </p:clrMapOvr>
  <p:transition advClick="0">
    <p:push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429124" y="152400"/>
            <a:ext cx="4257676" cy="847708"/>
          </a:xfrm>
        </p:spPr>
        <p:txBody>
          <a:bodyPr/>
          <a:lstStyle/>
          <a:p>
            <a:pPr algn="ctr" eaLnBrk="1" hangingPunct="1">
              <a:defRPr/>
            </a:pPr>
            <a:r>
              <a:rPr lang="ru-RU" dirty="0" smtClean="0">
                <a:solidFill>
                  <a:schemeClr val="bg1">
                    <a:lumMod val="95000"/>
                    <a:lumOff val="5000"/>
                  </a:schemeClr>
                </a:solidFill>
              </a:rPr>
              <a:t>Выбор веры.</a:t>
            </a:r>
          </a:p>
        </p:txBody>
      </p:sp>
      <p:sp>
        <p:nvSpPr>
          <p:cNvPr id="7171" name="Rectangle 3"/>
          <p:cNvSpPr>
            <a:spLocks noGrp="1" noChangeArrowheads="1"/>
          </p:cNvSpPr>
          <p:nvPr>
            <p:ph type="body" idx="1"/>
          </p:nvPr>
        </p:nvSpPr>
        <p:spPr>
          <a:xfrm>
            <a:off x="3143240" y="1000107"/>
            <a:ext cx="5500726" cy="3143273"/>
          </a:xfrm>
        </p:spPr>
        <p:txBody>
          <a:bodyPr>
            <a:normAutofit/>
          </a:bodyPr>
          <a:lstStyle/>
          <a:p>
            <a:pPr algn="ctr" eaLnBrk="1" hangingPunct="1">
              <a:lnSpc>
                <a:spcPct val="80000"/>
              </a:lnSpc>
              <a:buFont typeface="Wingdings" pitchFamily="2" charset="2"/>
              <a:buNone/>
              <a:defRPr/>
            </a:pPr>
            <a:r>
              <a:rPr lang="ru-RU" sz="2400" dirty="0" smtClean="0"/>
              <a:t>		</a:t>
            </a:r>
            <a:r>
              <a:rPr lang="ru-RU" sz="2400" dirty="0" smtClean="0">
                <a:latin typeface="Times New Roman" pitchFamily="18" charset="0"/>
                <a:cs typeface="Times New Roman" pitchFamily="18" charset="0"/>
              </a:rPr>
              <a:t>Князь Владимир, расширявший пределы своей державы силовыми методами, приобрёл немало врагов среди соседних государств.  Перед ним встала проблема поиска союзников. Эта проблема решалась путём принятия той или иной веры. После долгих раздумий Владимир решил пойти по пути , который наметила княгиня Ольга.</a:t>
            </a:r>
          </a:p>
        </p:txBody>
      </p:sp>
      <p:pic>
        <p:nvPicPr>
          <p:cNvPr id="2" name="Picture 2" descr="C:\Users\skm\Desktop\vladimir_prince3.jpg"/>
          <p:cNvPicPr>
            <a:picLocks noChangeAspect="1" noChangeArrowheads="1"/>
          </p:cNvPicPr>
          <p:nvPr/>
        </p:nvPicPr>
        <p:blipFill>
          <a:blip r:embed="rId2" cstate="print"/>
          <a:srcRect/>
          <a:stretch>
            <a:fillRect/>
          </a:stretch>
        </p:blipFill>
        <p:spPr bwMode="auto">
          <a:xfrm>
            <a:off x="0" y="449289"/>
            <a:ext cx="3571868" cy="6408711"/>
          </a:xfrm>
          <a:prstGeom prst="rect">
            <a:avLst/>
          </a:prstGeom>
          <a:noFill/>
          <a:effectLst>
            <a:softEdge rad="635000"/>
          </a:effectLst>
        </p:spPr>
      </p:pic>
      <p:pic>
        <p:nvPicPr>
          <p:cNvPr id="5" name="Picture 2" descr="C:\Users\skm\Desktop\43456.p.jpg"/>
          <p:cNvPicPr>
            <a:picLocks noChangeAspect="1" noChangeArrowheads="1"/>
          </p:cNvPicPr>
          <p:nvPr/>
        </p:nvPicPr>
        <p:blipFill>
          <a:blip r:embed="rId3" cstate="print"/>
          <a:srcRect/>
          <a:stretch>
            <a:fillRect/>
          </a:stretch>
        </p:blipFill>
        <p:spPr bwMode="auto">
          <a:xfrm>
            <a:off x="3428992" y="4000504"/>
            <a:ext cx="5357850" cy="2857496"/>
          </a:xfrm>
          <a:prstGeom prst="rect">
            <a:avLst/>
          </a:prstGeom>
          <a:ln>
            <a:noFill/>
          </a:ln>
          <a:effectLst>
            <a:softEdge rad="112500"/>
          </a:effectLst>
        </p:spPr>
      </p:pic>
    </p:spTree>
  </p:cSld>
  <p:clrMapOvr>
    <a:masterClrMapping/>
  </p:clrMapOvr>
  <p:transition advClick="0">
    <p:push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hangingPunct="1">
              <a:defRPr/>
            </a:pPr>
            <a:r>
              <a:rPr lang="ru-RU" sz="4000" dirty="0" smtClean="0">
                <a:solidFill>
                  <a:schemeClr val="bg1">
                    <a:lumMod val="95000"/>
                    <a:lumOff val="5000"/>
                  </a:schemeClr>
                </a:solidFill>
              </a:rPr>
              <a:t>Мирное распространение православия.</a:t>
            </a:r>
          </a:p>
        </p:txBody>
      </p:sp>
      <p:sp>
        <p:nvSpPr>
          <p:cNvPr id="8195" name="Rectangle 3"/>
          <p:cNvSpPr>
            <a:spLocks noGrp="1" noChangeArrowheads="1"/>
          </p:cNvSpPr>
          <p:nvPr>
            <p:ph type="body" idx="1"/>
          </p:nvPr>
        </p:nvSpPr>
        <p:spPr>
          <a:xfrm>
            <a:off x="250825" y="1628775"/>
            <a:ext cx="3892547" cy="4530725"/>
          </a:xfrm>
        </p:spPr>
        <p:txBody>
          <a:bodyPr>
            <a:normAutofit fontScale="85000" lnSpcReduction="10000"/>
          </a:bodyPr>
          <a:lstStyle/>
          <a:p>
            <a:pPr algn="ctr" eaLnBrk="1" hangingPunct="1">
              <a:lnSpc>
                <a:spcPct val="80000"/>
              </a:lnSpc>
              <a:buFont typeface="Wingdings" pitchFamily="2" charset="2"/>
              <a:buNone/>
              <a:defRPr/>
            </a:pPr>
            <a:r>
              <a:rPr lang="ru-RU" sz="2400" dirty="0" smtClean="0"/>
              <a:t>	</a:t>
            </a:r>
            <a:r>
              <a:rPr lang="ru-RU" sz="3000" dirty="0" smtClean="0">
                <a:latin typeface="Times New Roman" pitchFamily="18" charset="0"/>
                <a:cs typeface="Times New Roman" pitchFamily="18" charset="0"/>
              </a:rPr>
              <a:t>Владимир принялся к введению православия по всей Руси. </a:t>
            </a:r>
          </a:p>
          <a:p>
            <a:pPr algn="ctr" eaLnBrk="1" hangingPunct="1">
              <a:lnSpc>
                <a:spcPct val="80000"/>
              </a:lnSpc>
              <a:buFont typeface="Wingdings" pitchFamily="2" charset="2"/>
              <a:buNone/>
              <a:defRPr/>
            </a:pPr>
            <a:r>
              <a:rPr lang="ru-RU" sz="3000" dirty="0" smtClean="0">
                <a:latin typeface="Times New Roman" pitchFamily="18" charset="0"/>
                <a:cs typeface="Times New Roman" pitchFamily="18" charset="0"/>
              </a:rPr>
              <a:t>Прежде всего князь приказал истреблять языческие жертвенники и сокрушать идолов. </a:t>
            </a:r>
          </a:p>
          <a:p>
            <a:pPr algn="ctr" eaLnBrk="1" hangingPunct="1">
              <a:lnSpc>
                <a:spcPct val="80000"/>
              </a:lnSpc>
              <a:buFont typeface="Wingdings" pitchFamily="2" charset="2"/>
              <a:buNone/>
              <a:defRPr/>
            </a:pPr>
            <a:r>
              <a:rPr lang="ru-RU" sz="3000" dirty="0" smtClean="0">
                <a:latin typeface="Times New Roman" pitchFamily="18" charset="0"/>
                <a:cs typeface="Times New Roman" pitchFamily="18" charset="0"/>
              </a:rPr>
              <a:t>По всей стране  развернулось строительство храмов. Христианизации Руси способствовало введение православных культурных традиций. </a:t>
            </a:r>
          </a:p>
        </p:txBody>
      </p:sp>
      <p:pic>
        <p:nvPicPr>
          <p:cNvPr id="6" name="Гимн  князю Владимиру.MP3">
            <a:hlinkClick r:id="" action="ppaction://media"/>
          </p:cNvPr>
          <p:cNvPicPr>
            <a:picLocks noRot="1" noChangeAspect="1"/>
          </p:cNvPicPr>
          <p:nvPr>
            <a:audioFile r:link="rId1"/>
          </p:nvPr>
        </p:nvPicPr>
        <p:blipFill>
          <a:blip r:embed="rId3" cstate="print"/>
          <a:stretch>
            <a:fillRect/>
          </a:stretch>
        </p:blipFill>
        <p:spPr>
          <a:xfrm>
            <a:off x="4419600" y="3276600"/>
            <a:ext cx="304800" cy="304800"/>
          </a:xfrm>
          <a:prstGeom prst="rect">
            <a:avLst/>
          </a:prstGeom>
        </p:spPr>
      </p:pic>
      <p:pic>
        <p:nvPicPr>
          <p:cNvPr id="5122" name="Picture 2" descr="Строительные работы на месте установки в Астрахани памятника святому равноапостольному князю Владимиру идут по графику Астраханс"/>
          <p:cNvPicPr>
            <a:picLocks noChangeAspect="1" noChangeArrowheads="1"/>
          </p:cNvPicPr>
          <p:nvPr/>
        </p:nvPicPr>
        <p:blipFill>
          <a:blip r:embed="rId4" cstate="print"/>
          <a:srcRect l="17544" b="21053"/>
          <a:stretch>
            <a:fillRect/>
          </a:stretch>
        </p:blipFill>
        <p:spPr bwMode="auto">
          <a:xfrm>
            <a:off x="4644008" y="1268760"/>
            <a:ext cx="4176464" cy="5112568"/>
          </a:xfrm>
          <a:prstGeom prst="rect">
            <a:avLst/>
          </a:prstGeom>
          <a:ln>
            <a:noFill/>
          </a:ln>
          <a:effectLst>
            <a:softEdge rad="112500"/>
          </a:effectLst>
        </p:spPr>
      </p:pic>
    </p:spTree>
  </p:cSld>
  <p:clrMapOvr>
    <a:masterClrMapping/>
  </p:clrMapOvr>
  <p:transition advClick="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285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km\Desktop\0917861e3724t.jpg"/>
          <p:cNvPicPr>
            <a:picLocks noChangeAspect="1" noChangeArrowheads="1"/>
          </p:cNvPicPr>
          <p:nvPr/>
        </p:nvPicPr>
        <p:blipFill>
          <a:blip r:embed="rId2" cstate="print"/>
          <a:srcRect/>
          <a:stretch>
            <a:fillRect/>
          </a:stretch>
        </p:blipFill>
        <p:spPr bwMode="auto">
          <a:xfrm>
            <a:off x="1142976" y="188640"/>
            <a:ext cx="6715172" cy="4526244"/>
          </a:xfrm>
          <a:prstGeom prst="rect">
            <a:avLst/>
          </a:prstGeom>
          <a:ln>
            <a:noFill/>
          </a:ln>
          <a:effectLst>
            <a:softEdge rad="112500"/>
          </a:effectLst>
        </p:spPr>
      </p:pic>
      <p:sp>
        <p:nvSpPr>
          <p:cNvPr id="3" name="Rectangle 3"/>
          <p:cNvSpPr txBox="1">
            <a:spLocks noChangeArrowheads="1"/>
          </p:cNvSpPr>
          <p:nvPr/>
        </p:nvSpPr>
        <p:spPr>
          <a:xfrm>
            <a:off x="357158" y="4643446"/>
            <a:ext cx="8329642" cy="1857388"/>
          </a:xfrm>
          <a:prstGeom prst="rect">
            <a:avLst/>
          </a:prstGeom>
        </p:spPr>
        <p:txBody>
          <a:bodyPr vert="horz">
            <a:normAutofit fontScale="85000" lnSpcReduction="10000"/>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ru-RU" sz="3200" b="0" i="0" u="none" strike="noStrike" kern="1200" cap="none" spc="0" normalizeH="0" baseline="0" noProof="0" dirty="0" smtClean="0">
                <a:ln>
                  <a:noFill/>
                </a:ln>
                <a:effectLst/>
                <a:uLnTx/>
                <a:uFillTx/>
                <a:latin typeface="Times New Roman" pitchFamily="18" charset="0"/>
                <a:ea typeface="+mn-ea"/>
                <a:cs typeface="Times New Roman" pitchFamily="18" charset="0"/>
              </a:rPr>
              <a:t>«Крещение дало нашим предкам высшую свободу – </a:t>
            </a:r>
            <a:r>
              <a:rPr kumimoji="0" lang="ru-RU" sz="3200" b="0" i="0" u="none" strike="noStrike" kern="1200" cap="none" spc="0" normalizeH="0" baseline="0" noProof="0" dirty="0" err="1" smtClean="0">
                <a:ln>
                  <a:noFill/>
                </a:ln>
                <a:effectLst/>
                <a:uLnTx/>
                <a:uFillTx/>
                <a:latin typeface="Times New Roman" pitchFamily="18" charset="0"/>
                <a:ea typeface="+mn-ea"/>
                <a:cs typeface="Times New Roman" pitchFamily="18" charset="0"/>
              </a:rPr>
              <a:t>свободу</a:t>
            </a:r>
            <a:r>
              <a:rPr kumimoji="0" lang="ru-RU" sz="3200" b="0" i="0" u="none" strike="noStrike" kern="1200" cap="none" spc="0" normalizeH="0" baseline="0" noProof="0" dirty="0" smtClean="0">
                <a:ln>
                  <a:noFill/>
                </a:ln>
                <a:effectLst/>
                <a:uLnTx/>
                <a:uFillTx/>
                <a:latin typeface="Times New Roman" pitchFamily="18" charset="0"/>
                <a:ea typeface="+mn-ea"/>
                <a:cs typeface="Times New Roman" pitchFamily="18" charset="0"/>
              </a:rPr>
              <a:t> выбора между Добром и Злом, а победа православия подарила Руси тысячелетнюю историю»</a:t>
            </a:r>
          </a:p>
          <a:p>
            <a:pPr marL="274320" marR="0" lvl="0" indent="-274320" algn="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ru-RU" sz="3200" b="0" i="0" u="none" strike="noStrike" kern="1200" cap="none" spc="0" normalizeH="0" baseline="0" noProof="0" dirty="0" smtClean="0">
                <a:ln>
                  <a:noFill/>
                </a:ln>
                <a:effectLst/>
                <a:uLnTx/>
                <a:uFillTx/>
                <a:latin typeface="Times New Roman" pitchFamily="18" charset="0"/>
                <a:ea typeface="+mn-ea"/>
                <a:cs typeface="Times New Roman" pitchFamily="18" charset="0"/>
              </a:rPr>
              <a:t>Л. Н. Гумилёв.</a:t>
            </a:r>
          </a:p>
        </p:txBody>
      </p:sp>
    </p:spTree>
  </p:cSld>
  <p:clrMapOvr>
    <a:masterClrMapping/>
  </p:clrMapOvr>
  <p:transition advClick="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3" presetClass="entr" presetSubtype="16"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260648"/>
            <a:ext cx="8229600" cy="5835352"/>
          </a:xfrm>
        </p:spPr>
        <p:txBody>
          <a:bodyPr>
            <a:normAutofit/>
          </a:bodyPr>
          <a:lstStyle/>
          <a:p>
            <a:pPr algn="ctr">
              <a:buNone/>
            </a:pPr>
            <a:r>
              <a:rPr lang="ru-RU" dirty="0" smtClean="0"/>
              <a:t>	У каждого народа есть свои герои. И это не только самые смелые и самые сильные люди. Смелых и сильных людей много, а героев своих каждый народ знает по имени, хранит о них память веками. Они чисты сердцем и помыслами, самоотверженны и живут не для себя. И мы чтим небесных покровителей Святой России, в них мы ищем примеры и откровения для нашего собственного жизненного пути. </a:t>
            </a:r>
            <a:endParaRPr lang="ru-RU" dirty="0"/>
          </a:p>
        </p:txBody>
      </p:sp>
      <p:pic>
        <p:nvPicPr>
          <p:cNvPr id="25602" name="Picture 2" descr="Кафедральный собор Святого Владимира - Добро пожаловать в Ас…"/>
          <p:cNvPicPr>
            <a:picLocks noChangeAspect="1" noChangeArrowheads="1"/>
          </p:cNvPicPr>
          <p:nvPr/>
        </p:nvPicPr>
        <p:blipFill>
          <a:blip r:embed="rId2" cstate="print"/>
          <a:srcRect/>
          <a:stretch>
            <a:fillRect/>
          </a:stretch>
        </p:blipFill>
        <p:spPr bwMode="auto">
          <a:xfrm>
            <a:off x="2411760" y="3896790"/>
            <a:ext cx="5256584" cy="2961210"/>
          </a:xfrm>
          <a:prstGeom prst="rect">
            <a:avLst/>
          </a:prstGeom>
          <a:ln>
            <a:noFill/>
          </a:ln>
          <a:effectLst>
            <a:softEdge rad="112500"/>
          </a:effectLst>
        </p:spPr>
      </p:pic>
    </p:spTree>
  </p:cSld>
  <p:clrMapOvr>
    <a:masterClrMapping/>
  </p:clrMapOvr>
  <p:transition advClick="0">
    <p:push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28670"/>
          </a:xfrm>
        </p:spPr>
        <p:txBody>
          <a:bodyPr>
            <a:normAutofit/>
          </a:bodyPr>
          <a:lstStyle/>
          <a:p>
            <a:r>
              <a:rPr lang="ru-RU" sz="3200" dirty="0" smtClean="0"/>
              <a:t>В.Васнецов. Крещение князя Владимира.</a:t>
            </a:r>
            <a:endParaRPr lang="ru-RU" sz="3200" dirty="0"/>
          </a:p>
        </p:txBody>
      </p:sp>
      <p:pic>
        <p:nvPicPr>
          <p:cNvPr id="3074" name="Picture 2" descr="C:\Users\Елена\Downloads\v3-484x600.jpg"/>
          <p:cNvPicPr>
            <a:picLocks noGrp="1" noChangeAspect="1" noChangeArrowheads="1"/>
          </p:cNvPicPr>
          <p:nvPr>
            <p:ph idx="1"/>
          </p:nvPr>
        </p:nvPicPr>
        <p:blipFill>
          <a:blip r:embed="rId2" cstate="print"/>
          <a:srcRect/>
          <a:stretch>
            <a:fillRect/>
          </a:stretch>
        </p:blipFill>
        <p:spPr bwMode="auto">
          <a:xfrm>
            <a:off x="2214546" y="928670"/>
            <a:ext cx="4714908" cy="5844928"/>
          </a:xfrm>
          <a:prstGeom prst="rect">
            <a:avLst/>
          </a:prstGeom>
          <a:noFill/>
        </p:spPr>
      </p:pic>
    </p:spTree>
  </p:cSld>
  <p:clrMapOvr>
    <a:masterClrMapping/>
  </p:clrMapOvr>
  <p:transition advClick="0">
    <p:push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Крещение Руси.</a:t>
            </a:r>
            <a:endParaRPr lang="ru-RU" sz="3200" dirty="0"/>
          </a:p>
        </p:txBody>
      </p:sp>
      <p:pic>
        <p:nvPicPr>
          <p:cNvPr id="4098" name="Picture 2" descr="C:\Users\Елена\Downloads\img4-580x388.jpg"/>
          <p:cNvPicPr>
            <a:picLocks noGrp="1" noChangeAspect="1" noChangeArrowheads="1"/>
          </p:cNvPicPr>
          <p:nvPr>
            <p:ph idx="1"/>
          </p:nvPr>
        </p:nvPicPr>
        <p:blipFill>
          <a:blip r:embed="rId2" cstate="print"/>
          <a:srcRect l="2069" t="837"/>
          <a:stretch>
            <a:fillRect/>
          </a:stretch>
        </p:blipFill>
        <p:spPr bwMode="auto">
          <a:xfrm>
            <a:off x="857224" y="1214422"/>
            <a:ext cx="7909673" cy="5357826"/>
          </a:xfrm>
          <a:prstGeom prst="rect">
            <a:avLst/>
          </a:prstGeom>
          <a:noFill/>
        </p:spPr>
      </p:pic>
    </p:spTree>
  </p:cSld>
  <p:clrMapOvr>
    <a:masterClrMapping/>
  </p:clrMapOvr>
  <p:transition advClick="0">
    <p:push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idx="1"/>
          </p:nvPr>
        </p:nvSpPr>
        <p:spPr>
          <a:xfrm>
            <a:off x="285720" y="500042"/>
            <a:ext cx="7429552" cy="4000528"/>
          </a:xfrm>
        </p:spPr>
        <p:txBody>
          <a:bodyPr/>
          <a:lstStyle/>
          <a:p>
            <a:pPr algn="ctr" eaLnBrk="1" hangingPunct="1">
              <a:buFont typeface="Wingdings" pitchFamily="2" charset="2"/>
              <a:buNone/>
              <a:defRPr/>
            </a:pPr>
            <a:r>
              <a:rPr lang="ru-RU" sz="8000" dirty="0" smtClean="0">
                <a:solidFill>
                  <a:srgbClr val="FFCC00"/>
                </a:solidFill>
              </a:rPr>
              <a:t>		</a:t>
            </a:r>
            <a:r>
              <a:rPr lang="ru-RU" sz="4800" b="1" dirty="0" smtClean="0">
                <a:solidFill>
                  <a:schemeClr val="bg1">
                    <a:lumMod val="95000"/>
                    <a:lumOff val="5000"/>
                  </a:schemeClr>
                </a:solidFill>
                <a:latin typeface="Times New Roman" pitchFamily="18" charset="0"/>
                <a:cs typeface="Times New Roman" pitchFamily="18" charset="0"/>
              </a:rPr>
              <a:t>Тема урока: </a:t>
            </a:r>
          </a:p>
          <a:p>
            <a:pPr algn="ctr" eaLnBrk="1" hangingPunct="1">
              <a:buFont typeface="Wingdings" pitchFamily="2" charset="2"/>
              <a:buNone/>
              <a:defRPr/>
            </a:pPr>
            <a:r>
              <a:rPr lang="ru-RU" sz="4800" b="1" dirty="0" smtClean="0">
                <a:solidFill>
                  <a:schemeClr val="bg1">
                    <a:lumMod val="95000"/>
                    <a:lumOff val="5000"/>
                  </a:schemeClr>
                </a:solidFill>
                <a:latin typeface="Times New Roman" pitchFamily="18" charset="0"/>
                <a:cs typeface="Times New Roman" pitchFamily="18" charset="0"/>
              </a:rPr>
              <a:t>«Святые земли русской. </a:t>
            </a:r>
          </a:p>
          <a:p>
            <a:pPr algn="ctr" eaLnBrk="1" hangingPunct="1">
              <a:buFont typeface="Wingdings" pitchFamily="2" charset="2"/>
              <a:buNone/>
              <a:defRPr/>
            </a:pPr>
            <a:r>
              <a:rPr lang="ru-RU" sz="4800" b="1" dirty="0" smtClean="0">
                <a:solidFill>
                  <a:schemeClr val="bg1">
                    <a:lumMod val="95000"/>
                    <a:lumOff val="5000"/>
                  </a:schemeClr>
                </a:solidFill>
                <a:latin typeface="Times New Roman" pitchFamily="18" charset="0"/>
                <a:cs typeface="Times New Roman" pitchFamily="18" charset="0"/>
              </a:rPr>
              <a:t>Князь Владимир и </a:t>
            </a:r>
          </a:p>
          <a:p>
            <a:pPr algn="ctr" eaLnBrk="1" hangingPunct="1">
              <a:buFont typeface="Wingdings" pitchFamily="2" charset="2"/>
              <a:buNone/>
              <a:defRPr/>
            </a:pPr>
            <a:r>
              <a:rPr lang="ru-RU" sz="4800" b="1" dirty="0" smtClean="0">
                <a:solidFill>
                  <a:schemeClr val="bg1">
                    <a:lumMod val="95000"/>
                    <a:lumOff val="5000"/>
                  </a:schemeClr>
                </a:solidFill>
                <a:latin typeface="Times New Roman" pitchFamily="18" charset="0"/>
                <a:cs typeface="Times New Roman" pitchFamily="18" charset="0"/>
              </a:rPr>
              <a:t>Княгиня Ольга»</a:t>
            </a:r>
          </a:p>
        </p:txBody>
      </p:sp>
      <p:pic>
        <p:nvPicPr>
          <p:cNvPr id="3" name="Picture 5" descr="http://smiles24.ru/data/smiles/anime-svechi-96.gif"/>
          <p:cNvPicPr>
            <a:picLocks noChangeAspect="1" noChangeArrowheads="1" noCrop="1"/>
          </p:cNvPicPr>
          <p:nvPr/>
        </p:nvPicPr>
        <p:blipFill>
          <a:blip r:embed="rId2" cstate="print"/>
          <a:srcRect/>
          <a:stretch>
            <a:fillRect/>
          </a:stretch>
        </p:blipFill>
        <p:spPr bwMode="auto">
          <a:xfrm>
            <a:off x="6286512" y="3357562"/>
            <a:ext cx="2428878" cy="3500438"/>
          </a:xfrm>
          <a:prstGeom prst="rect">
            <a:avLst/>
          </a:prstGeom>
          <a:noFill/>
          <a:ln w="9525">
            <a:noFill/>
            <a:miter lim="800000"/>
            <a:headEnd/>
            <a:tailEnd/>
          </a:ln>
        </p:spPr>
      </p:pic>
    </p:spTree>
  </p:cSld>
  <p:clrMapOvr>
    <a:masterClrMapping/>
  </p:clrMapOvr>
  <p:transition advClick="0">
    <p:push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142852"/>
            <a:ext cx="7772400" cy="1470025"/>
          </a:xfrm>
        </p:spPr>
        <p:txBody>
          <a:bodyPr>
            <a:normAutofit/>
          </a:bodyPr>
          <a:lstStyle/>
          <a:p>
            <a:r>
              <a:rPr lang="ru-RU" sz="3600" b="1" dirty="0" smtClean="0">
                <a:solidFill>
                  <a:schemeClr val="tx2">
                    <a:lumMod val="75000"/>
                  </a:schemeClr>
                </a:solidFill>
              </a:rPr>
              <a:t>Святые земли русской.</a:t>
            </a:r>
            <a:br>
              <a:rPr lang="ru-RU" sz="3600" b="1" dirty="0" smtClean="0">
                <a:solidFill>
                  <a:schemeClr val="tx2">
                    <a:lumMod val="75000"/>
                  </a:schemeClr>
                </a:solidFill>
              </a:rPr>
            </a:br>
            <a:r>
              <a:rPr lang="ru-RU" sz="3600" b="1" dirty="0" smtClean="0">
                <a:solidFill>
                  <a:schemeClr val="tx2">
                    <a:lumMod val="75000"/>
                  </a:schemeClr>
                </a:solidFill>
              </a:rPr>
              <a:t>Княгиня Ольга. Князь Владимир.</a:t>
            </a:r>
            <a:endParaRPr lang="ru-RU" sz="3600" b="1" dirty="0">
              <a:solidFill>
                <a:schemeClr val="tx2">
                  <a:lumMod val="75000"/>
                </a:schemeClr>
              </a:solidFill>
            </a:endParaRPr>
          </a:p>
        </p:txBody>
      </p:sp>
      <p:pic>
        <p:nvPicPr>
          <p:cNvPr id="5" name="Picture 10" descr="Равноапостольная княгиня Ольга"/>
          <p:cNvPicPr>
            <a:picLocks noChangeAspect="1" noChangeArrowheads="1"/>
          </p:cNvPicPr>
          <p:nvPr/>
        </p:nvPicPr>
        <p:blipFill>
          <a:blip r:embed="rId2" cstate="print"/>
          <a:srcRect/>
          <a:stretch>
            <a:fillRect/>
          </a:stretch>
        </p:blipFill>
        <p:spPr>
          <a:xfrm>
            <a:off x="714348" y="1643050"/>
            <a:ext cx="3221038" cy="4737100"/>
          </a:xfrm>
          <a:prstGeom prst="rect">
            <a:avLst/>
          </a:prstGeom>
        </p:spPr>
      </p:pic>
      <p:pic>
        <p:nvPicPr>
          <p:cNvPr id="6" name="Picture 8" descr="Князь Владимир, равноапостольный"/>
          <p:cNvPicPr>
            <a:picLocks noChangeAspect="1" noChangeArrowheads="1"/>
          </p:cNvPicPr>
          <p:nvPr/>
        </p:nvPicPr>
        <p:blipFill>
          <a:blip r:embed="rId3" cstate="print"/>
          <a:srcRect/>
          <a:stretch>
            <a:fillRect/>
          </a:stretch>
        </p:blipFill>
        <p:spPr>
          <a:xfrm>
            <a:off x="5000628" y="1643050"/>
            <a:ext cx="3286148" cy="4724494"/>
          </a:xfrm>
          <a:prstGeom prst="rect">
            <a:avLst/>
          </a:prstGeom>
        </p:spPr>
      </p:pic>
    </p:spTree>
  </p:cSld>
  <p:clrMapOvr>
    <a:masterClrMapping/>
  </p:clrMapOvr>
  <p:transition advClick="0">
    <p:push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5072066" y="357166"/>
            <a:ext cx="3857652" cy="3785652"/>
          </a:xfrm>
          <a:prstGeom prst="rect">
            <a:avLst/>
          </a:prstGeom>
        </p:spPr>
        <p:txBody>
          <a:bodyPr wrap="square">
            <a:spAutoFit/>
          </a:bodyPr>
          <a:lstStyle/>
          <a:p>
            <a:pPr algn="ctr">
              <a:defRPr/>
            </a:pPr>
            <a:r>
              <a:rPr lang="ru-RU" sz="2400" dirty="0">
                <a:latin typeface="+mn-lt"/>
              </a:rPr>
              <a:t>К   лику святых причисляются люди, прославившиеся искренней глубокой верой и добрыми делами, а также православные правители, сумевшие в различных жизненных ситуациях остаться верными Христу. </a:t>
            </a:r>
          </a:p>
        </p:txBody>
      </p:sp>
      <p:pic>
        <p:nvPicPr>
          <p:cNvPr id="1028" name="Picture 4" descr="http://zakarpattya.net.ua/postimages/news/2012/7/Sv.Kn.Vladymyr-y-sv.kn.Olha.jpg"/>
          <p:cNvPicPr>
            <a:picLocks noChangeAspect="1" noChangeArrowheads="1"/>
          </p:cNvPicPr>
          <p:nvPr/>
        </p:nvPicPr>
        <p:blipFill>
          <a:blip r:embed="rId2" cstate="print"/>
          <a:srcRect/>
          <a:stretch>
            <a:fillRect/>
          </a:stretch>
        </p:blipFill>
        <p:spPr bwMode="auto">
          <a:xfrm>
            <a:off x="357158" y="357166"/>
            <a:ext cx="4714908" cy="61007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http://img1.liveinternet.ru/images/attach/c/1/60/337/60337043_1276577732_58605213_1272948575_ea5912c31a34.png"/>
          <p:cNvPicPr>
            <a:picLocks noChangeAspect="1" noChangeArrowheads="1"/>
          </p:cNvPicPr>
          <p:nvPr/>
        </p:nvPicPr>
        <p:blipFill>
          <a:blip r:embed="rId3" cstate="print"/>
          <a:srcRect/>
          <a:stretch>
            <a:fillRect/>
          </a:stretch>
        </p:blipFill>
        <p:spPr bwMode="auto">
          <a:xfrm>
            <a:off x="4643438" y="4286256"/>
            <a:ext cx="4143404" cy="2143116"/>
          </a:xfrm>
          <a:prstGeom prst="rect">
            <a:avLst/>
          </a:prstGeom>
          <a:noFill/>
        </p:spPr>
      </p:pic>
    </p:spTree>
  </p:cSld>
  <p:clrMapOvr>
    <a:masterClrMapping/>
  </p:clrMapOvr>
  <p:transition advClick="0">
    <p:push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071934" y="285728"/>
            <a:ext cx="4614866" cy="5840435"/>
          </a:xfrm>
        </p:spPr>
        <p:txBody>
          <a:bodyPr>
            <a:normAutofit fontScale="92500" lnSpcReduction="20000"/>
          </a:bodyPr>
          <a:lstStyle/>
          <a:p>
            <a:pPr algn="ctr">
              <a:buNone/>
              <a:defRPr/>
            </a:pPr>
            <a:r>
              <a:rPr lang="ru-RU" sz="2800" b="1" dirty="0" smtClean="0"/>
              <a:t>	</a:t>
            </a:r>
            <a:r>
              <a:rPr lang="ru-RU" dirty="0" smtClean="0">
                <a:latin typeface="Times New Roman" pitchFamily="18" charset="0"/>
                <a:cs typeface="Times New Roman" pitchFamily="18" charset="0"/>
              </a:rPr>
              <a:t>Правителями Русской земли, в период  её крещения, являлись Князь Владимир и Княгиня Ольга.</a:t>
            </a:r>
          </a:p>
          <a:p>
            <a:pPr algn="ctr" eaLnBrk="1" hangingPunct="1">
              <a:buFont typeface="Wingdings" pitchFamily="2" charset="2"/>
              <a:buNone/>
              <a:defRPr/>
            </a:pPr>
            <a:r>
              <a:rPr lang="ru-RU" dirty="0" smtClean="0">
                <a:latin typeface="Times New Roman" pitchFamily="18" charset="0"/>
                <a:cs typeface="Times New Roman" pitchFamily="18" charset="0"/>
              </a:rPr>
              <a:t>		Крещение Руси – событие, определившее судьбу не только русского народа, но и всей Восточной Европы. Принятие христианства повышало престиж Древнерусского государства и авторитет его правителей, содействовало развитию культуры, созданию памятников письменности, архитектуры, искусства.</a:t>
            </a:r>
          </a:p>
          <a:p>
            <a:pPr algn="ctr">
              <a:buNone/>
              <a:defRPr/>
            </a:pP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Введение на Руси православного христианства в качестве государственной религии было  начато в 988.</a:t>
            </a:r>
          </a:p>
          <a:p>
            <a:pPr algn="ctr" eaLnBrk="1" hangingPunct="1">
              <a:buFont typeface="Wingdings" pitchFamily="2" charset="2"/>
              <a:buNone/>
              <a:defRPr/>
            </a:pPr>
            <a:endParaRPr lang="ru-RU" dirty="0" smtClean="0">
              <a:latin typeface="Times New Roman" pitchFamily="18" charset="0"/>
              <a:cs typeface="Times New Roman" pitchFamily="18" charset="0"/>
            </a:endParaRPr>
          </a:p>
        </p:txBody>
      </p:sp>
      <p:pic>
        <p:nvPicPr>
          <p:cNvPr id="13316" name="Picture 4" descr="http://www.nikolski.kz/img/nb579171.jpg"/>
          <p:cNvPicPr>
            <a:picLocks noChangeAspect="1" noChangeArrowheads="1"/>
          </p:cNvPicPr>
          <p:nvPr/>
        </p:nvPicPr>
        <p:blipFill>
          <a:blip r:embed="rId2" cstate="print"/>
          <a:srcRect/>
          <a:stretch>
            <a:fillRect/>
          </a:stretch>
        </p:blipFill>
        <p:spPr bwMode="auto">
          <a:xfrm>
            <a:off x="899592" y="404664"/>
            <a:ext cx="3026046" cy="6215106"/>
          </a:xfrm>
          <a:prstGeom prst="rect">
            <a:avLst/>
          </a:prstGeom>
          <a:ln>
            <a:noFill/>
          </a:ln>
          <a:effectLst>
            <a:softEdge rad="635000"/>
          </a:effectLst>
        </p:spPr>
      </p:pic>
    </p:spTree>
  </p:cSld>
  <p:clrMapOvr>
    <a:masterClrMapping/>
  </p:clrMapOvr>
  <p:transition advClick="0">
    <p:push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857232"/>
          </a:xfrm>
        </p:spPr>
        <p:txBody>
          <a:bodyPr/>
          <a:lstStyle/>
          <a:p>
            <a:r>
              <a:rPr lang="ru-RU" dirty="0" smtClean="0"/>
              <a:t>Княгиня Ольга</a:t>
            </a:r>
            <a:endParaRPr lang="ru-RU" dirty="0"/>
          </a:p>
        </p:txBody>
      </p:sp>
      <p:sp>
        <p:nvSpPr>
          <p:cNvPr id="3" name="Содержимое 2"/>
          <p:cNvSpPr>
            <a:spLocks noGrp="1"/>
          </p:cNvSpPr>
          <p:nvPr>
            <p:ph idx="1"/>
          </p:nvPr>
        </p:nvSpPr>
        <p:spPr>
          <a:xfrm>
            <a:off x="4357686" y="1071546"/>
            <a:ext cx="4786314" cy="5786454"/>
          </a:xfrm>
        </p:spPr>
        <p:txBody>
          <a:bodyPr>
            <a:noAutofit/>
          </a:bodyPr>
          <a:lstStyle/>
          <a:p>
            <a:pPr>
              <a:buNone/>
            </a:pPr>
            <a:r>
              <a:rPr lang="ru-RU" sz="2800" dirty="0" smtClean="0"/>
              <a:t>     </a:t>
            </a:r>
            <a:r>
              <a:rPr lang="ru-RU" sz="2800" dirty="0" err="1" smtClean="0"/>
              <a:t>Княги́ня</a:t>
            </a:r>
            <a:r>
              <a:rPr lang="ru-RU" sz="2800" dirty="0" smtClean="0"/>
              <a:t> </a:t>
            </a:r>
            <a:r>
              <a:rPr lang="ru-RU" sz="2800" dirty="0" err="1" smtClean="0"/>
              <a:t>О́льга</a:t>
            </a:r>
            <a:r>
              <a:rPr lang="ru-RU" sz="2800" dirty="0" smtClean="0"/>
              <a:t>, в крещении </a:t>
            </a:r>
            <a:r>
              <a:rPr lang="ru-RU" sz="2800" dirty="0" err="1" smtClean="0"/>
              <a:t>Еле́на</a:t>
            </a:r>
            <a:r>
              <a:rPr lang="ru-RU" sz="2800" dirty="0" smtClean="0"/>
              <a:t> († 11 июля 969) — великая княгиня, правила Киевской Русью после гибели мужа, князя Игоря Рюриковича. Святая Русской православной церкви, первая из русских правителей приняла христианство ещё до Крещения Руси.</a:t>
            </a:r>
            <a:endParaRPr lang="ru-RU" sz="2800" dirty="0"/>
          </a:p>
        </p:txBody>
      </p:sp>
      <p:pic>
        <p:nvPicPr>
          <p:cNvPr id="1026" name="Picture 2" descr="C:\Users\Елена\Downloads\390px-Olga_illustration_from_1869_book.jpg"/>
          <p:cNvPicPr>
            <a:picLocks noChangeAspect="1" noChangeArrowheads="1"/>
          </p:cNvPicPr>
          <p:nvPr/>
        </p:nvPicPr>
        <p:blipFill>
          <a:blip r:embed="rId2" cstate="print"/>
          <a:srcRect/>
          <a:stretch>
            <a:fillRect/>
          </a:stretch>
        </p:blipFill>
        <p:spPr bwMode="auto">
          <a:xfrm>
            <a:off x="142844" y="1028222"/>
            <a:ext cx="3796958" cy="5829778"/>
          </a:xfrm>
          <a:prstGeom prst="rect">
            <a:avLst/>
          </a:prstGeom>
          <a:noFill/>
        </p:spPr>
      </p:pic>
    </p:spTree>
  </p:cSld>
  <p:clrMapOvr>
    <a:masterClrMapping/>
  </p:clrMapOvr>
  <p:transition advClick="0">
    <p:push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r>
              <a:rPr lang="ru-RU" dirty="0" smtClean="0"/>
              <a:t>Князь Владимир</a:t>
            </a:r>
            <a:endParaRPr lang="ru-RU" dirty="0"/>
          </a:p>
        </p:txBody>
      </p:sp>
      <p:pic>
        <p:nvPicPr>
          <p:cNvPr id="4" name="Содержимое 8" descr="111.PNG"/>
          <p:cNvPicPr>
            <a:picLocks noGrp="1" noChangeAspect="1"/>
          </p:cNvPicPr>
          <p:nvPr>
            <p:ph idx="1"/>
          </p:nvPr>
        </p:nvPicPr>
        <p:blipFill>
          <a:blip r:embed="rId2" cstate="print"/>
          <a:stretch>
            <a:fillRect/>
          </a:stretch>
        </p:blipFill>
        <p:spPr>
          <a:xfrm>
            <a:off x="357158" y="1500174"/>
            <a:ext cx="3929090" cy="5121849"/>
          </a:xfrm>
        </p:spPr>
      </p:pic>
      <p:sp>
        <p:nvSpPr>
          <p:cNvPr id="5" name="Прямоугольник 4"/>
          <p:cNvSpPr/>
          <p:nvPr/>
        </p:nvSpPr>
        <p:spPr>
          <a:xfrm>
            <a:off x="4357686" y="1571612"/>
            <a:ext cx="4643470" cy="3108543"/>
          </a:xfrm>
          <a:prstGeom prst="rect">
            <a:avLst/>
          </a:prstGeom>
        </p:spPr>
        <p:txBody>
          <a:bodyPr wrap="square">
            <a:spAutoFit/>
          </a:bodyPr>
          <a:lstStyle/>
          <a:p>
            <a:r>
              <a:rPr lang="ru-RU" sz="2800" dirty="0" smtClean="0"/>
              <a:t>Известен также как </a:t>
            </a:r>
            <a:r>
              <a:rPr lang="ru-RU" sz="2800" b="1" dirty="0" smtClean="0"/>
              <a:t>Владимир Святой</a:t>
            </a:r>
            <a:r>
              <a:rPr lang="ru-RU" sz="2800" dirty="0" smtClean="0"/>
              <a:t>, </a:t>
            </a:r>
            <a:r>
              <a:rPr lang="ru-RU" sz="2800" b="1" dirty="0" smtClean="0"/>
              <a:t>Владимир Креститель</a:t>
            </a:r>
            <a:r>
              <a:rPr lang="ru-RU" sz="2800" dirty="0" smtClean="0"/>
              <a:t> (в церковной истории) и </a:t>
            </a:r>
            <a:r>
              <a:rPr lang="ru-RU" sz="2800" b="1" dirty="0" smtClean="0"/>
              <a:t>Владимир Красное Солнышко</a:t>
            </a:r>
            <a:r>
              <a:rPr lang="ru-RU" sz="2800" dirty="0" smtClean="0"/>
              <a:t> (в былинах).</a:t>
            </a:r>
          </a:p>
          <a:p>
            <a:endParaRPr lang="ru-RU" sz="2800" dirty="0"/>
          </a:p>
        </p:txBody>
      </p:sp>
    </p:spTree>
  </p:cSld>
  <p:clrMapOvr>
    <a:masterClrMapping/>
  </p:clrMapOvr>
  <p:transition advClick="0">
    <p:push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Елена\Downloads\v2.jpg"/>
          <p:cNvPicPr>
            <a:picLocks noGrp="1" noChangeAspect="1" noChangeArrowheads="1"/>
          </p:cNvPicPr>
          <p:nvPr>
            <p:ph idx="1"/>
          </p:nvPr>
        </p:nvPicPr>
        <p:blipFill>
          <a:blip r:embed="rId2" cstate="print"/>
          <a:srcRect/>
          <a:stretch>
            <a:fillRect/>
          </a:stretch>
        </p:blipFill>
        <p:spPr bwMode="auto">
          <a:xfrm>
            <a:off x="142844" y="500042"/>
            <a:ext cx="3640639" cy="5072098"/>
          </a:xfrm>
          <a:prstGeom prst="rect">
            <a:avLst/>
          </a:prstGeom>
          <a:noFill/>
        </p:spPr>
      </p:pic>
      <p:sp>
        <p:nvSpPr>
          <p:cNvPr id="5" name="Прямоугольник 4"/>
          <p:cNvSpPr/>
          <p:nvPr/>
        </p:nvSpPr>
        <p:spPr>
          <a:xfrm>
            <a:off x="3857620" y="142852"/>
            <a:ext cx="5286380" cy="5016758"/>
          </a:xfrm>
          <a:prstGeom prst="rect">
            <a:avLst/>
          </a:prstGeom>
        </p:spPr>
        <p:txBody>
          <a:bodyPr wrap="square">
            <a:spAutoFit/>
          </a:bodyPr>
          <a:lstStyle/>
          <a:p>
            <a:r>
              <a:rPr lang="ru-RU" sz="2000" b="1" dirty="0"/>
              <a:t>Владимир родился около 962 года. Он был сыном киевского князя Святослава Игоревича и </a:t>
            </a:r>
            <a:r>
              <a:rPr lang="ru-RU" sz="2000" b="1" dirty="0" err="1"/>
              <a:t>Малуши</a:t>
            </a:r>
            <a:r>
              <a:rPr lang="ru-RU" sz="2000" b="1" dirty="0"/>
              <a:t>, ключницы матери </a:t>
            </a:r>
            <a:r>
              <a:rPr lang="ru-RU" sz="2000" b="1" dirty="0" err="1"/>
              <a:t>Святослава,</a:t>
            </a:r>
            <a:r>
              <a:rPr lang="ru-RU" sz="2000" b="1" dirty="0" err="1">
                <a:hlinkClick r:id="rId3"/>
              </a:rPr>
              <a:t>княгини</a:t>
            </a:r>
            <a:r>
              <a:rPr lang="ru-RU" sz="2000" b="1" dirty="0">
                <a:hlinkClick r:id="rId3"/>
              </a:rPr>
              <a:t> Ольги</a:t>
            </a:r>
            <a:r>
              <a:rPr lang="ru-RU" sz="2000" b="1" dirty="0"/>
              <a:t>.  Вскоре Владимира отобрали у матери. Воспитывался он в Киеве, при дворе своей бабки, княгини Ольги. Владимир </a:t>
            </a:r>
            <a:r>
              <a:rPr lang="ru-RU" sz="2000" b="1" dirty="0" smtClean="0"/>
              <a:t> проявляет </a:t>
            </a:r>
            <a:r>
              <a:rPr lang="ru-RU" sz="2000" b="1" dirty="0"/>
              <a:t>всяческую заботу об укреплении государства. Он совершает несколько успешных походов на запад и восток (против поляков, ятвягов, волжских болгар, хазар), подчиняет власти Киева ряд восточнославянских племен (радимичей, вятичей), присоединяет к Руси т. н. </a:t>
            </a:r>
            <a:r>
              <a:rPr lang="ru-RU" sz="2000" b="1" dirty="0" err="1"/>
              <a:t>Червенские</a:t>
            </a:r>
            <a:r>
              <a:rPr lang="ru-RU" sz="2000" b="1" dirty="0"/>
              <a:t> города (Волынь). Различные области Русского государства скрепляются более прочными узами, чем прежде. </a:t>
            </a:r>
          </a:p>
        </p:txBody>
      </p:sp>
    </p:spTree>
  </p:cSld>
  <p:clrMapOvr>
    <a:masterClrMapping/>
  </p:clrMapOvr>
  <p:transition advClick="0">
    <p:push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188</TotalTime>
  <Words>357</Words>
  <Application>Microsoft Office PowerPoint</Application>
  <PresentationFormat>Экран (4:3)</PresentationFormat>
  <Paragraphs>41</Paragraphs>
  <Slides>21</Slides>
  <Notes>0</Notes>
  <HiddenSlides>0</HiddenSlides>
  <MMClips>2</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Бумажная</vt:lpstr>
      <vt:lpstr>Слайд 1</vt:lpstr>
      <vt:lpstr>Слайд 2</vt:lpstr>
      <vt:lpstr>Слайд 3</vt:lpstr>
      <vt:lpstr>Святые земли русской. Княгиня Ольга. Князь Владимир.</vt:lpstr>
      <vt:lpstr>Слайд 5</vt:lpstr>
      <vt:lpstr>Слайд 6</vt:lpstr>
      <vt:lpstr>Княгиня Ольга</vt:lpstr>
      <vt:lpstr>Князь Владимир</vt:lpstr>
      <vt:lpstr>Слайд 9</vt:lpstr>
      <vt:lpstr>Слайд 10</vt:lpstr>
      <vt:lpstr>Слайд 11</vt:lpstr>
      <vt:lpstr>Крещение Владимира I Святославовича, его жены и народа.</vt:lpstr>
      <vt:lpstr>Крещение княгини Ольги.</vt:lpstr>
      <vt:lpstr>Величание князю Владимиру и княгине Ольге</vt:lpstr>
      <vt:lpstr>Слайд 15</vt:lpstr>
      <vt:lpstr>Слайд 16</vt:lpstr>
      <vt:lpstr>Выбор веры.</vt:lpstr>
      <vt:lpstr>Мирное распространение православия.</vt:lpstr>
      <vt:lpstr>Слайд 19</vt:lpstr>
      <vt:lpstr>В.Васнецов. Крещение князя Владимира.</vt:lpstr>
      <vt:lpstr>Крещение Руси.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Юрий</dc:creator>
  <cp:lastModifiedBy>Fizik</cp:lastModifiedBy>
  <cp:revision>34</cp:revision>
  <dcterms:created xsi:type="dcterms:W3CDTF">2012-10-07T08:09:49Z</dcterms:created>
  <dcterms:modified xsi:type="dcterms:W3CDTF">2014-12-03T05:23:40Z</dcterms:modified>
</cp:coreProperties>
</file>