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5" r:id="rId17"/>
    <p:sldId id="272" r:id="rId18"/>
    <p:sldId id="274" r:id="rId19"/>
    <p:sldId id="273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5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7A26-F12D-4BD7-AF95-D7F23F8A2053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3F54B-2363-44F7-AAB3-513769162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FE93-119C-4E04-B063-A1901ACF7124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FB6A-9CE0-440C-83B7-F2ED2C06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858180" cy="592935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Повторение темы</a:t>
            </a:r>
          </a:p>
        </p:txBody>
      </p:sp>
      <p:sp>
        <p:nvSpPr>
          <p:cNvPr id="4" name="Прямоугольник 3"/>
          <p:cNvSpPr/>
          <p:nvPr/>
        </p:nvSpPr>
        <p:spPr>
          <a:xfrm rot="20669693">
            <a:off x="289688" y="2895096"/>
            <a:ext cx="86147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повреждений организма человека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03232" cy="2232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Оказание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ПМП при ушибах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На место ушиба наложить холод</a:t>
            </a:r>
            <a:br>
              <a:rPr lang="ru-RU" sz="3100" dirty="0" smtClean="0"/>
            </a:br>
            <a:r>
              <a:rPr lang="ru-RU" sz="3100" dirty="0" smtClean="0"/>
              <a:t>На место ушиба наложить тугую повязку</a:t>
            </a:r>
            <a:br>
              <a:rPr lang="ru-RU" sz="3100" dirty="0" smtClean="0"/>
            </a:br>
            <a:r>
              <a:rPr lang="ru-RU" sz="3100" dirty="0" smtClean="0"/>
              <a:t>Обеспечить покой поврежденной конечности</a:t>
            </a:r>
            <a:br>
              <a:rPr lang="ru-RU" sz="3100" dirty="0" smtClean="0"/>
            </a:br>
            <a:r>
              <a:rPr lang="ru-RU" sz="3100" dirty="0" smtClean="0"/>
              <a:t>Доставить пострадавшего в мед. пункт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 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L:\6-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Растяжение- чрезмерное перенапряжение тканей под влиянием внешней среды, действующей в виде тяги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растяжений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 </a:t>
            </a:r>
          </a:p>
          <a:p>
            <a:r>
              <a:rPr lang="ru-RU" dirty="0" smtClean="0"/>
              <a:t>Отек, быстрое увеличение в размере</a:t>
            </a:r>
          </a:p>
          <a:p>
            <a:r>
              <a:rPr lang="ru-RU" dirty="0" smtClean="0"/>
              <a:t>Кровоподтек </a:t>
            </a:r>
          </a:p>
          <a:p>
            <a:r>
              <a:rPr lang="ru-RU" dirty="0" smtClean="0"/>
              <a:t>Движение в суставе возможно, но болезненно и значительно ограничено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Оказание ПМП при растяжениях: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Наложить холод на поврежденное место</a:t>
            </a:r>
          </a:p>
          <a:p>
            <a:r>
              <a:rPr lang="ru-RU" dirty="0" smtClean="0"/>
              <a:t>Наложить тугую повязку на сустав</a:t>
            </a:r>
          </a:p>
          <a:p>
            <a:r>
              <a:rPr lang="ru-RU" dirty="0" smtClean="0"/>
              <a:t>Обеспечить покой поврежденной конечности</a:t>
            </a:r>
          </a:p>
          <a:p>
            <a:r>
              <a:rPr lang="ru-RU" dirty="0" smtClean="0"/>
              <a:t>Придать поврежденной конечности возвышенное положение</a:t>
            </a:r>
          </a:p>
          <a:p>
            <a:r>
              <a:rPr lang="ru-RU" dirty="0" smtClean="0"/>
              <a:t>Если боль не уменьшается, а отек нарастает, обратиться к врачу-травматологу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Разрыв- повреждение мягких тканей от воздействия быстродействующей силы в виде тяги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L:\6-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при разрывах: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Резкая боль</a:t>
            </a:r>
          </a:p>
          <a:p>
            <a:r>
              <a:rPr lang="ru-RU" dirty="0" smtClean="0"/>
              <a:t>Припухлость</a:t>
            </a:r>
          </a:p>
          <a:p>
            <a:r>
              <a:rPr lang="ru-RU" dirty="0" smtClean="0"/>
              <a:t>Изменение цвета кожи (становится синей)</a:t>
            </a:r>
          </a:p>
          <a:p>
            <a:r>
              <a:rPr lang="ru-RU" dirty="0" smtClean="0"/>
              <a:t>Невозможное сгибание и разгибание в суставе за счет кровоизлияния в сустав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241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Оказание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ПМП при разрывах:</a:t>
            </a:r>
            <a:endParaRPr lang="ru-RU" dirty="0"/>
          </a:p>
        </p:txBody>
      </p:sp>
      <p:pic>
        <p:nvPicPr>
          <p:cNvPr id="4" name="Picture 2" descr="L:\6-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64096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Оказание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ПМП при разрывах: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поврежденное место наложить холод</a:t>
            </a:r>
          </a:p>
          <a:p>
            <a:r>
              <a:rPr lang="ru-RU" dirty="0" smtClean="0"/>
              <a:t>Наложить тугую повязку</a:t>
            </a:r>
          </a:p>
          <a:p>
            <a:r>
              <a:rPr lang="ru-RU" dirty="0" smtClean="0"/>
              <a:t>Обеспечить покой</a:t>
            </a:r>
          </a:p>
          <a:p>
            <a:r>
              <a:rPr lang="ru-RU" dirty="0" smtClean="0"/>
              <a:t>Дать обезболивающее средство</a:t>
            </a:r>
          </a:p>
          <a:p>
            <a:r>
              <a:rPr lang="ru-RU" dirty="0" smtClean="0"/>
              <a:t>Придать возвышенное положение для снятия отека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Вывих – смещение  костей относительно друг друга в области сустава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L:\6-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75818"/>
            <a:ext cx="8784976" cy="538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вывиха: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 </a:t>
            </a:r>
          </a:p>
          <a:p>
            <a:r>
              <a:rPr lang="ru-RU" dirty="0" smtClean="0"/>
              <a:t>Изменение формы сустава</a:t>
            </a:r>
          </a:p>
          <a:p>
            <a:r>
              <a:rPr lang="ru-RU" dirty="0" smtClean="0"/>
              <a:t>Необычное положение конечности</a:t>
            </a:r>
          </a:p>
          <a:p>
            <a:r>
              <a:rPr lang="ru-RU" dirty="0" smtClean="0"/>
              <a:t>Изменение длины конечности</a:t>
            </a:r>
          </a:p>
          <a:p>
            <a:r>
              <a:rPr lang="ru-RU" dirty="0" smtClean="0"/>
              <a:t>Полное отсутствие движений в суставе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134938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FF0066"/>
                </a:solidFill>
              </a:rPr>
              <a:t>            Проверочная работа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750" y="908050"/>
            <a:ext cx="741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1.Найти  третьего лишнего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476375" y="1844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1.</a:t>
            </a:r>
            <a:r>
              <a:rPr lang="ru-RU" sz="2400"/>
              <a:t> </a:t>
            </a:r>
            <a:r>
              <a:rPr lang="ru-RU" sz="2400" b="1"/>
              <a:t>Нож,</a:t>
            </a:r>
            <a:r>
              <a:rPr lang="ru-RU" sz="2400"/>
              <a:t> </a:t>
            </a:r>
            <a:r>
              <a:rPr lang="ru-RU" sz="2400" b="1"/>
              <a:t>стекло</a:t>
            </a:r>
            <a:r>
              <a:rPr lang="ru-RU" sz="2400"/>
              <a:t>,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924300" y="184467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лопата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63688" y="255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255428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2.</a:t>
            </a:r>
            <a:r>
              <a:rPr lang="ru-RU" sz="2400"/>
              <a:t> </a:t>
            </a:r>
            <a:r>
              <a:rPr lang="ru-RU" sz="2400" b="1"/>
              <a:t>Гвоздь</a:t>
            </a:r>
            <a:r>
              <a:rPr lang="ru-RU" sz="2400"/>
              <a:t>,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59113" y="25654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пуля</a:t>
            </a:r>
            <a:r>
              <a:rPr lang="ru-RU" sz="2400"/>
              <a:t>,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995738" y="25654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шило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476375" y="32845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3.</a:t>
            </a:r>
            <a:r>
              <a:rPr lang="ru-RU" sz="2400"/>
              <a:t> 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132138" y="3284538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течёт</a:t>
            </a:r>
            <a:r>
              <a:rPr lang="ru-RU" sz="2400"/>
              <a:t> </a:t>
            </a:r>
            <a:r>
              <a:rPr lang="ru-RU" sz="2400" b="1"/>
              <a:t>ровной</a:t>
            </a:r>
            <a:r>
              <a:rPr lang="ru-RU" sz="2400"/>
              <a:t> </a:t>
            </a:r>
            <a:r>
              <a:rPr lang="ru-RU" sz="2400" b="1"/>
              <a:t>струёй</a:t>
            </a:r>
            <a:r>
              <a:rPr lang="ru-RU" sz="2400"/>
              <a:t>,  </a:t>
            </a:r>
            <a:r>
              <a:rPr lang="ru-RU" sz="2400" b="1"/>
              <a:t>тёмная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23850" y="3933825"/>
            <a:ext cx="8497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2.</a:t>
            </a:r>
            <a:r>
              <a:rPr lang="ru-RU" sz="2400"/>
              <a:t> </a:t>
            </a:r>
            <a:r>
              <a:rPr lang="ru-RU" sz="2800" b="1"/>
              <a:t>Вставить </a:t>
            </a:r>
            <a:r>
              <a:rPr lang="ru-RU" sz="2800" b="1" u="sng">
                <a:solidFill>
                  <a:srgbClr val="FF0066"/>
                </a:solidFill>
              </a:rPr>
              <a:t>пропущенные слова</a:t>
            </a:r>
            <a:r>
              <a:rPr lang="ru-RU" sz="2800" b="1"/>
              <a:t> в предложения.</a:t>
            </a:r>
            <a:endParaRPr lang="ru-RU" sz="2800" b="1">
              <a:solidFill>
                <a:srgbClr val="FF0066"/>
              </a:solidFill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763713" y="32845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</a:t>
            </a:r>
            <a:r>
              <a:rPr lang="ru-RU" sz="2400" b="1"/>
              <a:t>Алая</a:t>
            </a:r>
            <a:r>
              <a:rPr lang="ru-RU" sz="2400"/>
              <a:t>,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0" y="4941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1.</a:t>
            </a:r>
            <a:r>
              <a:rPr lang="ru-RU" sz="2400"/>
              <a:t> </a:t>
            </a:r>
            <a:r>
              <a:rPr lang="ru-RU" sz="2400" b="1"/>
              <a:t>Рана – это нарушение                       кожных покровов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708400" y="4941888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F0066"/>
                </a:solidFill>
              </a:rPr>
              <a:t>целостности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0" y="5445125"/>
            <a:ext cx="838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2.</a:t>
            </a:r>
            <a:r>
              <a:rPr lang="ru-RU" sz="2400"/>
              <a:t> </a:t>
            </a:r>
            <a:r>
              <a:rPr lang="ru-RU" sz="2400" b="1"/>
              <a:t>Рубленая рана имеет               края, очень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348038" y="5516563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     </a:t>
            </a:r>
            <a:r>
              <a:rPr lang="ru-RU" sz="2000" b="1" i="1">
                <a:solidFill>
                  <a:srgbClr val="FF0066"/>
                </a:solidFill>
              </a:rPr>
              <a:t>ровные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877050" y="5516563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F0066"/>
                </a:solidFill>
              </a:rPr>
              <a:t>глубокая.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0" y="5876925"/>
            <a:ext cx="8388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3. Кровотечение- это                 </a:t>
            </a:r>
            <a:r>
              <a:rPr lang="en-US" sz="2400" b="1"/>
              <a:t> </a:t>
            </a:r>
            <a:r>
              <a:rPr lang="ru-RU" sz="2400" b="1"/>
              <a:t>  крови из 	поврежденного    сосуда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011863" y="16287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203575" y="5949950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F0066"/>
                </a:solidFill>
              </a:rPr>
              <a:t>истечение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9" grpId="0"/>
      <p:bldP spid="9234" grpId="0"/>
      <p:bldP spid="9236" grpId="0"/>
      <p:bldP spid="9238" grpId="0"/>
      <p:bldP spid="9239" grpId="0"/>
      <p:bldP spid="9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Оказание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ПМП при вывихе: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Обеспечить покой поврежденной конечности</a:t>
            </a:r>
          </a:p>
          <a:p>
            <a:r>
              <a:rPr lang="ru-RU" dirty="0" smtClean="0"/>
              <a:t>Сделать тугую повязку</a:t>
            </a:r>
          </a:p>
          <a:p>
            <a:r>
              <a:rPr lang="ru-RU" dirty="0" smtClean="0"/>
              <a:t>Дать обезболивающее средство</a:t>
            </a:r>
          </a:p>
          <a:p>
            <a:r>
              <a:rPr lang="ru-RU" dirty="0" smtClean="0"/>
              <a:t>Обратиться к врачу-травматологу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Закрепление изученного материала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Дополните фразу: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 закрытым травмам относятся-</a:t>
            </a:r>
            <a:r>
              <a:rPr lang="ru-RU" dirty="0" smtClean="0"/>
              <a:t> </a:t>
            </a:r>
            <a:r>
              <a:rPr lang="ru-RU" dirty="0" smtClean="0"/>
              <a:t>ушибы,…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ПМП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 ушибах: </a:t>
            </a:r>
          </a:p>
          <a:p>
            <a:r>
              <a:rPr lang="ru-RU" dirty="0" smtClean="0"/>
              <a:t>1.Наложить холод</a:t>
            </a:r>
          </a:p>
          <a:p>
            <a:r>
              <a:rPr lang="ru-RU" dirty="0" smtClean="0"/>
              <a:t>2.  </a:t>
            </a:r>
          </a:p>
          <a:p>
            <a:r>
              <a:rPr lang="ru-RU" dirty="0" smtClean="0"/>
              <a:t>3.Обеспечить покой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dirty="0" smtClean="0"/>
              <a:t>…- чрезмерное перенапряжение тканей под влиянием внешней среды, действующей в виде тяги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Признаки растяжений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Отек, быстрое увеличение в размере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Движение в суставе возможно, но болезненно и значительно ограничено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Учебник, п.2.2 стр.121-123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748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3. </a:t>
            </a:r>
            <a:r>
              <a:rPr lang="ru-RU" sz="2400" b="1"/>
              <a:t>Поставить букву «</a:t>
            </a:r>
            <a:r>
              <a:rPr lang="ru-RU" sz="2400" b="1">
                <a:solidFill>
                  <a:srgbClr val="FF0066"/>
                </a:solidFill>
              </a:rPr>
              <a:t>В</a:t>
            </a:r>
            <a:r>
              <a:rPr lang="ru-RU" sz="2400" b="1"/>
              <a:t>», если высказывание</a:t>
            </a:r>
            <a:r>
              <a:rPr lang="ru-RU" sz="2400" b="1">
                <a:solidFill>
                  <a:srgbClr val="FF0066"/>
                </a:solidFill>
              </a:rPr>
              <a:t> верно</a:t>
            </a:r>
            <a:r>
              <a:rPr lang="ru-RU" sz="2400" b="1"/>
              <a:t>.         Поставить букву «</a:t>
            </a:r>
            <a:r>
              <a:rPr lang="ru-RU" sz="2400" b="1">
                <a:solidFill>
                  <a:srgbClr val="FF0066"/>
                </a:solidFill>
              </a:rPr>
              <a:t>Н</a:t>
            </a:r>
            <a:r>
              <a:rPr lang="ru-RU" sz="2400" b="1"/>
              <a:t>», если высказывание </a:t>
            </a:r>
            <a:r>
              <a:rPr lang="ru-RU" sz="2400" b="1">
                <a:solidFill>
                  <a:srgbClr val="FF0066"/>
                </a:solidFill>
              </a:rPr>
              <a:t>неверно</a:t>
            </a:r>
            <a:r>
              <a:rPr lang="ru-RU" sz="2400"/>
              <a:t>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412875"/>
            <a:ext cx="896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Венозное кровотечение - тёмная кровь, ровная струя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1989138"/>
            <a:ext cx="810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Артериальное кровотечение можно остановить только наложением жгута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2781300"/>
            <a:ext cx="802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Рваные раны возникают от разрыва при натяжении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3357563"/>
            <a:ext cx="8027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При первичной обработке рану обрабатывают  дважды спиртовой настойкой йода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4221163"/>
            <a:ext cx="7308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Сильно загрязненные раны необходимо промыть 2% раствором перекиси водорода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243888" y="14128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66"/>
                </a:solidFill>
              </a:rPr>
              <a:t>В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8243888" y="19891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243888" y="2827338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66"/>
                </a:solidFill>
              </a:rPr>
              <a:t>В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8243888" y="3429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8243888" y="4267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8080375" y="5464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2" grpId="0"/>
      <p:bldP spid="10254" grpId="0"/>
      <p:bldP spid="10256" grpId="0"/>
      <p:bldP spid="102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Тема урока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ocuments\0001-001-Pervaja-meditsinskaja-pomosch-pri-travma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Изучение нового материала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r>
              <a:rPr lang="ru-RU" dirty="0" smtClean="0"/>
              <a:t>Знакомство с классификацией травм</a:t>
            </a:r>
          </a:p>
          <a:p>
            <a:r>
              <a:rPr lang="ru-RU" dirty="0" smtClean="0"/>
              <a:t>Изучение приемов оказания ПМП при закрытых травмах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6-01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Закрытые травмы</a:t>
            </a:r>
          </a:p>
          <a:p>
            <a:r>
              <a:rPr lang="ru-RU" sz="6600" dirty="0" smtClean="0">
                <a:solidFill>
                  <a:srgbClr val="FF0000"/>
                </a:solidFill>
              </a:rPr>
              <a:t>Ушибы</a:t>
            </a:r>
          </a:p>
          <a:p>
            <a:r>
              <a:rPr lang="ru-RU" sz="6600" dirty="0" smtClean="0">
                <a:solidFill>
                  <a:srgbClr val="FF0000"/>
                </a:solidFill>
              </a:rPr>
              <a:t>Растяжения</a:t>
            </a:r>
          </a:p>
          <a:p>
            <a:r>
              <a:rPr lang="ru-RU" sz="6600" dirty="0" smtClean="0">
                <a:solidFill>
                  <a:srgbClr val="FF0000"/>
                </a:solidFill>
              </a:rPr>
              <a:t>Разрывы</a:t>
            </a:r>
          </a:p>
          <a:p>
            <a:r>
              <a:rPr lang="ru-RU" sz="6600" dirty="0" smtClean="0">
                <a:solidFill>
                  <a:srgbClr val="FF0000"/>
                </a:solidFill>
              </a:rPr>
              <a:t>Вывихи 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Ушиб – механическое повреждение мягких тканей или органов, не сопровождающее нарушением кожных покровов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81369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ушибов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</a:t>
            </a:r>
          </a:p>
          <a:p>
            <a:r>
              <a:rPr lang="ru-RU" dirty="0" smtClean="0"/>
              <a:t>Отек </a:t>
            </a:r>
          </a:p>
          <a:p>
            <a:r>
              <a:rPr lang="ru-RU" dirty="0" smtClean="0"/>
              <a:t>Кровоподтек </a:t>
            </a:r>
          </a:p>
          <a:p>
            <a:r>
              <a:rPr lang="ru-RU" dirty="0" smtClean="0"/>
              <a:t>Нарушение функций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431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Тема урока</vt:lpstr>
      <vt:lpstr>Изучение нового материала</vt:lpstr>
      <vt:lpstr>Слайд 6</vt:lpstr>
      <vt:lpstr>Слайд 7</vt:lpstr>
      <vt:lpstr>Ушиб – механическое повреждение мягких тканей или органов, не сопровождающее нарушением кожных покровов</vt:lpstr>
      <vt:lpstr>Признаки ушибов</vt:lpstr>
      <vt:lpstr>Оказание ПМП при ушибах На место ушиба наложить холод На место ушиба наложить тугую повязку Обеспечить покой поврежденной конечности Доставить пострадавшего в мед. пункт   </vt:lpstr>
      <vt:lpstr>Растяжение- чрезмерное перенапряжение тканей под влиянием внешней среды, действующей в виде тяги</vt:lpstr>
      <vt:lpstr>Признаки растяжений</vt:lpstr>
      <vt:lpstr>Оказание ПМП при растяжениях:</vt:lpstr>
      <vt:lpstr>Разрыв- повреждение мягких тканей от воздействия быстродействующей силы в виде тяги</vt:lpstr>
      <vt:lpstr>Признаки при разрывах:</vt:lpstr>
      <vt:lpstr>Оказание ПМП при разрывах:</vt:lpstr>
      <vt:lpstr>Оказание ПМП при разрывах:</vt:lpstr>
      <vt:lpstr>Вывих – смещение  костей относительно друг друга в области сустава</vt:lpstr>
      <vt:lpstr>Признаки вывиха:</vt:lpstr>
      <vt:lpstr>Оказание ПМП при вывихе:   </vt:lpstr>
      <vt:lpstr>Закрепление изученного материала</vt:lpstr>
      <vt:lpstr>Слайд 22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User</cp:lastModifiedBy>
  <cp:revision>34</cp:revision>
  <dcterms:created xsi:type="dcterms:W3CDTF">2010-01-05T21:14:59Z</dcterms:created>
  <dcterms:modified xsi:type="dcterms:W3CDTF">2012-03-11T20:28:09Z</dcterms:modified>
</cp:coreProperties>
</file>