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5" r:id="rId19"/>
    <p:sldId id="264" r:id="rId20"/>
    <p:sldId id="266" r:id="rId21"/>
    <p:sldId id="267" r:id="rId22"/>
    <p:sldId id="268" r:id="rId23"/>
    <p:sldId id="269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A1B1CC-A0BC-4B20-8149-AFB798AA1EF8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7F4C18-3815-4B23-9715-A3CE83600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9214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Семья и брак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31698"/>
            <a:ext cx="8064896" cy="2473566"/>
          </a:xfrm>
        </p:spPr>
        <p:txBody>
          <a:bodyPr>
            <a:normAutofit fontScale="55000" lnSpcReduction="20000"/>
          </a:bodyPr>
          <a:lstStyle/>
          <a:p>
            <a:endParaRPr lang="ru-RU" sz="8000" dirty="0" smtClean="0"/>
          </a:p>
          <a:p>
            <a:endParaRPr lang="ru-RU" sz="8000" dirty="0" smtClean="0"/>
          </a:p>
          <a:p>
            <a:r>
              <a:rPr lang="ru-RU" sz="11500" dirty="0" smtClean="0"/>
              <a:t>Семья и брак</a:t>
            </a:r>
            <a:endParaRPr lang="ru-RU" sz="11500" dirty="0"/>
          </a:p>
        </p:txBody>
      </p:sp>
      <p:pic>
        <p:nvPicPr>
          <p:cNvPr id="26626" name="Picture 2" descr="http://img-fotki.yandex.ru/get/5011/92412660.3d/0_53b94_86aed2d6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79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Типы браков: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u="sng" dirty="0" err="1" smtClean="0"/>
              <a:t>Эндога́мия</a:t>
            </a:r>
            <a:r>
              <a:rPr lang="ru-RU" dirty="0" smtClean="0"/>
              <a:t> (от греч. </a:t>
            </a:r>
            <a:r>
              <a:rPr lang="ru-RU" dirty="0" err="1" smtClean="0"/>
              <a:t>endon</a:t>
            </a:r>
            <a:r>
              <a:rPr lang="ru-RU" dirty="0" smtClean="0"/>
              <a:t> — внутри и </a:t>
            </a:r>
            <a:r>
              <a:rPr lang="ru-RU" dirty="0" err="1" smtClean="0"/>
              <a:t>gamos</a:t>
            </a:r>
            <a:r>
              <a:rPr lang="ru-RU" dirty="0" smtClean="0"/>
              <a:t> — </a:t>
            </a:r>
            <a:r>
              <a:rPr lang="ru-RU" b="1" dirty="0" smtClean="0"/>
              <a:t>брак</a:t>
            </a:r>
            <a:r>
              <a:rPr lang="ru-RU" dirty="0" smtClean="0"/>
              <a:t>) — норма, предписывающая заключение </a:t>
            </a:r>
            <a:r>
              <a:rPr lang="ru-RU" b="1" dirty="0" smtClean="0"/>
              <a:t>брака</a:t>
            </a:r>
            <a:r>
              <a:rPr lang="ru-RU" dirty="0" smtClean="0"/>
              <a:t> в пределах определённой социальной или этнической группы. </a:t>
            </a:r>
            <a:r>
              <a:rPr lang="ru-RU" b="1" dirty="0" smtClean="0"/>
              <a:t>Эндогамной</a:t>
            </a:r>
            <a:r>
              <a:rPr lang="ru-RU" dirty="0" smtClean="0"/>
              <a:t> группой в родоплеменном обществе обычно было племя.</a:t>
            </a:r>
          </a:p>
          <a:p>
            <a:r>
              <a:rPr lang="ru-RU" b="1" u="sng" dirty="0" err="1" smtClean="0"/>
              <a:t>Экзога́мия</a:t>
            </a:r>
            <a:r>
              <a:rPr lang="ru-RU" dirty="0" smtClean="0"/>
              <a:t> — запрет брачных отношений между членами родственного (род) или локального (например, община) коллектива, существовавший как в эпоху первобытнообщинного строя, так и в более позднее время.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effectLst/>
              </a:rPr>
              <a:t>Экзога́мия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обусловлена</a:t>
            </a:r>
            <a:r>
              <a:rPr lang="ru-RU" u="sng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необходимостью избежать вредных последствий от браков между кровными родственниками </a:t>
            </a:r>
          </a:p>
          <a:p>
            <a:pPr algn="r">
              <a:buNone/>
            </a:pPr>
            <a:r>
              <a:rPr lang="ru-RU" sz="2400" dirty="0" smtClean="0"/>
              <a:t>(Л. Г. Морган и др.)</a:t>
            </a:r>
          </a:p>
          <a:p>
            <a:r>
              <a:rPr lang="ru-RU" dirty="0" smtClean="0"/>
              <a:t>стремлением расширить социальные контакты и завязать отношения с другими коллективами (Э. </a:t>
            </a:r>
            <a:r>
              <a:rPr lang="ru-RU" dirty="0" err="1" smtClean="0"/>
              <a:t>Тайлор,А</a:t>
            </a:r>
            <a:r>
              <a:rPr lang="ru-RU" dirty="0" smtClean="0"/>
              <a:t>. М. Золотарёв, К. </a:t>
            </a:r>
            <a:r>
              <a:rPr lang="ru-RU" dirty="0" err="1" smtClean="0"/>
              <a:t>Леви-Стросс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необходимостью установления социального мира в коллективе, поскольку половые отношения и сопровождающие их конфликты выносились за его пределы </a:t>
            </a:r>
          </a:p>
          <a:p>
            <a:pPr algn="r">
              <a:buNone/>
            </a:pPr>
            <a:r>
              <a:rPr lang="ru-RU" sz="2400" dirty="0" smtClean="0"/>
              <a:t>(С. П. Толстов, Ю. И. Семёнов).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например</a:t>
            </a:r>
            <a:r>
              <a:rPr lang="ru-RU" dirty="0" smtClean="0"/>
              <a:t>, в государствах Средней Азии до сих пор сильны традиции эндогамного брака. Азербайджанцы, казахи, киргизы, туркмены, узбеки относятся к тюрко-язычной общности. Брак внутри этой своей общности считается допустимым, а за ее пределами – нежелательным. Еще сильнее влияет на выбор брачного партнера религиозный фактор – брак с мусульманином поощряется, а с </a:t>
            </a:r>
            <a:r>
              <a:rPr lang="ru-RU" dirty="0" err="1" smtClean="0"/>
              <a:t>немусульманином</a:t>
            </a:r>
            <a:r>
              <a:rPr lang="ru-RU" dirty="0" smtClean="0"/>
              <a:t> осуждается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Моногамия</a:t>
            </a:r>
            <a:r>
              <a:rPr lang="ru-RU" dirty="0" smtClean="0"/>
              <a:t> (от греч. </a:t>
            </a:r>
            <a:r>
              <a:rPr lang="ru-RU" dirty="0" err="1" smtClean="0"/>
              <a:t>μονος </a:t>
            </a:r>
            <a:r>
              <a:rPr lang="ru-RU" dirty="0" smtClean="0"/>
              <a:t>— единый и </a:t>
            </a:r>
            <a:r>
              <a:rPr lang="ru-RU" dirty="0" err="1" smtClean="0"/>
              <a:t>γάμος </a:t>
            </a:r>
            <a:r>
              <a:rPr lang="ru-RU" dirty="0" smtClean="0"/>
              <a:t>— брак) — единобрачие, историческая форма брака и семьи, при которой в брачном союзе находятся два представителя противоположных полов.</a:t>
            </a:r>
          </a:p>
          <a:p>
            <a:r>
              <a:rPr lang="ru-RU" b="1" dirty="0" err="1" smtClean="0"/>
              <a:t>Полига́мия</a:t>
            </a:r>
            <a:r>
              <a:rPr lang="ru-RU" dirty="0" smtClean="0"/>
              <a:t> (от греч. </a:t>
            </a:r>
            <a:r>
              <a:rPr lang="ru-RU" dirty="0" err="1" smtClean="0"/>
              <a:t>πολύς </a:t>
            </a:r>
            <a:r>
              <a:rPr lang="ru-RU" dirty="0" smtClean="0"/>
              <a:t>— «многочисленный» и </a:t>
            </a:r>
            <a:r>
              <a:rPr lang="ru-RU" dirty="0" err="1" smtClean="0"/>
              <a:t>γάμος </a:t>
            </a:r>
            <a:r>
              <a:rPr lang="ru-RU" dirty="0" smtClean="0"/>
              <a:t>— «брак»), многобрачие — форма брака, при котором брачный партнёр одного пола имеет более одного брачного партнёра противоположного пола. Имеет две формы — полигиния и полиандрия</a:t>
            </a:r>
          </a:p>
          <a:p>
            <a:r>
              <a:rPr lang="ru-RU" b="1" dirty="0" smtClean="0"/>
              <a:t>Групповой брак </a:t>
            </a:r>
            <a:r>
              <a:rPr lang="ru-RU" dirty="0" smtClean="0"/>
              <a:t>– брачный союз нескольких мужчин и нескольких женщин.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Брак может быть заключен только при соблюдении брачующимися ряда условий</a:t>
            </a:r>
            <a:r>
              <a:rPr lang="ru-RU" sz="4400" dirty="0" smtClean="0">
                <a:solidFill>
                  <a:srgbClr val="C00000"/>
                </a:solidFill>
              </a:rPr>
              <a:t>, </a:t>
            </a:r>
            <a:r>
              <a:rPr lang="ru-RU" sz="4400" b="1" dirty="0" smtClean="0">
                <a:solidFill>
                  <a:srgbClr val="C00000"/>
                </a:solidFill>
              </a:rPr>
              <a:t>установленных законом</a:t>
            </a:r>
            <a:r>
              <a:rPr lang="ru-RU" b="1" dirty="0" smtClean="0"/>
              <a:t>. 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а) взаимное добровольное согласие вступающих в брак;</a:t>
            </a:r>
          </a:p>
          <a:p>
            <a:r>
              <a:rPr lang="ru-RU" dirty="0" smtClean="0"/>
              <a:t>б) достижение брачного возраста, т. е. 18 лет; при наличии уважительных причин по просьбе брачующихся брачный возраст может быть снижен до 16 лет.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/>
              </a:rPr>
              <a:t>обстоятельства, препятствующие заключению брака</a:t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а) состояние в другом зарегистрированном браке хотя бы одного из лиц, вступающих в брак;</a:t>
            </a:r>
          </a:p>
          <a:p>
            <a:pPr fontAlgn="base"/>
            <a:r>
              <a:rPr lang="ru-RU" dirty="0" smtClean="0"/>
              <a:t>б) наличие близкого родства между лицами, вступающими в брак. Близкими родственниками признаются: родственники по прямой восходящей и нисходящей линии (родители и дети, дедушка, бабушка и внуки), а также родные братья и сестры, причем это родство может быть как полным, так и неполным (когда сестра и брат имеют только общую мать или отца);</a:t>
            </a:r>
          </a:p>
          <a:p>
            <a:pPr fontAlgn="base"/>
            <a:r>
              <a:rPr lang="ru-RU" dirty="0" smtClean="0"/>
              <a:t>в) наличие отношений усыновления или удочерения между лицами, желающими вступить в брак;</a:t>
            </a:r>
          </a:p>
          <a:p>
            <a:pPr fontAlgn="base"/>
            <a:r>
              <a:rPr lang="ru-RU" dirty="0" smtClean="0"/>
              <a:t>г) признание судом недееспособности хотя бы одного из врачующихся вследствие психического расстройства.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3100" dirty="0" smtClean="0">
                <a:solidFill>
                  <a:srgbClr val="C00000"/>
                </a:solidFill>
                <a:effectLst/>
              </a:rPr>
              <a:t>Семейное законодательство устанавливает ряд оснований, при наличии которых брак может быть признан недействительным</a:t>
            </a:r>
            <a:endParaRPr lang="ru-RU" sz="31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а) несоблюдение лицами, вступившими в брак, установленных законом условий его заключения;</a:t>
            </a:r>
          </a:p>
          <a:p>
            <a:pPr fontAlgn="base"/>
            <a:r>
              <a:rPr lang="ru-RU" dirty="0" smtClean="0"/>
              <a:t>б) сокрытие лицом, вступающим в брак, наличия венерической болезни или ВИЧ? инфекции;</a:t>
            </a:r>
          </a:p>
          <a:p>
            <a:pPr fontAlgn="base"/>
            <a:r>
              <a:rPr lang="ru-RU" dirty="0" smtClean="0"/>
              <a:t>в) заключение фиктивного брака, т. е. такого брака, в который супруги или один из них вступили без намерения создать семью.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02345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типы семейных структур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моногамное супружество и полигамию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моногамное супружество и полигамию</a:t>
            </a:r>
            <a:r>
              <a:rPr lang="ru-RU" b="1" u="sng" dirty="0" smtClean="0"/>
              <a:t>. </a:t>
            </a:r>
            <a:r>
              <a:rPr lang="ru-RU" dirty="0" smtClean="0"/>
              <a:t>Моногамное супружество представляет собой брак одного мужчины с одной женщиной. Полигамия — брак одного супруга с несколькими женщинами.</a:t>
            </a:r>
          </a:p>
          <a:p>
            <a:pPr>
              <a:buNone/>
            </a:pPr>
            <a:r>
              <a:rPr lang="ru-RU" dirty="0" smtClean="0"/>
              <a:t>Полигамия бывает </a:t>
            </a:r>
            <a:r>
              <a:rPr lang="ru-RU" u="sng" dirty="0" smtClean="0"/>
              <a:t>двух видов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полигиния</a:t>
            </a:r>
            <a:r>
              <a:rPr lang="ru-RU" dirty="0" smtClean="0"/>
              <a:t> — брак одного мужчины с несколькими женщинами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полиандрия</a:t>
            </a:r>
            <a:r>
              <a:rPr lang="ru-RU" dirty="0" smtClean="0"/>
              <a:t> — брак одной женщины с несколькими мужчинами;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Добрачное поведение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</a:t>
            </a:r>
          </a:p>
          <a:p>
            <a:r>
              <a:rPr lang="ru-RU" dirty="0" smtClean="0"/>
              <a:t>Свидание</a:t>
            </a:r>
          </a:p>
          <a:p>
            <a:r>
              <a:rPr lang="ru-RU" dirty="0" smtClean="0"/>
              <a:t>Ухаживание</a:t>
            </a:r>
          </a:p>
          <a:p>
            <a:r>
              <a:rPr lang="ru-RU" dirty="0" smtClean="0"/>
              <a:t>сватовство</a:t>
            </a:r>
          </a:p>
          <a:p>
            <a:r>
              <a:rPr lang="ru-RU" dirty="0" smtClean="0"/>
              <a:t>Помолвка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Брак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патрилинеальные</a:t>
            </a:r>
            <a:r>
              <a:rPr lang="ru-RU" i="1" dirty="0" smtClean="0"/>
              <a:t> и </a:t>
            </a:r>
            <a:r>
              <a:rPr lang="ru-RU" i="1" dirty="0" err="1" smtClean="0"/>
              <a:t>матрилинеальные</a:t>
            </a:r>
            <a:r>
              <a:rPr lang="ru-RU" i="1" dirty="0" smtClean="0"/>
              <a:t> семьи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err="1" smtClean="0">
                <a:solidFill>
                  <a:srgbClr val="FF0000"/>
                </a:solidFill>
              </a:rPr>
              <a:t>патрилинеальные</a:t>
            </a:r>
            <a:r>
              <a:rPr lang="ru-RU" b="1" dirty="0" smtClean="0">
                <a:solidFill>
                  <a:srgbClr val="FF0000"/>
                </a:solidFill>
              </a:rPr>
              <a:t> семьи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патрилинеальных</a:t>
            </a:r>
            <a:r>
              <a:rPr lang="ru-RU" dirty="0" smtClean="0"/>
              <a:t> семьях наследование фамилии, имущества и социального положения ведется по отцу.</a:t>
            </a:r>
          </a:p>
          <a:p>
            <a:pPr>
              <a:buNone/>
            </a:pPr>
            <a:r>
              <a:rPr lang="ru-RU" b="1" i="1" dirty="0" err="1" smtClean="0">
                <a:solidFill>
                  <a:srgbClr val="FF0000"/>
                </a:solidFill>
              </a:rPr>
              <a:t>Матрилинеальные</a:t>
            </a:r>
            <a:r>
              <a:rPr lang="ru-RU" b="1" i="1" dirty="0" smtClean="0">
                <a:solidFill>
                  <a:srgbClr val="FF0000"/>
                </a:solidFill>
              </a:rPr>
              <a:t> семьи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матрилинеальных</a:t>
            </a:r>
            <a:r>
              <a:rPr lang="ru-RU" dirty="0" smtClean="0"/>
              <a:t> — по матери.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патриархальные и матриархальные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патриархальные и матриархальные семьи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в   патриархальных семьях главой является отец</a:t>
            </a:r>
          </a:p>
          <a:p>
            <a:pPr>
              <a:buNone/>
            </a:pPr>
            <a:r>
              <a:rPr lang="ru-RU" dirty="0" smtClean="0"/>
              <a:t> в матриархальных — наивысшим авторитетом и влиянием пользуется мать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  <a:t>гомогенные и гетерогенные семьи</a:t>
            </a:r>
            <a:r>
              <a:rPr lang="ru-RU" sz="4000" dirty="0" smtClean="0">
                <a:effectLst/>
                <a:latin typeface="+mn-lt"/>
              </a:rPr>
              <a:t>. </a:t>
            </a:r>
            <a:endParaRPr lang="ru-RU" sz="4000" dirty="0"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 гомогенных семьях супруги являются выходцами из одной социальной страты,</a:t>
            </a:r>
          </a:p>
          <a:p>
            <a:r>
              <a:rPr lang="ru-RU" dirty="0" smtClean="0"/>
              <a:t> в гетерогенных они происходят из разных социальных групп, каст, классов;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71703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pPr algn="ctr"/>
            <a:r>
              <a:rPr lang="ru-RU" sz="2400" i="1" dirty="0" err="1" smtClean="0"/>
              <a:t>малодетные</a:t>
            </a:r>
            <a:r>
              <a:rPr lang="ru-RU" sz="2400" i="1" dirty="0"/>
              <a:t> </a:t>
            </a:r>
            <a:r>
              <a:rPr lang="ru-RU" sz="2400" dirty="0"/>
              <a:t>(1—2 ребенка), </a:t>
            </a:r>
            <a:r>
              <a:rPr lang="ru-RU" sz="2400" i="1" dirty="0" err="1"/>
              <a:t>среднедетные</a:t>
            </a:r>
            <a:r>
              <a:rPr lang="ru-RU" sz="2400" i="1" dirty="0"/>
              <a:t> </a:t>
            </a:r>
            <a:r>
              <a:rPr lang="ru-RU" sz="2400" dirty="0"/>
              <a:t>(3—4 ребенка) и </a:t>
            </a:r>
            <a:r>
              <a:rPr lang="ru-RU" sz="2400" i="1" dirty="0"/>
              <a:t>многодетные семьи </a:t>
            </a:r>
            <a:r>
              <a:rPr lang="ru-RU" sz="2400" dirty="0"/>
              <a:t>(5 и более детей).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Самыми распространенными в современных урбанизированных городах являются так называемые </a:t>
            </a:r>
            <a:r>
              <a:rPr lang="ru-RU" b="1" dirty="0" err="1" smtClean="0"/>
              <a:t>нуклеарные</a:t>
            </a:r>
            <a:r>
              <a:rPr lang="ru-RU" b="1" dirty="0" smtClean="0"/>
              <a:t> семьи</a:t>
            </a:r>
            <a:r>
              <a:rPr lang="ru-RU" dirty="0" smtClean="0"/>
              <a:t>, состоящие из родителей и их детей, т. е. из двух поколений</a:t>
            </a:r>
            <a:endParaRPr lang="ru-RU" dirty="0"/>
          </a:p>
        </p:txBody>
      </p:sp>
      <p:pic>
        <p:nvPicPr>
          <p:cNvPr id="1026" name="Picture 2" descr="http://www.palm-ins.ru/i/tpl/tizers/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73016"/>
            <a:ext cx="5905500" cy="304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Многопоколенная</a:t>
            </a:r>
            <a:r>
              <a:rPr lang="ru-RU" dirty="0" smtClean="0"/>
              <a:t> семья – </a:t>
            </a:r>
            <a:r>
              <a:rPr lang="ru-RU" dirty="0" err="1" smtClean="0"/>
              <a:t>семья</a:t>
            </a:r>
            <a:r>
              <a:rPr lang="ru-RU" dirty="0" smtClean="0"/>
              <a:t>, где все родственники проживают вместе.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Современная демографическая ситуация в России.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Демография – наука, изучающая воспроизводство населения путем смены поколений.</a:t>
            </a:r>
          </a:p>
          <a:p>
            <a:r>
              <a:rPr lang="ru-RU" dirty="0" smtClean="0"/>
              <a:t>Популяция – термин, используемый для обозначения человеческого, животного или растительного мира некоторой местности.</a:t>
            </a:r>
          </a:p>
          <a:p>
            <a:r>
              <a:rPr lang="ru-RU" dirty="0" err="1" smtClean="0"/>
              <a:t>Депопуляция</a:t>
            </a:r>
            <a:r>
              <a:rPr lang="ru-RU" dirty="0" smtClean="0"/>
              <a:t> – вырождение населения (её иначе ещё называют отрицательным естественным приростом)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141,9 млн. человек – 2009 г</a:t>
            </a:r>
          </a:p>
          <a:p>
            <a:r>
              <a:rPr lang="ru-RU" dirty="0" smtClean="0"/>
              <a:t>131,9 </a:t>
            </a:r>
            <a:r>
              <a:rPr lang="ru-RU" dirty="0" err="1" smtClean="0"/>
              <a:t>млн</a:t>
            </a:r>
            <a:r>
              <a:rPr lang="ru-RU" dirty="0" smtClean="0"/>
              <a:t> человек – 2025 г</a:t>
            </a:r>
          </a:p>
          <a:p>
            <a:r>
              <a:rPr lang="ru-RU" dirty="0" smtClean="0"/>
              <a:t>Высокая смертность в России:</a:t>
            </a:r>
          </a:p>
          <a:p>
            <a:pPr marL="651510" indent="-514350">
              <a:buAutoNum type="arabicPeriod"/>
            </a:pPr>
            <a:r>
              <a:rPr lang="ru-RU" dirty="0" smtClean="0"/>
              <a:t>Падения уровня жизни</a:t>
            </a:r>
          </a:p>
          <a:p>
            <a:pPr marL="651510" indent="-514350">
              <a:buAutoNum type="arabicPeriod"/>
            </a:pPr>
            <a:r>
              <a:rPr lang="ru-RU" dirty="0" smtClean="0"/>
              <a:t>Коммерциализация медицины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Угрозы для Россиян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Спиртные напитки</a:t>
            </a:r>
          </a:p>
          <a:p>
            <a:r>
              <a:rPr lang="ru-RU" dirty="0" smtClean="0"/>
              <a:t>Дорожно-транспортное происшествие</a:t>
            </a:r>
          </a:p>
          <a:p>
            <a:r>
              <a:rPr lang="ru-RU" dirty="0" smtClean="0"/>
              <a:t>Плохая экологическая обстановка</a:t>
            </a:r>
          </a:p>
          <a:p>
            <a:r>
              <a:rPr lang="ru-RU" dirty="0" smtClean="0"/>
              <a:t>Непопулярность здорового </a:t>
            </a:r>
            <a:r>
              <a:rPr lang="ru-RU" smtClean="0"/>
              <a:t>образа жизни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Брак – совокупность формальных предписаний, определяющих прав и обязанности супругов по отношению друг к другу, а также их двоих – к своим детям, родственникам и обществу в целом.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Брак</a:t>
            </a:r>
            <a:r>
              <a:rPr lang="ru-RU" dirty="0" smtClean="0"/>
              <a:t> – это исторически обусловленная, санкционированная и регулируемая обществом форма отношений между мужчиной и женщиной, устанавливающая их права и обязанности по отношению друг к другу их детям, своему потомству, родителям.</a:t>
            </a:r>
            <a:endParaRPr lang="en-US" dirty="0" smtClean="0"/>
          </a:p>
          <a:p>
            <a:r>
              <a:rPr lang="ru-RU" b="1" dirty="0" smtClean="0"/>
              <a:t>Семья</a:t>
            </a:r>
            <a:r>
              <a:rPr lang="ru-RU" dirty="0" smtClean="0"/>
              <a:t> – это сплав трех </a:t>
            </a:r>
            <a:r>
              <a:rPr lang="ru-RU" dirty="0" err="1" smtClean="0"/>
              <a:t>любовей</a:t>
            </a:r>
            <a:r>
              <a:rPr lang="ru-RU" dirty="0" smtClean="0"/>
              <a:t>: супружеской, родительской и детской. Любовь неотделима от долга, верности, самодисциплины, общности интересов и целей, ответственности, взаимного уважения.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семьи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репродуктивная,</a:t>
            </a:r>
            <a:endParaRPr lang="en-US" dirty="0" smtClean="0"/>
          </a:p>
          <a:p>
            <a:r>
              <a:rPr lang="ru-RU" dirty="0" smtClean="0"/>
              <a:t> воспитательная, </a:t>
            </a:r>
            <a:endParaRPr lang="en-US" dirty="0" smtClean="0"/>
          </a:p>
          <a:p>
            <a:r>
              <a:rPr lang="ru-RU" dirty="0" smtClean="0"/>
              <a:t>хозяйственно-бытовая, </a:t>
            </a:r>
            <a:endParaRPr lang="en-US" dirty="0" smtClean="0"/>
          </a:p>
          <a:p>
            <a:r>
              <a:rPr lang="ru-RU" dirty="0" smtClean="0"/>
              <a:t>экономическая,</a:t>
            </a:r>
            <a:endParaRPr lang="en-US" dirty="0" smtClean="0"/>
          </a:p>
          <a:p>
            <a:r>
              <a:rPr lang="ru-RU" dirty="0" smtClean="0"/>
              <a:t> первичного социального контроля,</a:t>
            </a:r>
            <a:endParaRPr lang="en-US" dirty="0" smtClean="0"/>
          </a:p>
          <a:p>
            <a:r>
              <a:rPr lang="ru-RU" dirty="0" smtClean="0"/>
              <a:t> духовного общения,</a:t>
            </a:r>
            <a:endParaRPr lang="en-US" dirty="0" smtClean="0"/>
          </a:p>
          <a:p>
            <a:r>
              <a:rPr lang="ru-RU" dirty="0" smtClean="0"/>
              <a:t> социально-статусная, </a:t>
            </a:r>
            <a:endParaRPr lang="en-US" dirty="0" smtClean="0"/>
          </a:p>
          <a:p>
            <a:r>
              <a:rPr lang="ru-RU" dirty="0" smtClean="0"/>
              <a:t>рекреационная,</a:t>
            </a:r>
            <a:endParaRPr lang="en-US" dirty="0" smtClean="0"/>
          </a:p>
          <a:p>
            <a:r>
              <a:rPr lang="ru-RU" dirty="0" smtClean="0"/>
              <a:t> эмоциональная </a:t>
            </a:r>
            <a:endParaRPr lang="en-US" dirty="0" smtClean="0"/>
          </a:p>
          <a:p>
            <a:r>
              <a:rPr lang="ru-RU" dirty="0" smtClean="0"/>
              <a:t> сексуальная функции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 </a:t>
            </a:r>
            <a:r>
              <a:rPr lang="ru-RU" u="sng" dirty="0" smtClean="0"/>
              <a:t>воспитательная</a:t>
            </a:r>
            <a:r>
              <a:rPr lang="ru-RU" dirty="0" smtClean="0"/>
              <a:t> – социализация молодого поколения, поддержание культурного воспроизводства общества;</a:t>
            </a:r>
            <a:endParaRPr lang="en-US" dirty="0" smtClean="0"/>
          </a:p>
          <a:p>
            <a:pPr>
              <a:buNone/>
            </a:pPr>
            <a:r>
              <a:rPr lang="ru-RU" u="sng" dirty="0" smtClean="0"/>
              <a:t>хозяйственно–бытовая</a:t>
            </a:r>
            <a:r>
              <a:rPr lang="ru-RU" dirty="0" smtClean="0"/>
              <a:t> – поддержание физического здоровья членов общества, уход за детьми и престарелыми членами семьи;</a:t>
            </a:r>
            <a:br>
              <a:rPr lang="ru-RU" dirty="0" smtClean="0"/>
            </a:br>
            <a:endParaRPr lang="en-US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u="sng" dirty="0" smtClean="0"/>
              <a:t>экономическая</a:t>
            </a:r>
            <a:r>
              <a:rPr lang="ru-RU" dirty="0" smtClean="0"/>
              <a:t> – получение материальных средств одних членов семьи для других, экономическая поддержка несовершеннолетних и нетрудоспособных членов общества;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сфера первичного социального контроля </a:t>
            </a:r>
            <a:r>
              <a:rPr lang="ru-RU" dirty="0" smtClean="0"/>
              <a:t>– моральная регламентация поведения членов семьи в различных сферах жизнедеятельности, а также регламентация ответственности и обязательств в отношениях между супругами, родителями и детьми, представителями старшего и среднего поколений;</a:t>
            </a:r>
            <a:endParaRPr lang="en-US" dirty="0" smtClean="0"/>
          </a:p>
          <a:p>
            <a:pPr>
              <a:buNone/>
            </a:pPr>
            <a:r>
              <a:rPr lang="ru-RU" u="sng" dirty="0" smtClean="0"/>
              <a:t>духовного общения </a:t>
            </a:r>
            <a:r>
              <a:rPr lang="ru-RU" dirty="0" smtClean="0"/>
              <a:t>– развитие личностей членов семьи, духовное взаимообогащение;</a:t>
            </a:r>
            <a:br>
              <a:rPr lang="ru-RU" dirty="0" smtClean="0"/>
            </a:br>
            <a:endParaRPr lang="en-US" dirty="0" smtClean="0"/>
          </a:p>
          <a:p>
            <a:pPr>
              <a:buNone/>
            </a:pPr>
            <a:r>
              <a:rPr lang="ru-RU" u="sng" dirty="0" smtClean="0"/>
              <a:t>социально-статусная</a:t>
            </a:r>
            <a:r>
              <a:rPr lang="ru-RU" dirty="0" smtClean="0"/>
              <a:t> – предоставление определенного социального статуса членам семьи, воспроизводство социальной структуры;</a:t>
            </a:r>
            <a:br>
              <a:rPr lang="ru-RU" dirty="0" smtClean="0"/>
            </a:br>
            <a:endParaRPr lang="en-US" dirty="0" smtClean="0"/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u="sng" dirty="0" err="1" smtClean="0"/>
              <a:t>досуговая</a:t>
            </a:r>
            <a:r>
              <a:rPr lang="ru-RU" dirty="0" smtClean="0"/>
              <a:t> – организация рационального досуга, взаимообогащение интересов;</a:t>
            </a:r>
            <a:br>
              <a:rPr lang="ru-RU" dirty="0" smtClean="0"/>
            </a:br>
            <a:endParaRPr lang="en-US" dirty="0" smtClean="0"/>
          </a:p>
          <a:p>
            <a:pPr>
              <a:buNone/>
            </a:pPr>
            <a:r>
              <a:rPr lang="ru-RU" u="sng" dirty="0" smtClean="0"/>
              <a:t>эмоциональная</a:t>
            </a:r>
            <a:r>
              <a:rPr lang="ru-RU" dirty="0" smtClean="0"/>
              <a:t> – получение психологической защиты, эмоциональной поддержки, эмоциональная стабилизация индивидов и их психологическая терапия.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Семейная 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один из видов социальных ролей человека в обществе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Виды: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супружеские (жена, муж),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родительские (мать, отец),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детские (сын, дочь, брат, сестра), 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межпоколенные</a:t>
            </a:r>
            <a:r>
              <a:rPr lang="ru-RU" dirty="0" smtClean="0"/>
              <a:t> и </a:t>
            </a:r>
            <a:r>
              <a:rPr lang="ru-RU" dirty="0" err="1" smtClean="0"/>
              <a:t>внутрипоколенные</a:t>
            </a:r>
            <a:r>
              <a:rPr lang="ru-RU" dirty="0" smtClean="0"/>
              <a:t> (дед, бабка, старший, младший)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 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Брак </a:t>
            </a:r>
            <a:r>
              <a:rPr lang="ru-RU" sz="2700" b="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– ворота в семейную жизнь. По определению Э. </a:t>
            </a:r>
            <a:r>
              <a:rPr lang="ru-RU" sz="2700" b="0" dirty="0" err="1" smtClean="0">
                <a:solidFill>
                  <a:schemeClr val="accent4">
                    <a:lumMod val="50000"/>
                  </a:schemeClr>
                </a:solidFill>
                <a:effectLst/>
              </a:rPr>
              <a:t>Богардуса</a:t>
            </a:r>
            <a:r>
              <a:rPr lang="ru-RU" sz="2700" b="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, брак является институтом, допускающим мужчин и женщин к семейной жизни. </a:t>
            </a:r>
            <a:endParaRPr lang="ru-RU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/>
              <a:t>Брак</a:t>
            </a:r>
            <a:r>
              <a:rPr lang="ru-RU" dirty="0" smtClean="0"/>
              <a:t> – институт, регулирующий отношения только супругов, а семья – институт, регулирующий, кроме того, еще и отношения между родителями и детьми.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 Если брак распространяется на отношения супругов, то семья захватывает супружеские и родительские отношения. Брак представляет собой только отношение, а семья является кроме того еще и социальной организацией.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39952" y="3429000"/>
            <a:ext cx="1368152" cy="432048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710</Words>
  <Application>Microsoft Office PowerPoint</Application>
  <PresentationFormat>Экран (4:3)</PresentationFormat>
  <Paragraphs>109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     Семья и брак</vt:lpstr>
      <vt:lpstr>Добрачное поведение</vt:lpstr>
      <vt:lpstr>Слайд 3</vt:lpstr>
      <vt:lpstr>Слайд 4</vt:lpstr>
      <vt:lpstr>Функции семьи </vt:lpstr>
      <vt:lpstr>Слайд 6</vt:lpstr>
      <vt:lpstr>Слайд 7</vt:lpstr>
      <vt:lpstr>Семейная роль</vt:lpstr>
      <vt:lpstr> Брак – ворота в семейную жизнь. По определению Э. Богардуса, брак является институтом, допускающим мужчин и женщин к семейной жизни. </vt:lpstr>
      <vt:lpstr>Типы браков:</vt:lpstr>
      <vt:lpstr>Экзога́мия обусловлена:</vt:lpstr>
      <vt:lpstr>Слайд 12</vt:lpstr>
      <vt:lpstr>Слайд 13</vt:lpstr>
      <vt:lpstr>Слайд 14</vt:lpstr>
      <vt:lpstr>Слайд 15</vt:lpstr>
      <vt:lpstr>обстоятельства, препятствующие заключению брака </vt:lpstr>
      <vt:lpstr> Семейное законодательство устанавливает ряд оснований, при наличии которых брак может быть признан недействительным</vt:lpstr>
      <vt:lpstr>Слайд 18</vt:lpstr>
      <vt:lpstr>моногамное супружество и полигамию</vt:lpstr>
      <vt:lpstr>патрилинеальные и матрилинеальные семьи.</vt:lpstr>
      <vt:lpstr>патриархальные и матриархальные семьи</vt:lpstr>
      <vt:lpstr>гомогенные и гетерогенные семьи. </vt:lpstr>
      <vt:lpstr>Слайд 23</vt:lpstr>
      <vt:lpstr>Слайд 24</vt:lpstr>
      <vt:lpstr>Современная демографическая ситуация в России.</vt:lpstr>
      <vt:lpstr>Слайд 26</vt:lpstr>
      <vt:lpstr>Угрозы для Россиян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брак</dc:title>
  <dc:creator>Admin</dc:creator>
  <cp:lastModifiedBy>Елена</cp:lastModifiedBy>
  <cp:revision>8</cp:revision>
  <dcterms:created xsi:type="dcterms:W3CDTF">2012-10-30T19:39:57Z</dcterms:created>
  <dcterms:modified xsi:type="dcterms:W3CDTF">2012-10-31T12:10:43Z</dcterms:modified>
</cp:coreProperties>
</file>