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Сложный план развернутого ответа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Задание 35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7776864" cy="20882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Спасибо за внимание!</a:t>
            </a:r>
            <a:br>
              <a:rPr lang="ru-RU" sz="3200" dirty="0" smtClean="0"/>
            </a:br>
            <a:r>
              <a:rPr lang="ru-RU" sz="3200" dirty="0" smtClean="0"/>
              <a:t>Будьте внимательны на экзамене!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7308304" cy="908720"/>
          </a:xfrm>
        </p:spPr>
        <p:txBody>
          <a:bodyPr/>
          <a:lstStyle/>
          <a:p>
            <a:r>
              <a:rPr lang="ru-RU" dirty="0" smtClean="0"/>
              <a:t>При анализе ответа учитываются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1052736"/>
            <a:ext cx="6606480" cy="1656184"/>
          </a:xfrm>
        </p:spPr>
        <p:txBody>
          <a:bodyPr>
            <a:noAutofit/>
          </a:bodyPr>
          <a:lstStyle/>
          <a:p>
            <a:r>
              <a:rPr lang="ru-RU" sz="2400" dirty="0" smtClean="0"/>
              <a:t>1. Соответствие структуры  предложенного ответа плану сложного типа;</a:t>
            </a:r>
          </a:p>
          <a:p>
            <a:r>
              <a:rPr lang="ru-RU" sz="2400" dirty="0" smtClean="0"/>
              <a:t>2. Наличие  пунктов плана, обязательных  для раскрытия предложенной темы;</a:t>
            </a:r>
          </a:p>
          <a:p>
            <a:r>
              <a:rPr lang="ru-RU" sz="2400" dirty="0" smtClean="0"/>
              <a:t>3. Корректность  формулировок пунктов планов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4437112"/>
            <a:ext cx="64807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Максимальный балл – 3</a:t>
            </a:r>
          </a:p>
          <a:p>
            <a:r>
              <a:rPr lang="ru-RU" sz="2800" dirty="0" smtClean="0"/>
              <a:t>Три  или более пунктов , любые два из  которых  детализированы в подпункты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6534472" cy="656094"/>
          </a:xfrm>
        </p:spPr>
        <p:txBody>
          <a:bodyPr/>
          <a:lstStyle/>
          <a:p>
            <a:r>
              <a:rPr lang="ru-RU" dirty="0" smtClean="0"/>
              <a:t>Методические рекомендации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980728"/>
            <a:ext cx="6390456" cy="540102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300" dirty="0" smtClean="0"/>
              <a:t> Представьте содержание обществоведческого  курса, раскрывающее предложенную тему;</a:t>
            </a:r>
          </a:p>
          <a:p>
            <a:pPr>
              <a:buFont typeface="Wingdings" pitchFamily="2" charset="2"/>
              <a:buChar char="v"/>
            </a:pPr>
            <a:r>
              <a:rPr lang="ru-RU" sz="3300" dirty="0" smtClean="0"/>
              <a:t> разделите это содержание на смысловые части, выделив в каждой из них главную мысль;</a:t>
            </a:r>
          </a:p>
          <a:p>
            <a:pPr>
              <a:buFont typeface="Wingdings" pitchFamily="2" charset="2"/>
              <a:buChar char="v"/>
            </a:pPr>
            <a:r>
              <a:rPr lang="ru-RU" sz="3300" dirty="0" smtClean="0"/>
              <a:t> озаглавьте каждую часть;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404664"/>
            <a:ext cx="6172200" cy="5977086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в каждой части выделите несколько положений, развивающих главную мысль;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проверьте, не совмещаются ли пункты и подпункты плана, связан ли последующий пункт плана с предыдущим, полностью ли отражено в них основное содержание темы;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в случае необходимости внесите корректировки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39752" y="908720"/>
            <a:ext cx="6172200" cy="475295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3600" dirty="0" smtClean="0"/>
              <a:t>помните, что план должен охватывать основное содержание  темы;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  в заголовках (пункты и подпунктах плана) нежелательно  повторять сходные формулировки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0"/>
            <a:ext cx="6172200" cy="605408"/>
          </a:xfrm>
        </p:spPr>
        <p:txBody>
          <a:bodyPr/>
          <a:lstStyle/>
          <a:p>
            <a:r>
              <a:rPr lang="ru-RU" dirty="0" smtClean="0"/>
              <a:t>Универсальный алгоритм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692696"/>
            <a:ext cx="6172200" cy="6165304"/>
          </a:xfrm>
        </p:spPr>
        <p:txBody>
          <a:bodyPr>
            <a:normAutofit/>
          </a:bodyPr>
          <a:lstStyle/>
          <a:p>
            <a:pPr marL="400050" indent="-400050">
              <a:buAutoNum type="romanUcPeriod"/>
            </a:pPr>
            <a:r>
              <a:rPr lang="ru-RU" sz="2200" dirty="0" smtClean="0"/>
              <a:t>Понятие, сущность …</a:t>
            </a:r>
          </a:p>
          <a:p>
            <a:pPr marL="400050" indent="-400050">
              <a:buAutoNum type="romanUcPeriod"/>
            </a:pPr>
            <a:r>
              <a:rPr lang="ru-RU" sz="2200" dirty="0" smtClean="0"/>
              <a:t>Характерные черты, основные принципы</a:t>
            </a:r>
          </a:p>
          <a:p>
            <a:pPr marL="400050" indent="-400050">
              <a:buAutoNum type="romanUcPeriod"/>
            </a:pPr>
            <a:r>
              <a:rPr lang="ru-RU" sz="2200" dirty="0" smtClean="0"/>
              <a:t> Специфические признаки…</a:t>
            </a:r>
          </a:p>
          <a:p>
            <a:pPr marL="400050" indent="-400050">
              <a:buAutoNum type="romanUcPeriod"/>
            </a:pPr>
            <a:r>
              <a:rPr lang="ru-RU" sz="2200" dirty="0" smtClean="0"/>
              <a:t> Важнейшие задачи, основные функции…</a:t>
            </a:r>
          </a:p>
          <a:p>
            <a:pPr marL="400050" indent="-400050">
              <a:buAutoNum type="romanUcPeriod"/>
            </a:pPr>
            <a:r>
              <a:rPr lang="ru-RU" sz="2200" dirty="0" smtClean="0"/>
              <a:t> Формы , типы, виды, классификации</a:t>
            </a:r>
          </a:p>
          <a:p>
            <a:pPr marL="400050" indent="-400050">
              <a:buAutoNum type="romanUcPeriod"/>
            </a:pPr>
            <a:r>
              <a:rPr lang="ru-RU" sz="2200" dirty="0" smtClean="0"/>
              <a:t> Структура…</a:t>
            </a:r>
          </a:p>
          <a:p>
            <a:pPr marL="400050" indent="-400050">
              <a:buAutoNum type="romanUcPeriod"/>
            </a:pPr>
            <a:r>
              <a:rPr lang="ru-RU" sz="2200" dirty="0" smtClean="0"/>
              <a:t> Основные этапы, стадии развития…</a:t>
            </a:r>
          </a:p>
          <a:p>
            <a:pPr marL="400050" indent="-400050">
              <a:buAutoNum type="romanUcPeriod"/>
            </a:pPr>
            <a:r>
              <a:rPr lang="ru-RU" sz="2200" dirty="0" smtClean="0"/>
              <a:t> Особенности развития …</a:t>
            </a:r>
          </a:p>
          <a:p>
            <a:pPr marL="400050" indent="-400050">
              <a:buAutoNum type="romanUcPeriod"/>
            </a:pPr>
            <a:r>
              <a:rPr lang="ru-RU" sz="2200" dirty="0" smtClean="0"/>
              <a:t> Тенденции развития в современном мире, в РФ</a:t>
            </a:r>
          </a:p>
          <a:p>
            <a:pPr marL="400050" indent="-400050">
              <a:buAutoNum type="romanUcPeriod"/>
            </a:pPr>
            <a:r>
              <a:rPr lang="ru-RU" sz="2200" dirty="0" smtClean="0"/>
              <a:t> Значение  … в развитии общества, личности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332656"/>
            <a:ext cx="6172200" cy="749424"/>
          </a:xfrm>
        </p:spPr>
        <p:txBody>
          <a:bodyPr/>
          <a:lstStyle/>
          <a:p>
            <a:pPr algn="ctr"/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07704" y="1196752"/>
            <a:ext cx="7236296" cy="648072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Деятельность  человека в ее многообразии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1772816"/>
            <a:ext cx="5519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ru-RU" dirty="0" smtClean="0"/>
              <a:t>. Деятельность как способ человеческого бытия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051720" y="2132856"/>
            <a:ext cx="6829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</a:t>
            </a:r>
            <a:r>
              <a:rPr lang="ru-RU" dirty="0" smtClean="0"/>
              <a:t>. Специфические  особенности человеческой деятельности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2492896"/>
            <a:ext cx="6768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III</a:t>
            </a:r>
            <a:r>
              <a:rPr lang="ru-RU" dirty="0" smtClean="0"/>
              <a:t>. Структура  деятельности:</a:t>
            </a:r>
          </a:p>
          <a:p>
            <a:pPr marL="342900" indent="-342900">
              <a:buAutoNum type="arabicParenR"/>
            </a:pPr>
            <a:r>
              <a:rPr lang="ru-RU" dirty="0" smtClean="0"/>
              <a:t>Субъект</a:t>
            </a:r>
          </a:p>
          <a:p>
            <a:pPr marL="342900" indent="-342900">
              <a:buAutoNum type="arabicParenR"/>
            </a:pPr>
            <a:r>
              <a:rPr lang="ru-RU" dirty="0" smtClean="0"/>
              <a:t>Объект</a:t>
            </a:r>
          </a:p>
          <a:p>
            <a:pPr marL="342900" indent="-342900">
              <a:buAutoNum type="arabicParenR"/>
            </a:pPr>
            <a:r>
              <a:rPr lang="ru-RU" dirty="0" smtClean="0"/>
              <a:t>Цель</a:t>
            </a:r>
          </a:p>
          <a:p>
            <a:pPr marL="342900" indent="-342900">
              <a:buAutoNum type="arabicParenR"/>
            </a:pPr>
            <a:r>
              <a:rPr lang="ru-RU" dirty="0" smtClean="0"/>
              <a:t>Средства</a:t>
            </a:r>
          </a:p>
          <a:p>
            <a:pPr marL="342900" indent="-342900">
              <a:buAutoNum type="arabicParenR"/>
            </a:pPr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4293096"/>
            <a:ext cx="3078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IV</a:t>
            </a:r>
            <a:r>
              <a:rPr lang="ru-RU" dirty="0" smtClean="0"/>
              <a:t>. Мотивы деятельности.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483768" y="4581128"/>
            <a:ext cx="42290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ru-RU" dirty="0" smtClean="0"/>
              <a:t>. Два основных типа деятельности:</a:t>
            </a:r>
          </a:p>
          <a:p>
            <a:pPr marL="342900" indent="-342900">
              <a:buAutoNum type="arabicParenR"/>
            </a:pPr>
            <a:r>
              <a:rPr lang="ru-RU" dirty="0" smtClean="0"/>
              <a:t>Практическая деятельность</a:t>
            </a:r>
          </a:p>
          <a:p>
            <a:pPr marL="342900" indent="-342900">
              <a:buAutoNum type="arabicParenR"/>
            </a:pPr>
            <a:r>
              <a:rPr lang="ru-RU" dirty="0" smtClean="0"/>
              <a:t>Духовная деятельность</a:t>
            </a:r>
          </a:p>
          <a:p>
            <a:pPr marL="342900" indent="-342900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483768" y="5373216"/>
            <a:ext cx="5803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</a:t>
            </a:r>
            <a:r>
              <a:rPr lang="ru-RU" dirty="0" smtClean="0"/>
              <a:t>. Ведущие виды деятельности в жизни человека</a:t>
            </a:r>
          </a:p>
          <a:p>
            <a:pPr marL="342900" indent="-342900">
              <a:buAutoNum type="arabicParenR"/>
            </a:pPr>
            <a:r>
              <a:rPr lang="ru-RU" dirty="0" smtClean="0"/>
              <a:t>Игра</a:t>
            </a:r>
          </a:p>
          <a:p>
            <a:pPr marL="342900" indent="-342900">
              <a:buAutoNum type="arabicParenR"/>
            </a:pPr>
            <a:r>
              <a:rPr lang="ru-RU" dirty="0" smtClean="0"/>
              <a:t> учение</a:t>
            </a:r>
          </a:p>
          <a:p>
            <a:pPr marL="342900" indent="-342900">
              <a:buAutoNum type="arabicParenR"/>
            </a:pPr>
            <a:r>
              <a:rPr lang="ru-RU" dirty="0" smtClean="0"/>
              <a:t>труд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6172200" cy="749424"/>
          </a:xfrm>
        </p:spPr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3728" y="1412776"/>
            <a:ext cx="6172200" cy="28083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Вам поручено подготовить доклад на тему «Познание человека и самого себя». Составьте план, в соответствии с которым вы будете освещать эту тему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6172200" cy="936104"/>
          </a:xfrm>
        </p:spPr>
        <p:txBody>
          <a:bodyPr/>
          <a:lstStyle/>
          <a:p>
            <a:r>
              <a:rPr lang="ru-RU" dirty="0" smtClean="0"/>
              <a:t>Используемая литература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51720" y="1556792"/>
            <a:ext cx="6172200" cy="244827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Чернышева О.А. Обществознание. Эссе сложный план развернутого ответа. Легион. Ростов-на-Дону2013 г.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hlinkClick r:id="rId2"/>
              </a:rPr>
              <a:t>www.fipi.ru</a:t>
            </a:r>
            <a:r>
              <a:rPr lang="en-US" sz="2400" dirty="0" smtClean="0"/>
              <a:t> </a:t>
            </a:r>
            <a:r>
              <a:rPr lang="ru-RU" sz="2400" dirty="0" smtClean="0"/>
              <a:t>– демонстративный вариант ЕГЭ по обществознанию 2015 г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335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Сложный план развернутого ответа</vt:lpstr>
      <vt:lpstr>При анализе ответа учитываются </vt:lpstr>
      <vt:lpstr>Методические рекомендации</vt:lpstr>
      <vt:lpstr>Слайд 4</vt:lpstr>
      <vt:lpstr>Слайд 5</vt:lpstr>
      <vt:lpstr>Универсальный алгоритм</vt:lpstr>
      <vt:lpstr>Пример</vt:lpstr>
      <vt:lpstr>Домашнее задание</vt:lpstr>
      <vt:lpstr>Используемая литература</vt:lpstr>
      <vt:lpstr>Спасибо за внимание! Будьте внимательны на экзамене!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Сложный план развернутого ответа</dc:title>
  <dc:creator>admin</dc:creator>
  <cp:lastModifiedBy>admin</cp:lastModifiedBy>
  <cp:revision>11</cp:revision>
  <dcterms:created xsi:type="dcterms:W3CDTF">2014-11-02T14:17:46Z</dcterms:created>
  <dcterms:modified xsi:type="dcterms:W3CDTF">2014-11-02T16:06:12Z</dcterms:modified>
</cp:coreProperties>
</file>