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60A0-0E0E-4110-BCAF-F5E618B9C89C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30A8-A043-48A8-A3DF-3381EC558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98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60A0-0E0E-4110-BCAF-F5E618B9C89C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30A8-A043-48A8-A3DF-3381EC558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1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60A0-0E0E-4110-BCAF-F5E618B9C89C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30A8-A043-48A8-A3DF-3381EC558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57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60A0-0E0E-4110-BCAF-F5E618B9C89C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30A8-A043-48A8-A3DF-3381EC558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9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60A0-0E0E-4110-BCAF-F5E618B9C89C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30A8-A043-48A8-A3DF-3381EC558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71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60A0-0E0E-4110-BCAF-F5E618B9C89C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30A8-A043-48A8-A3DF-3381EC558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7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60A0-0E0E-4110-BCAF-F5E618B9C89C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30A8-A043-48A8-A3DF-3381EC558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3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60A0-0E0E-4110-BCAF-F5E618B9C89C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30A8-A043-48A8-A3DF-3381EC558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7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60A0-0E0E-4110-BCAF-F5E618B9C89C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30A8-A043-48A8-A3DF-3381EC558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60A0-0E0E-4110-BCAF-F5E618B9C89C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30A8-A043-48A8-A3DF-3381EC558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89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60A0-0E0E-4110-BCAF-F5E618B9C89C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30A8-A043-48A8-A3DF-3381EC558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11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960A0-0E0E-4110-BCAF-F5E618B9C89C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730A8-A043-48A8-A3DF-3381EC558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4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Голосование, выборы, референдум</a:t>
            </a:r>
            <a:endParaRPr lang="ru-RU" sz="4000" dirty="0"/>
          </a:p>
        </p:txBody>
      </p:sp>
      <p:pic>
        <p:nvPicPr>
          <p:cNvPr id="1028" name="Picture 4" descr="http://www.venture-news.ru/uploads/posts/2012-01/1325763222_1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0733"/>
            <a:ext cx="3491880" cy="336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igma.info/upload/iblock/c35/c359e18319a42786664209386e172b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37"/>
            <a:ext cx="3635896" cy="272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0.gstatic.com/images?q=tbn:ANd9GcQlfGR5q7P-eiX26RSY-w_tDFSiicD5_51m27LL5vdZ-0T4v6hl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55" y="3571875"/>
            <a:ext cx="4387145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innoros.ru/sites/default/files/news/images/13_hands.jpg?13631706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11960" cy="285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0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Плебесцит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Разновидность референдума, опрос населения с целью установления государственной принадлежности определенной территории.</a:t>
            </a:r>
          </a:p>
          <a:p>
            <a:pPr algn="just"/>
            <a:r>
              <a:rPr lang="ru-RU" dirty="0" smtClean="0"/>
              <a:t> 16 марта 2014 года</a:t>
            </a:r>
          </a:p>
          <a:p>
            <a:pPr algn="just"/>
            <a:endParaRPr lang="ru-RU" dirty="0"/>
          </a:p>
        </p:txBody>
      </p:sp>
      <p:pic>
        <p:nvPicPr>
          <p:cNvPr id="6148" name="Picture 4" descr="http://sevkrimrus.narod.ru/image/k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267744" cy="163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.rfug.ru/u/9d/fe0d08c55311e392dbe9244019a22d/-/krim_shema_kurort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180" y="0"/>
            <a:ext cx="3059832" cy="179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rus-obr.ru/files/-%D0%A0%D0%BE%D1%81%D1%81%D0%B8%D1%8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114" y="4157918"/>
            <a:ext cx="3375101" cy="270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finestspb.ru/upload/vopros4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828" y="3861048"/>
            <a:ext cx="200235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394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Электорат</a:t>
            </a:r>
            <a:br>
              <a:rPr lang="ru-RU" sz="3600" dirty="0" smtClean="0"/>
            </a:br>
            <a:r>
              <a:rPr lang="ru-RU" sz="3600" dirty="0"/>
              <a:t> от латинского «elector», что означает «избиратель», «выборщик»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6" y="1700808"/>
            <a:ext cx="9138173" cy="2808312"/>
          </a:xfrm>
        </p:spPr>
        <p:txBody>
          <a:bodyPr/>
          <a:lstStyle/>
          <a:p>
            <a:pPr algn="just"/>
            <a:r>
              <a:rPr lang="ru-RU" dirty="0" smtClean="0"/>
              <a:t>Круг избирателей, голосующих за определённую партию на парламентских, президентских или муниципальных выборах. В более широком значении употребляется как синоним избирательного корпуса страны.</a:t>
            </a:r>
            <a:endParaRPr lang="ru-RU" dirty="0"/>
          </a:p>
        </p:txBody>
      </p:sp>
      <p:pic>
        <p:nvPicPr>
          <p:cNvPr id="9218" name="Picture 2" descr="http://ic.pics.livejournal.com/v_n_zb/24204083/573557/573557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125652"/>
            <a:ext cx="3700055" cy="27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375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Проблема избирательной активности российской молодежи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В России в этой группе избирателей около 25 миллионов человек, а это 23 % от общего числа избирателей. Именно эта часть электората и является тем ресурсом, за который сегодня разворачивается борьба. Как показывают социологические исследования, около 40 % молодых людей не интересуются политикой вообще. В регионах активность молодежи на выборах еще ниже.</a:t>
            </a:r>
          </a:p>
        </p:txBody>
      </p:sp>
    </p:spTree>
    <p:extLst>
      <p:ext uri="{BB962C8B-B14F-4D97-AF65-F5344CB8AC3E}">
        <p14:creationId xmlns:p14="http://schemas.microsoft.com/office/powerpoint/2010/main" val="3577142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/>
              <a:t>общество само является причиной снижения деятельностной активности молодого поколения и развитию политическое отчуждения в молодежной среде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/>
              <a:t>интересы молодежи сосредоточены, в настоящее время, на проблемах поддержания своего существования и выживания в современных </a:t>
            </a:r>
            <a:r>
              <a:rPr lang="ru-RU" sz="1800" dirty="0" smtClean="0"/>
              <a:t>условиях.</a:t>
            </a:r>
          </a:p>
          <a:p>
            <a:pPr algn="just"/>
            <a:r>
              <a:rPr lang="ru-RU" sz="1800" dirty="0"/>
              <a:t>молодежь, с одной стороны, не видит необходимости что-либо кардинально менять в сложившемся укладе жизни, а с другой — не рассматривает политическую деятельность в качестве значимой для себя, находя более перспективные способы и сферы самоутверждения и личной </a:t>
            </a:r>
            <a:r>
              <a:rPr lang="ru-RU" sz="1800" dirty="0" smtClean="0"/>
              <a:t>самореализации.</a:t>
            </a:r>
          </a:p>
          <a:p>
            <a:pPr algn="just"/>
            <a:r>
              <a:rPr lang="ru-RU" sz="1800" dirty="0"/>
              <a:t>усиление принципиальной несовместимости интересов, потребностей и ценностных ориентаций молодежи с политикой, а также тенденции усиливающегося отчуждения от органов государственной власти на всех уровнях, общественных и государственных структур и </a:t>
            </a:r>
            <a:r>
              <a:rPr lang="ru-RU" sz="1800" dirty="0" smtClean="0"/>
              <a:t>институтов.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95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25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Избирательное право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1900807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правовых норм, определяющих правила и порядок проведения выборов.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44008" y="1745673"/>
            <a:ext cx="3610744" cy="1900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граждан государства принимать участие в выборах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400928" y="3072334"/>
            <a:ext cx="2331312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 избирательное право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право граждан участвовать в выборах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избирателя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164288" y="3068960"/>
            <a:ext cx="1997077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Пассивное избирательное право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право гражданина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избранным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представительные органы государства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://advokat64.ru/Portals/0/%D0%9A%D0%BE%D0%BD%D1%81%D1%82%D0%B8%D1%82%D1%83%D1%86%D0%B8%D1%8F%20%D0%A0%D0%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1" y="3646480"/>
            <a:ext cx="4130185" cy="327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9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Избирательное право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4961" y="2109313"/>
            <a:ext cx="4499992" cy="201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Российской Федерации, достигший возраста 18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4961" y="908720"/>
            <a:ext cx="3075758" cy="14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 smtClean="0"/>
              <a:t>Активное избирательное право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220072" y="1052736"/>
            <a:ext cx="3075758" cy="14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 smtClean="0"/>
              <a:t>Пассивное избирательное право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811630" y="4448908"/>
            <a:ext cx="4355975" cy="2651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40810" y="1863585"/>
            <a:ext cx="44031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избрания депутатом Государственной Думы или представительных (законодательных) органов государственной власти субъектов РФ необходимо достичь 21 года, для избрания на пост Президента РФ — 35 лет, главой исполнительных органов государственной власти субъектов РФ может быть избрано лицо, достигшее 30 лет.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kirovsk.lenobl.ru/Pictures/772851232634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7053"/>
            <a:ext cx="3419872" cy="412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30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Избирательное право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-34846" y="1453952"/>
            <a:ext cx="3075758" cy="14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/>
              <a:t>Активное избирательное право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004048" y="1268760"/>
            <a:ext cx="3075758" cy="14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/>
              <a:t>Пассивное избирательное право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0088" y="2636912"/>
            <a:ext cx="3233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имеют права: признанные судом недееспособными или содержащиеся в местах лишения свободы по приговору суда</a:t>
            </a:r>
            <a:r>
              <a:rPr lang="ru-RU" sz="2400" b="1" dirty="0"/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75354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имеют права: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гражданства или вида на жительства иного государства.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признанные судом недееспособными или содержащиеся в местах лишения свободы по приговору суда.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на день голосования на выборах неснятую и непогашенную судимость за: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совершение тяжких и (или) особо тяжких преступлений;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совершение преступлений экстремистской направленности;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основания.</a:t>
            </a:r>
          </a:p>
        </p:txBody>
      </p:sp>
      <p:pic>
        <p:nvPicPr>
          <p:cNvPr id="4098" name="Picture 2" descr="http://chto-znachit.su/wp-content/uploads/2013/01/ac3f5ath_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108" y="0"/>
            <a:ext cx="1954925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445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Принципы избирательного права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все совершеннолетние граждане имеют право на участие в выборах вне зависимости от их пола, расы, национальности, вероисповедания, имущественного положения и т.д.;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 голосов граждан: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каждый избиратель имеет один голос;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и тайное голосование;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альтернативных кандидатов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состязательность выборов;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проведения выборов;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правдивое информирование избирателей;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административного, экономического и политического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давления;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 возможностей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политических партий и кандидатов;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участия в выборах;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реагирование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любые случаи нарушения избирательного законодательства;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и регулярность выборов.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975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– процедура формирования государственных органов и наделения полномочиями должностных лиц путем голосования.</a:t>
            </a:r>
          </a:p>
        </p:txBody>
      </p:sp>
      <p:pic>
        <p:nvPicPr>
          <p:cNvPr id="8196" name="Picture 4" descr="http://nr-citynews.ru/wp-content/uploads/2012/02/%D0%B2%D1%8B%D0%B1%D0%BE%D1%80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46262"/>
            <a:ext cx="2627784" cy="347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71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Компоненты: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назначение </a:t>
            </a:r>
            <a:r>
              <a:rPr lang="ru-RU" dirty="0"/>
              <a:t>выборов;</a:t>
            </a:r>
          </a:p>
          <a:p>
            <a:r>
              <a:rPr lang="ru-RU" dirty="0"/>
              <a:t>организация избирательных округов, районов, участков;</a:t>
            </a:r>
          </a:p>
          <a:p>
            <a:r>
              <a:rPr lang="ru-RU" dirty="0"/>
              <a:t>формирование избирательных комиссий;</a:t>
            </a:r>
          </a:p>
          <a:p>
            <a:r>
              <a:rPr lang="ru-RU" dirty="0"/>
              <a:t>регистрация избирателей;</a:t>
            </a:r>
          </a:p>
          <a:p>
            <a:r>
              <a:rPr lang="ru-RU" dirty="0"/>
              <a:t>выдвижение и регистрация кандидатов;</a:t>
            </a:r>
          </a:p>
          <a:p>
            <a:r>
              <a:rPr lang="ru-RU" dirty="0"/>
              <a:t>подготовка избирательных бюллетеней и открепительных талонов;</a:t>
            </a:r>
          </a:p>
          <a:p>
            <a:r>
              <a:rPr lang="ru-RU" dirty="0"/>
              <a:t>предвыборная </a:t>
            </a:r>
            <a:r>
              <a:rPr lang="ru-RU" dirty="0" smtClean="0"/>
              <a:t>борьба </a:t>
            </a:r>
            <a:r>
              <a:rPr lang="ru-RU" dirty="0"/>
              <a:t>(прекращается</a:t>
            </a:r>
            <a:r>
              <a:rPr lang="ru-RU" b="1" dirty="0"/>
              <a:t> за</a:t>
            </a:r>
            <a:r>
              <a:rPr lang="ru-RU" dirty="0"/>
              <a:t> день</a:t>
            </a:r>
            <a:r>
              <a:rPr lang="ru-RU" b="1" dirty="0"/>
              <a:t> до</a:t>
            </a:r>
            <a:r>
              <a:rPr lang="ru-RU" dirty="0"/>
              <a:t> го­лосования);</a:t>
            </a:r>
            <a:endParaRPr lang="ru-RU" dirty="0" smtClean="0"/>
          </a:p>
          <a:p>
            <a:r>
              <a:rPr lang="ru-RU" dirty="0" smtClean="0"/>
              <a:t>проведение </a:t>
            </a:r>
            <a:r>
              <a:rPr lang="ru-RU" dirty="0"/>
              <a:t>голосования;</a:t>
            </a:r>
          </a:p>
          <a:p>
            <a:r>
              <a:rPr lang="ru-RU" dirty="0"/>
              <a:t>подсчет голосов и определение результатов голосования.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79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96"/>
            <a:ext cx="3327795" cy="792088"/>
          </a:xfrm>
        </p:spPr>
        <p:txBody>
          <a:bodyPr/>
          <a:lstStyle/>
          <a:p>
            <a:r>
              <a:rPr lang="ru-RU" dirty="0" smtClean="0"/>
              <a:t>Референдум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6924244" cy="60212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Всенародное голосование граждан по вопросам государственного значения.</a:t>
            </a:r>
          </a:p>
          <a:p>
            <a:r>
              <a:rPr lang="ru-RU" dirty="0"/>
              <a:t>17 марта 1991 г. – по вопросу о введении поста Президента в </a:t>
            </a:r>
            <a:r>
              <a:rPr lang="ru-RU" dirty="0" smtClean="0"/>
              <a:t>России.</a:t>
            </a:r>
          </a:p>
          <a:p>
            <a:r>
              <a:rPr lang="ru-RU" dirty="0"/>
              <a:t>25 апреля 1993 г. – по ряду вопросов: о доверии Президенту РФ, одобрении социально-экономической политики, осуществляемой с 1992 г. Президентом и Правительством РФ, о досрочных выборах депутатов, Президента </a:t>
            </a:r>
            <a:r>
              <a:rPr lang="ru-RU" dirty="0" smtClean="0"/>
              <a:t>РФ;</a:t>
            </a:r>
          </a:p>
          <a:p>
            <a:r>
              <a:rPr lang="ru-RU" dirty="0" smtClean="0"/>
              <a:t>12 </a:t>
            </a:r>
            <a:r>
              <a:rPr lang="ru-RU" dirty="0"/>
              <a:t>декабря 1993 г. – о принятии новой Конституции </a:t>
            </a:r>
            <a:r>
              <a:rPr lang="ru-RU" dirty="0" smtClean="0"/>
              <a:t>РФ.</a:t>
            </a:r>
          </a:p>
          <a:p>
            <a:endParaRPr lang="ru-RU" dirty="0"/>
          </a:p>
        </p:txBody>
      </p:sp>
      <p:pic>
        <p:nvPicPr>
          <p:cNvPr id="5122" name="Picture 2" descr="http://rus.ruvr.ru/data/234/735/1234/Eltz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44" y="0"/>
            <a:ext cx="2195736" cy="328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royallib.com/data/images/73/cover_73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44" y="3405198"/>
            <a:ext cx="2218803" cy="34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14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8686800" cy="400506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600" dirty="0" smtClean="0"/>
              <a:t>Общенациональный.</a:t>
            </a:r>
          </a:p>
          <a:p>
            <a:pPr marL="0" indent="0" algn="just">
              <a:buNone/>
            </a:pPr>
            <a:r>
              <a:rPr lang="ru-RU" sz="3600" dirty="0"/>
              <a:t>Референдум РФ проводится по инициативе: 1) не менее двух мил­лионов граждан РФ, имеющих право на участие в референдуме РФ, при условии, что на территории одного субъекта РФ или в совокуп­ности за пределами территории РФ проживают не более 10% из них; 2) Конституционного Собрания в случае, когда оно выносит на всена­родное голосование проект новой Конституции РФ.</a:t>
            </a:r>
            <a:endParaRPr lang="ru-RU" sz="3600" dirty="0" smtClean="0"/>
          </a:p>
          <a:p>
            <a:pPr algn="just"/>
            <a:r>
              <a:rPr lang="ru-RU" sz="3600" dirty="0" smtClean="0"/>
              <a:t>На уровне субъекта РФ.</a:t>
            </a:r>
          </a:p>
          <a:p>
            <a:pPr algn="just"/>
            <a:r>
              <a:rPr lang="ru-RU" sz="3600" dirty="0" smtClean="0"/>
              <a:t>Местный референдум в границах муниципального образования.</a:t>
            </a:r>
            <a:endParaRPr lang="ru-RU" sz="3600" dirty="0"/>
          </a:p>
        </p:txBody>
      </p:sp>
      <p:pic>
        <p:nvPicPr>
          <p:cNvPr id="7170" name="Picture 2" descr="http://cdn.tvc.ru/pictures/o/840/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5" y="4121489"/>
            <a:ext cx="3648681" cy="273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85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554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Голосование, выборы, референдум</vt:lpstr>
      <vt:lpstr>Избирательное право</vt:lpstr>
      <vt:lpstr>Избирательное право</vt:lpstr>
      <vt:lpstr>Избирательное право</vt:lpstr>
      <vt:lpstr>Принципы избирательного права</vt:lpstr>
      <vt:lpstr>Выборы</vt:lpstr>
      <vt:lpstr>Компоненты: </vt:lpstr>
      <vt:lpstr>Референдум</vt:lpstr>
      <vt:lpstr>Презентация PowerPoint</vt:lpstr>
      <vt:lpstr>Плебесцит</vt:lpstr>
      <vt:lpstr>Электорат  от латинского «elector», что означает «избиратель», «выборщик»</vt:lpstr>
      <vt:lpstr>Проблема избирательной активности российской молодежи </vt:lpstr>
      <vt:lpstr>Причины</vt:lpstr>
      <vt:lpstr>Домашнее задание </vt:lpstr>
    </vt:vector>
  </TitlesOfParts>
  <Company>Torrents.by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Голосование, выборы, референдум</dc:title>
  <dc:creator>User</dc:creator>
  <cp:lastModifiedBy>User</cp:lastModifiedBy>
  <cp:revision>19</cp:revision>
  <dcterms:created xsi:type="dcterms:W3CDTF">2014-11-19T15:40:08Z</dcterms:created>
  <dcterms:modified xsi:type="dcterms:W3CDTF">2014-11-20T10:51:00Z</dcterms:modified>
</cp:coreProperties>
</file>