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2" r:id="rId4"/>
    <p:sldId id="259" r:id="rId5"/>
    <p:sldId id="265" r:id="rId6"/>
    <p:sldId id="263" r:id="rId7"/>
    <p:sldId id="264" r:id="rId8"/>
    <p:sldId id="260" r:id="rId9"/>
    <p:sldId id="269" r:id="rId10"/>
    <p:sldId id="26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3190" autoAdjust="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ECD4-C7E5-4BC9-826F-6A7423BDAE6A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F8516-3E9F-4B9E-B476-D1C82B7F9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F8516-3E9F-4B9E-B476-D1C82B7F9D1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16B979-A4B5-44D8-A1ED-3E3EEF14F4D1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E999C3-AF0C-40CB-8380-41360960A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149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ГБОУ СПО КАИТ № 20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/>
              <a:t>Использование интерактивной лекции на занятиях в колледже. </a:t>
            </a:r>
            <a:br>
              <a:rPr lang="ru-RU" sz="4300" dirty="0" smtClean="0"/>
            </a:br>
            <a:r>
              <a:rPr lang="ru-RU" sz="4300" dirty="0" smtClean="0"/>
              <a:t>Теоретический аспект.</a:t>
            </a:r>
            <a:endParaRPr lang="ru-RU" sz="4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229200"/>
            <a:ext cx="8100392" cy="1628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Автор: </a:t>
            </a:r>
            <a:r>
              <a:rPr lang="ru-RU" dirty="0" err="1" smtClean="0">
                <a:solidFill>
                  <a:schemeClr val="bg1"/>
                </a:solidFill>
              </a:rPr>
              <a:t>Шайкин</a:t>
            </a:r>
            <a:r>
              <a:rPr lang="ru-RU" dirty="0" smtClean="0">
                <a:solidFill>
                  <a:schemeClr val="bg1"/>
                </a:solidFill>
              </a:rPr>
              <a:t> А.А.,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преподаватель общих гуманитарных и социально-экономических </a:t>
            </a:r>
            <a:r>
              <a:rPr lang="ru-RU" dirty="0" err="1" smtClean="0">
                <a:solidFill>
                  <a:schemeClr val="bg1"/>
                </a:solidFill>
              </a:rPr>
              <a:t>дисцицплин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5-я Парковая, 58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Сопоставляя особенности контингента колледжа и приведенные выше методы обучения, видно, что интерактивная лекция отвечает большинству параметров, необходимых для успешности учебного процесса в колледже.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ходе интерактивной лекции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преподаватель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получает возможность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самовыражения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счет смены форм работы многократно дополнительно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мотивирует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студентов на изучение темы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свободно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контролирует поведение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внимание студентов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способен понять, насколько хорошо и быстро студенты усваивают предлагаемый им учебный материал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включает в аудиторную деятельность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элементы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требуемой по ФГОС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самостоятельной работы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рамках лекции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применяет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КИМы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элементы опросов;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Таким  образом,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интерактивная лекция не  только способ подачи материла, как традиционная лекция, но и его систематизации, закрепления и контроля. Она способствует формированию большинства общих компетенций студентов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соотвествует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личностно-ориентированному подходу к обучению.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Преимущества интерактивной лекции в СПО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100811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08719"/>
            <a:ext cx="9144000" cy="194421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Следующий этап – создание презентации по практическому осуществлению представленной теоретической концепции, представление технологических карт нескольких интерактивных лекций и разработка самостоятельных работ.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Низкая мотивация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обучению и вообще к какому-либо труду, непонимание необходимости образования, даже получения профессиональных навыков.  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Слабый самоконтроль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часто неадекватное восприятие собственного поведения, отсутствие концентрации внимания.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Неспособность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большого числа студентов на должном уровне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воспринимать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программный учебный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из-за слабого владения устной и письменной речью.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Разная, а чаще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низкая степень общей эрудиции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Большинство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обучающихся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вообще не читает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Часто студенты не знают общедоступные вещи из истории человечества.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Большое количество студентов из неблагополучных семей 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отсутствием позитивных примеров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личностного поведения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Чрезмерное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стремление к развлечениям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компьютерным играм, алкоголю и т.п., а также беспредметному общению в социальных сетях. </a:t>
            </a:r>
          </a:p>
          <a:p>
            <a:pPr marL="179388" indent="14288">
              <a:buFont typeface="Wingdings" pitchFamily="2" charset="2"/>
              <a:buChar char="§"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Психологические особенности студентов СПО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4847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Вывод:</a:t>
            </a:r>
            <a:r>
              <a:rPr lang="ru-RU" sz="4000" dirty="0" smtClean="0">
                <a:solidFill>
                  <a:schemeClr val="tx2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силу психофизических особенностей студентов колледжа основным источником знаний, умений, жизненного опыта и основ культуры является преподаватель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7500" lnSpcReduction="20000"/>
          </a:bodyPr>
          <a:lstStyle/>
          <a:p>
            <a:pPr marL="95250" indent="-4763">
              <a:buNone/>
            </a:pPr>
            <a:r>
              <a:rPr lang="ru-RU" dirty="0" smtClean="0"/>
              <a:t>		</a:t>
            </a:r>
          </a:p>
          <a:p>
            <a:pPr marL="95250" indent="-476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Преподаватель должен выбирать особые методы работы на занятиях в системе СПО, в которых:</a:t>
            </a:r>
          </a:p>
          <a:p>
            <a:pPr marL="95250" indent="-4763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а) формировать требуемые ФГОС и рабочими программами компетенции, готовить к написанию диагностических и иных проверочных работ, к сдаче зачетов и экзаменов при фактическом отсутствии традиционных домашних заданий (ибо подавляющее большинство их не выполнит)</a:t>
            </a:r>
          </a:p>
          <a:p>
            <a:pPr marL="95250" indent="-4763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б) учитывать личностные особенности студентов, в частности, необходимость ежеминутного контроля поведения и учебной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требует постоянной концентрации внимания и частую смену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форм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активности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обучающегося.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менно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это сводит до минимума индивидуальную работу на занятии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95250" indent="-4763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Иными словами,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преподаватель должен изложить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учебный материал: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сжато, ярко, доступно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максимально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приближая к жизни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используя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давая студентам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возможность отдыхать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 беседовать друг с другом, в том числе, на отвлеченные темы. </a:t>
            </a:r>
          </a:p>
          <a:p>
            <a:pPr marL="95250" indent="-4763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Перечисленные критерии диктуют выбор технологии преподавания.</a:t>
            </a:r>
          </a:p>
          <a:p>
            <a:pPr marL="95250" indent="-4763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48680"/>
            <a:ext cx="6156176" cy="6309320"/>
          </a:xfrm>
        </p:spPr>
        <p:txBody>
          <a:bodyPr>
            <a:normAutofit fontScale="92500" lnSpcReduction="20000"/>
          </a:bodyPr>
          <a:lstStyle/>
          <a:p>
            <a:pPr marL="90488" indent="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Пассивные: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учащиеся выступают в роли “объекта” обучения, которые должны усвоить и воспроизвести материал, который передается им учителем- источником знаний. Основные методы это классическая лекция, чтение, опрос.</a:t>
            </a:r>
          </a:p>
          <a:p>
            <a:pPr marL="90488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Активные: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где обучающиеся являются “субъектом” обучения, выполняют творческие задания, вступают в диалог с учителем. Основные методы это творческие задания, вопросы от учащегося к учителю, и от учителя к ученику.</a:t>
            </a:r>
          </a:p>
          <a:p>
            <a:pPr marL="90488" indent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Интерактивные: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 англ.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inter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 “между”;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“действие”) Дословный перевод обозначает интерактивные методы как позволяющие взаимодействовать между собой; а интерактивное обучение –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построенное на взаимодействии всех участников занятия, включая педагога. </a:t>
            </a:r>
          </a:p>
          <a:p>
            <a:pPr marL="9048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ru-RU" dirty="0" smtClean="0"/>
          </a:p>
          <a:p>
            <a:pPr marL="624078" indent="-514350">
              <a:buAutoNum type="arabicPeriod"/>
            </a:pPr>
            <a:endParaRPr lang="ru-RU" dirty="0" smtClean="0"/>
          </a:p>
          <a:p>
            <a:pPr marL="624078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pPr marL="90488" indent="0"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Классификация методов преподавания</a:t>
            </a:r>
          </a:p>
        </p:txBody>
      </p:sp>
      <p:pic>
        <p:nvPicPr>
          <p:cNvPr id="1026" name="Picture 2" descr="im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908720"/>
            <a:ext cx="2815547" cy="1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m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348880"/>
            <a:ext cx="2627784" cy="18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mg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451565"/>
            <a:ext cx="2736304" cy="184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1"/>
          </a:xfrm>
        </p:spPr>
        <p:txBody>
          <a:bodyPr/>
          <a:lstStyle/>
          <a:p>
            <a:pPr marL="90488" indent="19050" algn="just">
              <a:lnSpc>
                <a:spcPts val="21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До сих пор преподаватели колледжей часто используют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лекцию, т.к. она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0488" indent="19050" algn="just">
              <a:lnSpc>
                <a:spcPts val="21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простейшим способом достижения результата максимально полной передачи теоретического материала за ограниченное время</a:t>
            </a:r>
          </a:p>
          <a:p>
            <a:pPr marL="90488" indent="19050" algn="just">
              <a:lnSpc>
                <a:spcPts val="21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предоставляет преподавателю возможность самовыражения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0488" indent="19050" algn="just">
              <a:lnSpc>
                <a:spcPts val="21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Лекция – «это учебная технология, с помощью которой преподаватель, используя определенный промежуток времени, устно предоставляет информацию и мысли на определенную тему определенному кругу обучающихся. При этих условиях создается обучающая ситуация, где основной задачей каждого обучающегося является получение информации»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(Л. Бауэр)</a:t>
            </a:r>
          </a:p>
          <a:p>
            <a:pPr marL="90488" indent="19050" algn="just">
              <a:lnSpc>
                <a:spcPts val="21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0488" indent="19050" algn="just">
              <a:lnSpc>
                <a:spcPts val="21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согласно современным методическим требованиям,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 тип занятия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приветствуется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0488" indent="19050" algn="just">
              <a:lnSpc>
                <a:spcPts val="21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недостатки лекционного метода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0488" indent="19050" algn="just">
              <a:lnSpc>
                <a:spcPts val="21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самостоятельный тип занятия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дополнение к ней требуются семинары, домашние задания, самостоятельные работы</a:t>
            </a:r>
          </a:p>
          <a:p>
            <a:pPr marL="90488" indent="19050" algn="just">
              <a:lnSpc>
                <a:spcPts val="21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традиционная лекция - это монолог преподавателя, который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предусматривает обратной связи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студента с преподавателем</a:t>
            </a:r>
          </a:p>
          <a:p>
            <a:pPr marL="90488" indent="19050" algn="just">
              <a:lnSpc>
                <a:spcPts val="2100"/>
              </a:lnSpc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лекция крайн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рудно удерживать внимание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Использование лекции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4087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Интерактивная лекция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форма занятия со студентами колледжей, которая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объединяет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в себе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аспекты традиционной лекции и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тренинговой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игры.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Этот формат лекции имеет смысл использовать в тех случаях, когда носителем уникальной информации является преподаватель или учащиеся и когда ресурс времени и других информационных источников ограничен. </a:t>
            </a:r>
          </a:p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В систему образования интерактивная лекция пришла из сферы бизнеса. Эффективность овладения информацией на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бизнес-тренингах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 обучающих курсах значительно выше, чем в школе или СПО, поэтому использование данного опыта в колледже способно существенно повысить эффективность работы преподавателя, степень усвоения материала и качество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69875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С учетом указанных недостатков лекционного метода, интерактивная лекция уникальна, т.к. позволяет одновременно:</a:t>
            </a:r>
          </a:p>
          <a:p>
            <a:pPr marL="0" indent="269875" algn="just"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предоставить (презентовать) студенту необходимую информацию, знания в  соответствии с рабочей программой курса</a:t>
            </a:r>
          </a:p>
          <a:p>
            <a:pPr marL="0" indent="269875" algn="just"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обеспечить полный контроль со стороны преподавателя и необходимую каждому обучающемуся мотивацию и внимание на всех этапах занятия.. </a:t>
            </a:r>
          </a:p>
          <a:p>
            <a:pPr marL="0" indent="269875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Понятие интерактивной лекции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Autofit/>
          </a:bodyPr>
          <a:lstStyle/>
          <a:p>
            <a:pPr marL="0" indent="269875" algn="just">
              <a:lnSpc>
                <a:spcPct val="80000"/>
              </a:lnSpc>
              <a:buAutoNum type="arabicParenR"/>
            </a:pP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преподаватель-лектор – основной источник информации, он обязательно использует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электронную презентацию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, которая часто становится самостоятельным участником лекции</a:t>
            </a:r>
          </a:p>
          <a:p>
            <a:pPr marL="0" indent="269875" algn="just">
              <a:lnSpc>
                <a:spcPct val="80000"/>
              </a:lnSpc>
              <a:buAutoNum type="arabicParenR"/>
            </a:pP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в отличие от традиционной лекции, интерактивная лекция требует от участников постоянной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обработки информации 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(например, остановить лекцию и предложить студентам написать резюме или тезисы только что представленного содержания).</a:t>
            </a:r>
          </a:p>
          <a:p>
            <a:pPr marL="0" indent="269875" algn="just">
              <a:lnSpc>
                <a:spcPct val="80000"/>
              </a:lnSpc>
              <a:buFont typeface="Wingdings 3"/>
              <a:buAutoNum type="arabicParenR"/>
            </a:pP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она предполагает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многостороннюю коммуникацию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, т.е. студенты часто получают обратную связь друг от друга, от лектора, студентам предлагается, а иногда даже требуется, разговаривать друг с другом и с лектором, в том числе не только по заданной теме  </a:t>
            </a:r>
          </a:p>
          <a:p>
            <a:pPr marL="0" indent="269875" algn="just">
              <a:lnSpc>
                <a:spcPct val="80000"/>
              </a:lnSpc>
              <a:buAutoNum type="arabicParenR"/>
            </a:pP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преподаватель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 полностью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контролирует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 уровень взаимодействия между участниками;</a:t>
            </a:r>
          </a:p>
          <a:p>
            <a:pPr marL="0" indent="269875" algn="just">
              <a:lnSpc>
                <a:spcPct val="80000"/>
              </a:lnSpc>
              <a:buAutoNum type="arabicParenR"/>
            </a:pP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, поступающая через интерактивную лекцию, активно обрабатывается и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может быть 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легко </a:t>
            </a:r>
            <a:r>
              <a:rPr lang="ru-RU" sz="2400" b="1" kern="1000" dirty="0" smtClean="0">
                <a:latin typeface="Times New Roman" pitchFamily="18" charset="0"/>
                <a:cs typeface="Times New Roman" pitchFamily="18" charset="0"/>
              </a:rPr>
              <a:t>воспроизведена</a:t>
            </a: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 по истечении времени.</a:t>
            </a:r>
          </a:p>
          <a:p>
            <a:pPr marL="0" indent="269875" algn="just">
              <a:lnSpc>
                <a:spcPct val="80000"/>
              </a:lnSpc>
              <a:buNone/>
            </a:pPr>
            <a:r>
              <a:rPr lang="ru-RU" sz="2400" kern="1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269875" algn="just">
              <a:buAutoNum type="arabicParenR"/>
            </a:pPr>
            <a:endParaRPr lang="ru-RU" sz="2400" kern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kern="1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черты интерактивных лекций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4800" dirty="0" smtClean="0"/>
              <a:t>	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Интерактивная лекция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позволяют быстро конвертировать пассивную презентацию в интерактивное упражнение</a:t>
            </a:r>
            <a:r>
              <a:rPr lang="ru-RU" sz="9600" dirty="0" smtClean="0"/>
              <a:t>. </a:t>
            </a:r>
          </a:p>
          <a:p>
            <a:pPr marL="0" indent="0"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Различные этапы занятия могут включать разнообразные технологии обучения, а частая смена форм работы повышает мотивацию и внимание студентов. </a:t>
            </a:r>
          </a:p>
          <a:p>
            <a:pPr marL="0" indent="0"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Формами активации познавательной деятельности студентов колледжа могут быть: 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самостоятельная работа в парах и в группах по 3-4 человека по изучению и закреплению нового материала, групповые мини-проекты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сам</a:t>
            </a:r>
            <a:r>
              <a:rPr lang="ru-RU" sz="9200" dirty="0" smtClean="0">
                <a:latin typeface="Times New Roman" pitchFamily="18" charset="0"/>
                <a:cs typeface="Times New Roman" pitchFamily="18" charset="0"/>
              </a:rPr>
              <a:t>остоятельная индивидуальная работа, например, с небольшим отрывком из документа и поставленными к нему вопросами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демонстрация учебных фильмов, видеофрагментов, фотографий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конспектирование фрагмента презентации, составление таблицы или схемы на основе предложенного текста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элементы лекции с запланированными ошибками (лекция-провокация)</a:t>
            </a:r>
          </a:p>
          <a:p>
            <a:pPr marL="0" indent="14288" algn="just">
              <a:buFont typeface="Wingdings" pitchFamily="2" charset="2"/>
              <a:buChar char="§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«пресс-конференция», когда преподаватель просит задавать ему вопросы </a:t>
            </a:r>
          </a:p>
          <a:p>
            <a:pPr marL="0" lvl="1" indent="14288">
              <a:spcBef>
                <a:spcPts val="400"/>
              </a:spcBef>
              <a:buSzPct val="68000"/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1" indent="14288">
              <a:spcBef>
                <a:spcPts val="400"/>
              </a:spcBef>
              <a:buSzPct val="68000"/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4288">
              <a:buFont typeface="Wingdings" pitchFamily="2" charset="2"/>
              <a:buChar char="§"/>
            </a:pPr>
            <a:endParaRPr lang="ru-RU" sz="9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Формы работы на занятиях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Font typeface="Arial" pitchFamily="34" charset="0"/>
              <a:buChar char="•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обобщения студентами изложенного в форме составления тезисов,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синквейнов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эссе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создание и представление собственных интерактивных проектов (презентации,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веб-квесты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и т.п.)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мини-тестирования</a:t>
            </a:r>
          </a:p>
          <a:p>
            <a:pPr marL="0" indent="0"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Среди интерактивных форм лекции (или этапов лекции) выделяют и более сложные и потому менее приемлемые при работе со студентами в СПО: лекция-беседа, лекция-исследование, деловая игра, ведомая дискуссия, лекция-визуализация, упражнение "в аквариуме», мозговой штурм, мотивационная речь и другие. </a:t>
            </a:r>
          </a:p>
          <a:p>
            <a:pPr marL="0" indent="0"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При проектировании лекции и постановке целей занятия преподавателем планируется прежде всего деятельность обучающихся; эта деятельность должна: </a:t>
            </a:r>
          </a:p>
          <a:p>
            <a:pPr marL="179388" indent="-179388" algn="just">
              <a:buFont typeface="+mj-lt"/>
              <a:buAutoNum type="alphaLcParenR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соответствовать психологическим особенностям группы и уровню познавательных возможностей студентов</a:t>
            </a:r>
          </a:p>
          <a:p>
            <a:pPr marL="179388" indent="-179388" algn="just">
              <a:buFont typeface="+mj-lt"/>
              <a:buAutoNum type="alphaLcParenR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быть направленной на формирование элементарных компетенций,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общеучебных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умений</a:t>
            </a:r>
          </a:p>
          <a:p>
            <a:pPr marL="179388" indent="-179388" algn="just">
              <a:buFont typeface="+mj-lt"/>
              <a:buAutoNum type="alphaLcParenR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способствовать максимальному раскрытию изучаемой темы</a:t>
            </a:r>
          </a:p>
          <a:p>
            <a:pPr marL="0" indent="0"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Формы работы на занятиях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1833</TotalTime>
  <Words>433</Words>
  <Application>Microsoft Office PowerPoint</Application>
  <PresentationFormat>Экран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ГБОУ СПО КАИТ № 20      Использование интерактивной лекции на занятиях в колледже.  Теоретический аспект.</vt:lpstr>
      <vt:lpstr>Психологические особенности студентов СПО</vt:lpstr>
      <vt:lpstr> </vt:lpstr>
      <vt:lpstr>Классификация методов преподавания</vt:lpstr>
      <vt:lpstr>Использование лекции</vt:lpstr>
      <vt:lpstr>Понятие интерактивной лекции</vt:lpstr>
      <vt:lpstr> Общие черты интерактивных лекций </vt:lpstr>
      <vt:lpstr>Формы работы на занятиях </vt:lpstr>
      <vt:lpstr>Формы работы на занятиях </vt:lpstr>
      <vt:lpstr>Преимущества интерактивной лекции в СПО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лекция как</dc:title>
  <dc:creator>user</dc:creator>
  <cp:lastModifiedBy>Acer</cp:lastModifiedBy>
  <cp:revision>114</cp:revision>
  <dcterms:created xsi:type="dcterms:W3CDTF">2014-05-15T05:37:06Z</dcterms:created>
  <dcterms:modified xsi:type="dcterms:W3CDTF">2014-10-25T23:00:24Z</dcterms:modified>
</cp:coreProperties>
</file>