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2" r:id="rId13"/>
    <p:sldId id="258" r:id="rId14"/>
    <p:sldId id="259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98AD-C092-4A70-9AB7-A2C8053622CB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495A-672B-4FF2-9AA8-F4F00FCC3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98AD-C092-4A70-9AB7-A2C8053622CB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495A-672B-4FF2-9AA8-F4F00FCC3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98AD-C092-4A70-9AB7-A2C8053622CB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495A-672B-4FF2-9AA8-F4F00FCC3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98AD-C092-4A70-9AB7-A2C8053622CB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495A-672B-4FF2-9AA8-F4F00FCC3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98AD-C092-4A70-9AB7-A2C8053622CB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495A-672B-4FF2-9AA8-F4F00FCC3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98AD-C092-4A70-9AB7-A2C8053622CB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495A-672B-4FF2-9AA8-F4F00FCC3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98AD-C092-4A70-9AB7-A2C8053622CB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495A-672B-4FF2-9AA8-F4F00FCC3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98AD-C092-4A70-9AB7-A2C8053622CB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495A-672B-4FF2-9AA8-F4F00FCC3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98AD-C092-4A70-9AB7-A2C8053622CB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495A-672B-4FF2-9AA8-F4F00FCC3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98AD-C092-4A70-9AB7-A2C8053622CB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495A-672B-4FF2-9AA8-F4F00FCC3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98AD-C092-4A70-9AB7-A2C8053622CB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2C495A-672B-4FF2-9AA8-F4F00FCC3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B898AD-C092-4A70-9AB7-A2C8053622CB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2C495A-672B-4FF2-9AA8-F4F00FCC347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05766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Контроль и оценка результатов обучения в рамках ФГОС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357694"/>
            <a:ext cx="7854696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255140"/>
          </a:xfrm>
        </p:spPr>
        <p:txBody>
          <a:bodyPr/>
          <a:lstStyle/>
          <a:p>
            <a:pPr algn="ctr"/>
            <a:r>
              <a:rPr lang="ru-RU" sz="6600" dirty="0" smtClean="0"/>
              <a:t>Карта понятий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469454"/>
          </a:xfrm>
        </p:spPr>
        <p:txBody>
          <a:bodyPr/>
          <a:lstStyle/>
          <a:p>
            <a:pPr algn="ctr"/>
            <a:r>
              <a:rPr lang="ru-RU" sz="6000" dirty="0" smtClean="0"/>
              <a:t>Составление текстов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0"/>
            <a:ext cx="5357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86314" cy="6858000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0"/>
            <a:ext cx="49292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98832" cy="6858000"/>
          </a:xfrm>
          <a:prstGeom prst="rect">
            <a:avLst/>
          </a:prstGeom>
        </p:spPr>
      </p:pic>
      <p:pic>
        <p:nvPicPr>
          <p:cNvPr id="5" name="Рисунок 4" descr="аня 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738" y="0"/>
            <a:ext cx="44452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772400" cy="897818"/>
          </a:xfrm>
        </p:spPr>
        <p:txBody>
          <a:bodyPr/>
          <a:lstStyle/>
          <a:p>
            <a:pPr algn="ctr"/>
            <a:r>
              <a:rPr lang="ru-RU" sz="4800" dirty="0" smtClean="0"/>
              <a:t>Основания для оценки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643050"/>
            <a:ext cx="7772400" cy="4714908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/>
              <a:t>Оценивание является постоянным процессом, который интегрирован в образовательную практику.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Оценивание должно быть </a:t>
            </a:r>
            <a:r>
              <a:rPr lang="ru-RU" sz="2400" dirty="0" err="1" smtClean="0"/>
              <a:t>критериальным</a:t>
            </a:r>
            <a:r>
              <a:rPr lang="ru-RU" sz="2400" dirty="0" smtClean="0"/>
              <a:t>. Основной критерий для оценивания – ожидаемые результаты, соответствующие учебным целям.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Критерии оценивания и алгоритм выставления отметки должны быть известны и педагогам, и учащимся.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Система оценивания выстраивается таким образом, чтобы учащиеся включались в контрольно-оценочную деятельность, приобретая навыки и привычку к самооценке.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28670"/>
            <a:ext cx="7772400" cy="928694"/>
          </a:xfrm>
        </p:spPr>
        <p:txBody>
          <a:bodyPr/>
          <a:lstStyle/>
          <a:p>
            <a:pPr algn="ctr"/>
            <a:r>
              <a:rPr lang="ru-RU" sz="4400" dirty="0" smtClean="0"/>
              <a:t>В системе оценивания используют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00240"/>
            <a:ext cx="7772400" cy="4429156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ru-RU" dirty="0" smtClean="0"/>
              <a:t>Преимущественно внутренняя оценка, выставляемая педагогом, школой.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Субъективные или экспертные (наблюдения, самооценка, самоанализ) и </a:t>
            </a:r>
            <a:r>
              <a:rPr lang="ru-RU" dirty="0" err="1" smtClean="0"/>
              <a:t>объективизированные</a:t>
            </a:r>
            <a:r>
              <a:rPr lang="ru-RU" dirty="0" smtClean="0"/>
              <a:t> методы (основаны на анализе письменных ответов и работ учащихся).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Оценивание достигаемых образовательных результатов.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Разнообразные форы оценивания.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Интегральная оценка (в том числе </a:t>
            </a:r>
            <a:r>
              <a:rPr lang="ru-RU" dirty="0" err="1" smtClean="0"/>
              <a:t>портфолио</a:t>
            </a:r>
            <a:r>
              <a:rPr lang="ru-RU" dirty="0" smtClean="0"/>
              <a:t>, выставки, презентации) и дифференцированная оценка отдельных аспектов обучения.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Самоанализ и самооценка обучающихся.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754942"/>
          </a:xfrm>
        </p:spPr>
        <p:txBody>
          <a:bodyPr/>
          <a:lstStyle/>
          <a:p>
            <a:pPr algn="ctr"/>
            <a:r>
              <a:rPr lang="ru-RU" sz="4400" dirty="0" smtClean="0"/>
              <a:t>Принципы оценивания для обучения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85992"/>
            <a:ext cx="7772400" cy="414340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Оценивание должно быть частью эффективного планирования.</a:t>
            </a:r>
          </a:p>
          <a:p>
            <a:pPr marL="457200" indent="-457200">
              <a:buAutoNum type="arabicPeriod"/>
            </a:pPr>
            <a:r>
              <a:rPr lang="ru-RU" dirty="0" smtClean="0"/>
              <a:t>Фокусироваться на учебной деятельности ученика.</a:t>
            </a:r>
          </a:p>
          <a:p>
            <a:pPr marL="457200" indent="-457200">
              <a:buAutoNum type="arabicPeriod"/>
            </a:pPr>
            <a:r>
              <a:rPr lang="ru-RU" dirty="0" smtClean="0"/>
              <a:t>Занимать ведущее место в учебном процессе, происходящем в классе.</a:t>
            </a:r>
          </a:p>
          <a:p>
            <a:pPr marL="457200" indent="-457200">
              <a:buAutoNum type="arabicPeriod"/>
            </a:pPr>
            <a:r>
              <a:rPr lang="ru-RU" dirty="0" smtClean="0"/>
              <a:t>Быть тонким и конструктивным.</a:t>
            </a:r>
          </a:p>
          <a:p>
            <a:pPr marL="457200" indent="-457200">
              <a:buAutoNum type="arabicPeriod"/>
            </a:pPr>
            <a:r>
              <a:rPr lang="ru-RU" dirty="0" smtClean="0"/>
              <a:t>Учитывать важность </a:t>
            </a:r>
            <a:r>
              <a:rPr lang="ru-RU" dirty="0" err="1" smtClean="0"/>
              <a:t>мотивированности</a:t>
            </a:r>
            <a:r>
              <a:rPr lang="ru-RU" dirty="0" smtClean="0"/>
              <a:t> ученика.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Развивать у учеников способность к самооценке.</a:t>
            </a:r>
          </a:p>
          <a:p>
            <a:pPr marL="457200" indent="-457200">
              <a:buAutoNum type="arabicPeriod"/>
            </a:pPr>
            <a:r>
              <a:rPr lang="ru-RU" dirty="0" smtClean="0"/>
              <a:t>Охватывать все достижения ученика.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57232"/>
            <a:ext cx="7772400" cy="714380"/>
          </a:xfrm>
        </p:spPr>
        <p:txBody>
          <a:bodyPr/>
          <a:lstStyle/>
          <a:p>
            <a:pPr algn="ctr"/>
            <a:r>
              <a:rPr lang="ru-RU" sz="4000" dirty="0" smtClean="0"/>
              <a:t>Условия</a:t>
            </a:r>
            <a:r>
              <a:rPr lang="ru-RU" sz="4000" dirty="0" smtClean="0"/>
              <a:t>, способствующие улучшению системы оценивания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14488"/>
            <a:ext cx="7772400" cy="4214842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/>
              <a:t>Необходимо обеспечить эффективную обратную связь от учителя к ученикам.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Необходимо активно включать учеников в процесс собственного учения.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Необходимо учитывать в преподавании результаты, полученные при оценивании.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Необходимо помнить, что от оценивания сильно зависят мотивация и самооценка учеников.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Необходимо развивать способность учеников оценивать свои результаты и понимать, как их улучшить.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397752"/>
          </a:xfrm>
        </p:spPr>
        <p:txBody>
          <a:bodyPr/>
          <a:lstStyle/>
          <a:p>
            <a:pPr algn="ctr"/>
            <a:r>
              <a:rPr lang="ru-RU" sz="4000" dirty="0" smtClean="0"/>
              <a:t>Факторы, препятствующие улучшению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143116"/>
            <a:ext cx="7772400" cy="4214842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dirty="0" smtClean="0"/>
              <a:t>Тенденция оценивать скорее количество сделанного и презентацию работы, чем качество собственно учения.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Склонность уделять внимание ранжированию и выставлению ученикам отметок, вместо того чтобы помогать им и советовать, как улучшить свое положение.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Сравнение учеников друг с другом.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Использование обратной связи в качестве социального инструмента или средства управления, а не для того, чтобы помочь более эффективно учиться.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Отсутствие у учителя понимания учебных запросов учеников.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469190"/>
          </a:xfrm>
        </p:spPr>
        <p:txBody>
          <a:bodyPr/>
          <a:lstStyle/>
          <a:p>
            <a:pPr algn="ctr"/>
            <a:r>
              <a:rPr lang="ru-RU" sz="4000" dirty="0" smtClean="0"/>
              <a:t>Характеристики формирующего оценивания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143116"/>
            <a:ext cx="7772400" cy="4214842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/>
              <a:t>Центрировано на ученике.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Направляется учителем.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Разносторонне результативно.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Формирует учебный процесс.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Определено контекстом.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Непрерывно.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Опирается на качественное преподавание.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469454"/>
          </a:xfrm>
        </p:spPr>
        <p:txBody>
          <a:bodyPr/>
          <a:lstStyle/>
          <a:p>
            <a:pPr algn="ctr"/>
            <a:r>
              <a:rPr lang="ru-RU" sz="6000" dirty="0" err="1" smtClean="0"/>
              <a:t>Критериальное</a:t>
            </a:r>
            <a:r>
              <a:rPr lang="ru-RU" sz="6000" dirty="0" smtClean="0"/>
              <a:t> </a:t>
            </a:r>
            <a:r>
              <a:rPr lang="ru-RU" sz="6000" dirty="0" err="1" smtClean="0"/>
              <a:t>самооценивание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000504"/>
            <a:ext cx="7772400" cy="21387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755206"/>
          </a:xfrm>
        </p:spPr>
        <p:txBody>
          <a:bodyPr/>
          <a:lstStyle/>
          <a:p>
            <a:pPr algn="ctr"/>
            <a:r>
              <a:rPr lang="ru-RU" sz="6000" dirty="0" err="1" smtClean="0"/>
              <a:t>Критериальное</a:t>
            </a:r>
            <a:r>
              <a:rPr lang="ru-RU" sz="6000" dirty="0" smtClean="0"/>
              <a:t> </a:t>
            </a:r>
            <a:r>
              <a:rPr lang="ru-RU" sz="6000" dirty="0" err="1" smtClean="0"/>
              <a:t>взаимооценивание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366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Контроль и оценка результатов обучения в рамках ФГОС</vt:lpstr>
      <vt:lpstr>Основания для оценки</vt:lpstr>
      <vt:lpstr>В системе оценивания используют</vt:lpstr>
      <vt:lpstr>Принципы оценивания для обучения</vt:lpstr>
      <vt:lpstr>Условия, способствующие улучшению системы оценивания</vt:lpstr>
      <vt:lpstr>Факторы, препятствующие улучшению </vt:lpstr>
      <vt:lpstr>Характеристики формирующего оценивания</vt:lpstr>
      <vt:lpstr>Критериальное самооценивание</vt:lpstr>
      <vt:lpstr>Критериальное взаимооценивание</vt:lpstr>
      <vt:lpstr>Карта понятий</vt:lpstr>
      <vt:lpstr>Составление текстов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и оценка результатов обучения в рамках ФГОС</dc:title>
  <dc:creator>Аня</dc:creator>
  <cp:lastModifiedBy>Аня</cp:lastModifiedBy>
  <cp:revision>9</cp:revision>
  <dcterms:created xsi:type="dcterms:W3CDTF">2014-10-17T12:38:19Z</dcterms:created>
  <dcterms:modified xsi:type="dcterms:W3CDTF">2014-10-17T21:51:15Z</dcterms:modified>
</cp:coreProperties>
</file>