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78" r:id="rId3"/>
    <p:sldId id="272" r:id="rId4"/>
    <p:sldId id="279" r:id="rId5"/>
    <p:sldId id="280" r:id="rId6"/>
    <p:sldId id="281" r:id="rId7"/>
    <p:sldId id="260" r:id="rId8"/>
    <p:sldId id="257" r:id="rId9"/>
    <p:sldId id="261" r:id="rId10"/>
    <p:sldId id="262" r:id="rId11"/>
    <p:sldId id="263" r:id="rId12"/>
    <p:sldId id="264" r:id="rId13"/>
    <p:sldId id="266" r:id="rId14"/>
    <p:sldId id="258" r:id="rId15"/>
    <p:sldId id="283" r:id="rId16"/>
    <p:sldId id="284" r:id="rId17"/>
    <p:sldId id="285" r:id="rId18"/>
    <p:sldId id="282" r:id="rId19"/>
    <p:sldId id="259" r:id="rId20"/>
    <p:sldId id="271" r:id="rId21"/>
    <p:sldId id="265" r:id="rId22"/>
    <p:sldId id="277" r:id="rId23"/>
    <p:sldId id="286" r:id="rId24"/>
    <p:sldId id="275" r:id="rId25"/>
    <p:sldId id="287" r:id="rId26"/>
    <p:sldId id="268" r:id="rId27"/>
    <p:sldId id="26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0066"/>
    <a:srgbClr val="0048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 autoAdjust="0"/>
    <p:restoredTop sz="94604" autoAdjust="0"/>
  </p:normalViewPr>
  <p:slideViewPr>
    <p:cSldViewPr>
      <p:cViewPr>
        <p:scale>
          <a:sx n="46" d="100"/>
          <a:sy n="46" d="100"/>
        </p:scale>
        <p:origin x="-1248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FC4092-19DB-4C06-800B-ADDB7F0B3AA9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EB4106-0D63-41B4-9283-261914CDE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8ADF4F-3672-4929-A2F6-FE52867EE146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F95F6E-05D1-4776-992E-D4A435E3DD0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7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8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06CA6-CDA6-4A9C-9F66-B178B08CD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BAAD-DECC-4142-95E2-19EB4314A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9E99-B6DB-4223-A750-3F64D4266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94A96-F4C0-4DE7-AC19-5EDD09D08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45205-2693-4431-8B83-B64890DAE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D3FC-54E6-4902-9FD8-85FB4CF50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2126-D5ED-4627-9F2C-DC70E4A6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9A88-FD77-4010-93E1-F0D3CC41D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3AC1A-7F77-43E8-9969-9A8745488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A6F43-942E-408E-BBD8-3A34102C8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58E4F-2A41-4CB2-AAF0-3AD9CE43F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978121-B4CD-44F7-B81E-BD3DCF870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09" r:id="rId2"/>
    <p:sldLayoutId id="2147483918" r:id="rId3"/>
    <p:sldLayoutId id="2147483910" r:id="rId4"/>
    <p:sldLayoutId id="2147483919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D4989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64;&#1086;&#1087;&#1077;&#1085;%20(2)\&#1064;&#1086;&#1087;&#1077;&#1085;%20-%20&#1074;&#1072;&#1083;&#1100;&#1089;%20&#8470;%207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2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Microsoft_Office_Excel4.xls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64;&#1086;&#1087;&#1077;&#1085;%20(2)\Chopin%20(&#1060;&#1088;&#1077;&#1076;&#1077;&#1088;&#1080;&#1082;%20&#1064;&#1086;&#1087;&#1077;&#1085;)%20-%20&#1069;&#1090;&#1102;&#1076;%20&#1076;&#1086;%20&#1084;&#1080;&#1085;&#1086;&#1088;%20&#1089;&#1086;&#1095;.%20'&#1056;&#1077;&#1074;&#1086;&#1083;&#1102;&#1094;&#1080;&#1086;&#1085;&#1085;&#1099;&#1081;%20&#1101;&#1090;&#1102;&#1076;&#187;%20(&#1092;&#1086;&#1088;&#1090;&#1077;&#1087;&#1080;&#1072;&#1085;&#1086;-%20Marian%20Pivka).mp3" TargetMode="Externa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im6-tub-ru.yandex.net/i?id=142192779-37-72&amp;n=2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038600"/>
            <a:ext cx="8229600" cy="281940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2000" smtClean="0"/>
              <a:t>Автор темы</a:t>
            </a:r>
          </a:p>
          <a:p>
            <a:pPr algn="r" eaLnBrk="1" hangingPunct="1">
              <a:buFontTx/>
              <a:buNone/>
            </a:pPr>
            <a:r>
              <a:rPr lang="ru-RU" sz="2000" smtClean="0"/>
              <a:t>Джидзалов Алан</a:t>
            </a:r>
          </a:p>
          <a:p>
            <a:pPr algn="r" eaLnBrk="1" hangingPunct="1">
              <a:buFontTx/>
              <a:buNone/>
            </a:pPr>
            <a:r>
              <a:rPr lang="ru-RU" sz="2000" smtClean="0"/>
              <a:t>ученик 4 класса ГБОУ </a:t>
            </a:r>
          </a:p>
          <a:p>
            <a:pPr algn="r" eaLnBrk="1" hangingPunct="1">
              <a:buFontTx/>
              <a:buNone/>
            </a:pPr>
            <a:r>
              <a:rPr lang="ru-RU" sz="2000" smtClean="0"/>
              <a:t>прогимназия «Эрудит»</a:t>
            </a:r>
          </a:p>
          <a:p>
            <a:pPr algn="r" eaLnBrk="1" hangingPunct="1">
              <a:buFontTx/>
              <a:buNone/>
            </a:pPr>
            <a:r>
              <a:rPr lang="ru-RU" sz="2000" smtClean="0"/>
              <a:t>Научный руководитель </a:t>
            </a:r>
          </a:p>
          <a:p>
            <a:pPr algn="r" eaLnBrk="1" hangingPunct="1">
              <a:buFontTx/>
              <a:buNone/>
            </a:pPr>
            <a:r>
              <a:rPr lang="ru-RU" sz="2000" smtClean="0"/>
              <a:t>Чибирова Диана Людвиговна</a:t>
            </a:r>
          </a:p>
          <a:p>
            <a:pPr algn="r" eaLnBrk="1" hangingPunct="1">
              <a:buFontTx/>
              <a:buNone/>
            </a:pPr>
            <a:r>
              <a:rPr lang="ru-RU" sz="2000" smtClean="0"/>
              <a:t> учитель музыки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124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chemeClr val="tx1"/>
                </a:solidFill>
                <a:latin typeface="Calligraph" pitchFamily="82" charset="0"/>
              </a:rPr>
              <a:t/>
            </a:r>
            <a:br>
              <a:rPr lang="ru-RU" sz="6000" smtClean="0">
                <a:solidFill>
                  <a:schemeClr val="tx1"/>
                </a:solidFill>
                <a:latin typeface="Calligraph" pitchFamily="82" charset="0"/>
              </a:rPr>
            </a:br>
            <a:r>
              <a:rPr lang="ru-RU" sz="6000" smtClean="0">
                <a:solidFill>
                  <a:schemeClr val="tx1"/>
                </a:solidFill>
                <a:latin typeface="Calligraph" pitchFamily="82" charset="0"/>
              </a:rPr>
              <a:t/>
            </a:r>
            <a:br>
              <a:rPr lang="ru-RU" sz="6000" smtClean="0">
                <a:solidFill>
                  <a:schemeClr val="tx1"/>
                </a:solidFill>
                <a:latin typeface="Calligraph" pitchFamily="82" charset="0"/>
              </a:rPr>
            </a:br>
            <a:r>
              <a:rPr lang="ru-RU" sz="6000" b="1" smtClean="0">
                <a:solidFill>
                  <a:schemeClr val="tx1"/>
                </a:solidFill>
                <a:latin typeface="Calligraph" pitchFamily="82" charset="0"/>
              </a:rPr>
              <a:t>Фредерик Шопен –поэт рояля.</a:t>
            </a:r>
            <a:r>
              <a:rPr lang="ru-RU" sz="4400" smtClean="0">
                <a:solidFill>
                  <a:srgbClr val="0033CC"/>
                </a:solidFill>
              </a:rPr>
              <a:t/>
            </a:r>
            <a:br>
              <a:rPr lang="ru-RU" sz="4400" smtClean="0">
                <a:solidFill>
                  <a:srgbClr val="0033CC"/>
                </a:solidFill>
              </a:rPr>
            </a:br>
            <a:r>
              <a:rPr lang="ru-RU" sz="3100" b="1" i="1" smtClean="0">
                <a:solidFill>
                  <a:schemeClr val="tx1"/>
                </a:solidFill>
              </a:rPr>
              <a:t>Романтизм в музыке. </a:t>
            </a:r>
            <a:br>
              <a:rPr lang="ru-RU" sz="3100" b="1" i="1" smtClean="0">
                <a:solidFill>
                  <a:schemeClr val="tx1"/>
                </a:solidFill>
              </a:rPr>
            </a:br>
            <a:r>
              <a:rPr lang="ru-RU" sz="3100" b="1" i="1" smtClean="0">
                <a:solidFill>
                  <a:schemeClr val="tx1"/>
                </a:solidFill>
              </a:rPr>
              <a:t>Биография и творческий путь Ф. Шопена</a:t>
            </a: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7172" name="Picture 4" descr="C:\Users\USER\Desktop\карацева\Новая папка\2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35238"/>
            <a:ext cx="38100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Шопен - вальс № 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1066800"/>
            <a:ext cx="44196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4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smtClean="0"/>
              <a:t>      </a:t>
            </a:r>
            <a:r>
              <a:rPr lang="ru-RU" sz="2000" b="1" smtClean="0"/>
              <a:t>Мать композитора была чрезвычайно музыкальна, хорошо играла на фортепиано, обладала красивым голосом. Своей матери Фридерик обязан первыми музыкальными впечатлениями, привитой с младенческих лет любовью к народным мелодиям. 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 Подобно Моцарту, он поражал окружающих музыкальной «одержимостью», неиссякаемой фантазией в импровизациях.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 Он мог плакать, слушая музыку, вскакивать ночью, чтобы подобрать на фортепиано запомнившуюся мелодию или аккорд.</a:t>
            </a:r>
            <a:r>
              <a:rPr lang="ru-RU" sz="1800" b="1" smtClean="0">
                <a:solidFill>
                  <a:srgbClr val="0033CC"/>
                </a:solidFill>
              </a:rPr>
              <a:t/>
            </a:r>
            <a:br>
              <a:rPr lang="ru-RU" sz="1800" b="1" smtClean="0">
                <a:solidFill>
                  <a:srgbClr val="0033CC"/>
                </a:solidFill>
              </a:rPr>
            </a:br>
            <a:r>
              <a:rPr lang="ru-RU" sz="1400" b="1" smtClean="0"/>
              <a:t/>
            </a:r>
            <a:br>
              <a:rPr lang="ru-RU" sz="1400" b="1" smtClean="0"/>
            </a:br>
            <a:endParaRPr lang="ru-RU" sz="1400" b="1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/>
                </a:solidFill>
                <a:latin typeface="Arlekino" pitchFamily="2" charset="0"/>
              </a:rPr>
              <a:t>Семья  Фредерика Шопена</a:t>
            </a:r>
          </a:p>
        </p:txBody>
      </p:sp>
      <p:pic>
        <p:nvPicPr>
          <p:cNvPr id="16388" name="Picture 5" descr="C:\Users\USER\Desktop\карацева\Новая папка\5514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37719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495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К шестилетнему возрасту относят начало систематических занятий Фредерика на фортепиано. Первым и единственным его учителем фортепианной игры был Войцех Живный (1756 - 1842), чех по происхождению он едва ли был первоклассным педагогом, но именно он воспитал в Шопене любовь к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 И.С. Баху и В.А. Моцарту. </a:t>
            </a:r>
            <a:endParaRPr lang="ru-RU" sz="240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err="1" smtClean="0">
                <a:solidFill>
                  <a:schemeClr val="tx1"/>
                </a:solidFill>
                <a:latin typeface="Arlekino" pitchFamily="2" charset="0"/>
              </a:rPr>
              <a:t>Войцех</a:t>
            </a:r>
            <a:r>
              <a:rPr lang="ru-RU" b="1" smtClean="0">
                <a:solidFill>
                  <a:schemeClr val="tx1"/>
                </a:solidFill>
                <a:latin typeface="Arlekino" pitchFamily="2" charset="0"/>
              </a:rPr>
              <a:t> </a:t>
            </a:r>
            <a:r>
              <a:rPr lang="ru-RU" b="1" err="1" smtClean="0">
                <a:solidFill>
                  <a:schemeClr val="tx1"/>
                </a:solidFill>
                <a:latin typeface="Arlekino" pitchFamily="2" charset="0"/>
              </a:rPr>
              <a:t>Живный</a:t>
            </a:r>
            <a:endParaRPr lang="ru-RU" b="1" smtClean="0">
              <a:solidFill>
                <a:schemeClr val="tx1"/>
              </a:solidFill>
              <a:latin typeface="Arlekino" pitchFamily="2" charset="0"/>
            </a:endParaRPr>
          </a:p>
        </p:txBody>
      </p:sp>
      <p:pic>
        <p:nvPicPr>
          <p:cNvPr id="17412" name="Picture 5" descr="i?id=293959123-3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0575" y="1524000"/>
            <a:ext cx="39433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114800" y="1981200"/>
            <a:ext cx="4724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/>
              <a:t>. Первое музыкальное произведение написал в возрасте 7 лет и тогда же состоялось его первое публичное выступление, которое положило начало дальнейшим артистическим успехам.</a:t>
            </a:r>
          </a:p>
          <a:p>
            <a:pPr eaLnBrk="1" hangingPunct="1">
              <a:lnSpc>
                <a:spcPct val="80000"/>
              </a:lnSpc>
            </a:pPr>
            <a:endParaRPr lang="ru-RU" sz="2800" b="1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0033CC"/>
                </a:solidFill>
              </a:rPr>
              <a:t> </a:t>
            </a:r>
            <a:br>
              <a:rPr lang="ru-RU" sz="2800" b="1" smtClean="0">
                <a:solidFill>
                  <a:srgbClr val="0033CC"/>
                </a:solidFill>
              </a:rPr>
            </a:br>
            <a:r>
              <a:rPr lang="ru-RU" sz="1600" b="1" smtClean="0"/>
              <a:t/>
            </a:r>
            <a:br>
              <a:rPr lang="ru-RU" sz="1600" b="1" smtClean="0"/>
            </a:br>
            <a:endParaRPr lang="ru-RU" sz="1600" b="1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smtClean="0">
                <a:solidFill>
                  <a:schemeClr val="tx1"/>
                </a:solidFill>
                <a:latin typeface="Arlekino" pitchFamily="2" charset="0"/>
              </a:rPr>
              <a:t>Первое выступление Ф. Шопена</a:t>
            </a:r>
          </a:p>
        </p:txBody>
      </p:sp>
      <p:pic>
        <p:nvPicPr>
          <p:cNvPr id="18436" name="Picture 5" descr="1318924864213189239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1259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7244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Близким  другом Шопена был известный композитор и педагог Юзеф Эльснер (1789 - 1854).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 В консерватории Шопен занимался теоретическими предметами и композицией под руководством Ю. Эльснера. 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Эльснер, многоопытный педагог, умный и чуткий руководитель, бережно охранял своеобразный талант юного музыканта.</a:t>
            </a:r>
            <a:r>
              <a:rPr lang="ru-RU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Шопен питал глубокое уважение и благодарность к своему учителю и признавал, что именно Эльснер помог ему найти свой путь.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1"/>
                </a:solidFill>
                <a:latin typeface="Arlekino" pitchFamily="2" charset="0"/>
              </a:rPr>
              <a:t>Юзеф </a:t>
            </a:r>
            <a:r>
              <a:rPr lang="ru-RU" err="1" smtClean="0">
                <a:solidFill>
                  <a:schemeClr val="tx1"/>
                </a:solidFill>
                <a:latin typeface="Arlekino" pitchFamily="2" charset="0"/>
              </a:rPr>
              <a:t>Эльснер</a:t>
            </a:r>
            <a:endParaRPr lang="ru-RU" smtClean="0">
              <a:solidFill>
                <a:schemeClr val="tx1"/>
              </a:solidFill>
              <a:latin typeface="Arlekino" pitchFamily="2" charset="0"/>
            </a:endParaRPr>
          </a:p>
        </p:txBody>
      </p:sp>
      <p:pic>
        <p:nvPicPr>
          <p:cNvPr id="19460" name="Picture 7" descr="i?id=83329791-1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3716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0000"/>
                </a:solidFill>
                <a:latin typeface="Arlekino" pitchFamily="2" charset="0"/>
              </a:rPr>
              <a:t>«Революционный этюд»</a:t>
            </a:r>
          </a:p>
        </p:txBody>
      </p:sp>
      <p:pic>
        <p:nvPicPr>
          <p:cNvPr id="20483" name="Picture 4" descr="C:\Users\USER\Desktop\карацева\Новая папка\bf217a7f25616d5c9ff3c1759e80_grand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349375"/>
            <a:ext cx="7634288" cy="4959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752600"/>
          </a:xfrm>
        </p:spPr>
        <p:txBody>
          <a:bodyPr/>
          <a:lstStyle/>
          <a:p>
            <a:pPr>
              <a:defRPr/>
            </a:pPr>
            <a:r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lekino" pitchFamily="2" charset="0"/>
              </a:rPr>
              <a:t>Вальс № 7 Ф. Шопена – это портретная зарисовка </a:t>
            </a:r>
            <a:br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lekino" pitchFamily="2" charset="0"/>
              </a:rPr>
            </a:br>
            <a:r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lekino" pitchFamily="2" charset="0"/>
              </a:rPr>
              <a:t>Марии </a:t>
            </a:r>
            <a:r>
              <a:rPr lang="ru-RU" sz="3600" b="1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lekino" pitchFamily="2" charset="0"/>
              </a:rPr>
              <a:t>Водзинской</a:t>
            </a:r>
            <a:endParaRPr lang="ru-RU" sz="3600">
              <a:solidFill>
                <a:schemeClr val="tx1"/>
              </a:solidFill>
              <a:latin typeface="Arlekino" pitchFamily="2" charset="0"/>
            </a:endParaRPr>
          </a:p>
        </p:txBody>
      </p:sp>
      <p:pic>
        <p:nvPicPr>
          <p:cNvPr id="21507" name="Picture 2" descr="C:\Users\USER\Desktop\карацева\Новая папка\maria_z_wodzinskich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295400"/>
            <a:ext cx="3576638" cy="4876800"/>
          </a:xfrm>
        </p:spPr>
      </p:pic>
      <p:sp>
        <p:nvSpPr>
          <p:cNvPr id="4" name="Прямоугольник 3"/>
          <p:cNvSpPr/>
          <p:nvPr/>
        </p:nvSpPr>
        <p:spPr>
          <a:xfrm>
            <a:off x="457200" y="2133600"/>
            <a:ext cx="4953000" cy="481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Еще звучит в моих ушах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Седьмого вальса легкий шаг,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Как вешний ветерок,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Как трепетанье птичьих крыл,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Как мир, который я открыл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сплетенье нотных строк.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Еще звучит тот вальс во мне,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Как облако в голубизне,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Как родничок в траве,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Как сон, что вижу наяву,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Как весть о том, что я живу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 природою в родстве.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                          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ctr">
              <a:defRPr/>
            </a:pPr>
            <a:r>
              <a:rPr lang="ru-RU" b="1" smtClean="0">
                <a:latin typeface="Arlekino" pitchFamily="2" charset="0"/>
              </a:rPr>
              <a:t>Аврора </a:t>
            </a:r>
            <a:r>
              <a:rPr lang="ru-RU" b="1" err="1" smtClean="0">
                <a:latin typeface="Arlekino" pitchFamily="2" charset="0"/>
              </a:rPr>
              <a:t>Дедюван</a:t>
            </a:r>
            <a:r>
              <a:rPr lang="ru-RU" b="1" smtClean="0">
                <a:latin typeface="Arlekino" pitchFamily="2" charset="0"/>
              </a:rPr>
              <a:t>  -Жорж Санд</a:t>
            </a:r>
            <a:endParaRPr lang="ru-RU" b="1">
              <a:latin typeface="Arlekino" pitchFamily="2" charset="0"/>
            </a:endParaRPr>
          </a:p>
        </p:txBody>
      </p:sp>
      <p:pic>
        <p:nvPicPr>
          <p:cNvPr id="22531" name="Picture 2" descr="C:\Users\USER\Desktop\карацева\Новая папка\3953654_FqgZA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76400"/>
            <a:ext cx="3524250" cy="4572000"/>
          </a:xfrm>
        </p:spPr>
      </p:pic>
      <p:pic>
        <p:nvPicPr>
          <p:cNvPr id="22532" name="Picture 3" descr="C:\Users\USER\Desktop\карацева\Новая папка\C0CA273A45CAXXDFKQCARMP418CAKXWDX6CAF1YXVHCAXI3563CAMCXVASCAHBWL1FCAXLTCDQCA31X76ICA45P4SSCAMBU5SQCA9A70JWCAV8RPZOCA1IEUJICAZ0JPS9CAG4I7Z3CA5LJUYVCA2FD2B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209800"/>
            <a:ext cx="43529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smtClean="0">
                <a:solidFill>
                  <a:schemeClr val="tx1"/>
                </a:solidFill>
                <a:latin typeface="Arlekino" pitchFamily="2" charset="0"/>
              </a:rPr>
              <a:t>. </a:t>
            </a:r>
            <a:br>
              <a:rPr lang="ru-RU" b="1" smtClean="0">
                <a:solidFill>
                  <a:schemeClr val="tx1"/>
                </a:solidFill>
                <a:latin typeface="Arlekino" pitchFamily="2" charset="0"/>
              </a:rPr>
            </a:br>
            <a:r>
              <a:rPr lang="ru-RU" b="1" smtClean="0">
                <a:solidFill>
                  <a:schemeClr val="tx1"/>
                </a:solidFill>
                <a:latin typeface="Arlekino" pitchFamily="2" charset="0"/>
              </a:rPr>
              <a:t>«Шопен –играющий в салоне» </a:t>
            </a:r>
            <a:br>
              <a:rPr lang="ru-RU" b="1" smtClean="0">
                <a:solidFill>
                  <a:schemeClr val="tx1"/>
                </a:solidFill>
                <a:latin typeface="Arlekino" pitchFamily="2" charset="0"/>
              </a:rPr>
            </a:br>
            <a:r>
              <a:rPr lang="ru-RU" b="1" smtClean="0">
                <a:solidFill>
                  <a:schemeClr val="tx1"/>
                </a:solidFill>
                <a:latin typeface="Arlekino" pitchFamily="2" charset="0"/>
              </a:rPr>
              <a:t>Генрих Семинарский. </a:t>
            </a:r>
            <a:endParaRPr lang="ru-RU" b="1">
              <a:solidFill>
                <a:schemeClr val="tx1"/>
              </a:solidFill>
              <a:latin typeface="Arlekino" pitchFamily="2" charset="0"/>
            </a:endParaRPr>
          </a:p>
        </p:txBody>
      </p:sp>
      <p:pic>
        <p:nvPicPr>
          <p:cNvPr id="23555" name="Picture 2" descr="C:\Users\USER\Desktop\карацева\Новая папка\45a0bfb6674edd5be8167deecd31d559bc81d6989836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524000"/>
            <a:ext cx="8088313" cy="487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>
              <a:defRPr/>
            </a:pPr>
            <a:r>
              <a:rPr lang="ru-RU" b="1" smtClean="0">
                <a:latin typeface="Arlekino" pitchFamily="2" charset="0"/>
              </a:rPr>
              <a:t>Последние годы жизни</a:t>
            </a:r>
            <a:endParaRPr lang="ru-RU" b="1">
              <a:latin typeface="Arlekino" pitchFamily="2" charset="0"/>
            </a:endParaRPr>
          </a:p>
        </p:txBody>
      </p:sp>
      <p:pic>
        <p:nvPicPr>
          <p:cNvPr id="24579" name="Picture 3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73163"/>
            <a:ext cx="3505200" cy="4908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4580" name="Picture 7" descr="C:\Users\USER\Desktop\карацева\Новая папка\F2CAHUY75YCAY6QJ2SCASN4VS8CAJWZ1E2CAE2X25BCAY01Y55CAGOJH3YCAXT254YCABV1E9JCAVO3MCFCA0DA3VKCAN2P01FCAYRBXP0CAGFANTHCANTOTOSCAE2JMQBCAYPIX3CCA163SHICA08PPV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990600"/>
            <a:ext cx="2705100" cy="3590925"/>
          </a:xfrm>
        </p:spPr>
      </p:pic>
      <p:pic>
        <p:nvPicPr>
          <p:cNvPr id="24581" name="Picture 4" descr="C:\Users\USER\Desktop\карацева\Новая папка\chopinlinkeh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648200"/>
            <a:ext cx="36242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latin typeface="Arlekino" pitchFamily="2" charset="0"/>
              </a:rPr>
              <a:t>Сердце его, как и было завещано, вернулось на Родину.</a:t>
            </a:r>
            <a:endParaRPr lang="ru-RU" sz="4000" smtClean="0">
              <a:latin typeface="Arlekino" pitchFamily="2" charset="0"/>
            </a:endParaRPr>
          </a:p>
        </p:txBody>
      </p:sp>
      <p:pic>
        <p:nvPicPr>
          <p:cNvPr id="25603" name="Picture 2" descr="C:\Users\USER\Pictures\587545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676400"/>
            <a:ext cx="254635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USER\Pictures\1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2286000"/>
            <a:ext cx="5240337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4191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знакомство с  основными понятиями художественного направления «романтизм»;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изучение биографии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Ф. Шопена и его творческого пути;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развитие воображения и фантазии,  через восприятие  музыкальных образов  Ф.Шопена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  <a:latin typeface="Arlekino" pitchFamily="2" charset="0"/>
              </a:rPr>
              <a:t>Цели работы:</a:t>
            </a:r>
            <a:endParaRPr lang="ru-RU">
              <a:solidFill>
                <a:schemeClr val="tx1"/>
              </a:solidFill>
              <a:latin typeface="Arlekino" pitchFamily="2" charset="0"/>
            </a:endParaRPr>
          </a:p>
        </p:txBody>
      </p:sp>
      <p:pic>
        <p:nvPicPr>
          <p:cNvPr id="8196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33400"/>
            <a:ext cx="4051300" cy="54006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/>
              <a:t>Опрос  учащихся 4 класса</a:t>
            </a:r>
            <a:endParaRPr lang="ru-RU" b="1"/>
          </a:p>
        </p:txBody>
      </p:sp>
      <p:graphicFrame>
        <p:nvGraphicFramePr>
          <p:cNvPr id="102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09600" y="1524000"/>
          <a:ext cx="3810000" cy="4648200"/>
        </p:xfrm>
        <a:graphic>
          <a:graphicData uri="http://schemas.openxmlformats.org/presentationml/2006/ole">
            <p:oleObj spid="_x0000_s1026" r:id="rId3" imgW="3810330" imgH="4651651" progId="Excel.Chart.8">
              <p:embed/>
            </p:oleObj>
          </a:graphicData>
        </a:graphic>
      </p:graphicFrame>
      <p:graphicFrame>
        <p:nvGraphicFramePr>
          <p:cNvPr id="1027" name="Диаграмма 6"/>
          <p:cNvGraphicFramePr>
            <a:graphicFrameLocks/>
          </p:cNvGraphicFramePr>
          <p:nvPr/>
        </p:nvGraphicFramePr>
        <p:xfrm>
          <a:off x="4495800" y="1371600"/>
          <a:ext cx="4267200" cy="5029200"/>
        </p:xfrm>
        <a:graphic>
          <a:graphicData uri="http://schemas.openxmlformats.org/presentationml/2006/ole">
            <p:oleObj spid="_x0000_s1027" r:id="rId4" imgW="4267570" imgH="502963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4038600" cy="4525963"/>
        </p:xfrm>
        <a:graphic>
          <a:graphicData uri="http://schemas.openxmlformats.org/presentationml/2006/ole">
            <p:oleObj spid="_x0000_s2050" r:id="rId3" imgW="4041998" imgH="4523624" progId="Excel.Chart.8">
              <p:embed/>
            </p:oleObj>
          </a:graphicData>
        </a:graphic>
      </p:graphicFrame>
      <p:graphicFrame>
        <p:nvGraphicFramePr>
          <p:cNvPr id="2051" name="Диаграмма 4"/>
          <p:cNvGraphicFramePr>
            <a:graphicFrameLocks/>
          </p:cNvGraphicFramePr>
          <p:nvPr/>
        </p:nvGraphicFramePr>
        <p:xfrm>
          <a:off x="4572000" y="1600200"/>
          <a:ext cx="4191000" cy="4724400"/>
        </p:xfrm>
        <a:graphic>
          <a:graphicData uri="http://schemas.openxmlformats.org/presentationml/2006/ole">
            <p:oleObj spid="_x0000_s2051" r:id="rId4" imgW="4194412" imgH="472480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1.Кто был другом и учителем Ф.Шопена в консерватории?</a:t>
            </a:r>
            <a:endParaRPr lang="ru-RU" smtClean="0"/>
          </a:p>
          <a:p>
            <a:r>
              <a:rPr lang="ru-RU" b="1" smtClean="0"/>
              <a:t>2.Как называется известный этюд Ф.Шопена?</a:t>
            </a:r>
            <a:endParaRPr lang="ru-RU" smtClean="0"/>
          </a:p>
          <a:p>
            <a:r>
              <a:rPr lang="ru-RU" b="1" smtClean="0"/>
              <a:t>3.Как звали первую любовь  Ф.Шопена?</a:t>
            </a:r>
            <a:endParaRPr lang="ru-RU" smtClean="0"/>
          </a:p>
          <a:p>
            <a:r>
              <a:rPr lang="ru-RU" b="1" smtClean="0"/>
              <a:t>4.В каком городе похоронено сердце Ф.Шопена?</a:t>
            </a:r>
            <a:endParaRPr lang="ru-RU" smtClean="0"/>
          </a:p>
          <a:p>
            <a:r>
              <a:rPr lang="ru-RU" b="1" smtClean="0"/>
              <a:t>5. Кто был первым учителем Ф.Шопена?</a:t>
            </a:r>
            <a:endParaRPr lang="ru-RU" smtClean="0"/>
          </a:p>
          <a:p>
            <a:r>
              <a:rPr lang="ru-RU" b="1" smtClean="0"/>
              <a:t>6. Любимый инструмент Ф.Шопена?</a:t>
            </a:r>
            <a:endParaRPr lang="ru-RU" smtClean="0"/>
          </a:p>
          <a:p>
            <a:r>
              <a:rPr lang="ru-RU" b="1" smtClean="0"/>
              <a:t>7.Как звали отца Ф. Шопена?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/>
              <a:t>Кроссворд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28800" y="1371600"/>
          <a:ext cx="5334000" cy="4114800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81000"/>
                <a:gridCol w="330200"/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</a:tblGrid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81000" y="5334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 9</a:t>
            </a:r>
            <a:r>
              <a:rPr lang="en-US" sz="2800"/>
              <a:t>.</a:t>
            </a:r>
            <a:r>
              <a:rPr lang="ru-RU" sz="2800"/>
              <a:t>Отгадайте ключевое слово по вертикале.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Выводы:</a:t>
            </a:r>
            <a:br>
              <a:rPr lang="ru-RU" sz="3600" b="1" smtClean="0"/>
            </a:br>
            <a:endParaRPr lang="ru-RU" sz="3600" b="1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143000"/>
            <a:ext cx="8839200" cy="5410200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 Романтизм, как и любое направление в искусстве возникло под воздействием определенных исторических обстоятельств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b="1" dirty="0" smtClean="0"/>
              <a:t> Понятия романтизм в музыке  и Шопен, неразделимы.</a:t>
            </a: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Его произведения, пронизаны яркой эмоциональностью, лиризмом, романтикой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dirty="0" smtClean="0"/>
              <a:t> Несмотря на столь непродолжительную жизнь, Шопен создал огромное количество произведений, которые стали достоянием мировой классической музыки.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2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3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4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5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6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7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8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1.Кто был другом и учителем Ф.Шопена в консерватории?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2.Как называется известный этюд Ф.Шопена?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3.Как звали первую любовь  Ф.Шопена?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4.В каком городе похоронено сердце Ф.Шопена?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5. Кто был первым учителем Ф.Шопена?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6. Любимый инструмент Ф.Шопена?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7.Как звали отца Ф. Шопена?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"/>
          <p:cNvPicPr>
            <a:picLocks noChangeAspect="1" noChangeArrowheads="1" noCrop="1"/>
          </p:cNvPicPr>
          <p:nvPr/>
        </p:nvPicPr>
        <p:blipFill>
          <a:blip r:embed="rId2">
            <a:lum bright="52000" contrast="-70000"/>
          </a:blip>
          <a:srcRect/>
          <a:stretch>
            <a:fillRect/>
          </a:stretch>
        </p:blipFill>
        <p:spPr bwMode="auto">
          <a:xfrm>
            <a:off x="609600" y="381000"/>
            <a:ext cx="853440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24200"/>
          </a:xfrm>
        </p:spPr>
        <p:txBody>
          <a:bodyPr/>
          <a:lstStyle/>
          <a:p>
            <a:pPr eaLnBrk="1" hangingPunct="1"/>
            <a:r>
              <a:rPr lang="ru-RU" sz="2800" smtClean="0"/>
              <a:t>. </a:t>
            </a:r>
            <a:endParaRPr lang="ru-RU" smtClean="0">
              <a:solidFill>
                <a:srgbClr val="CC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2667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lekino" pitchFamily="2" charset="0"/>
              </a:rPr>
              <a:t>«</a:t>
            </a:r>
            <a:r>
              <a:rPr lang="ru-RU" sz="36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lekino" pitchFamily="2" charset="0"/>
              </a:rPr>
              <a:t>Шопен в музыке – это то же, что и </a:t>
            </a:r>
            <a:br>
              <a:rPr lang="ru-RU" sz="36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lekino" pitchFamily="2" charset="0"/>
              </a:rPr>
            </a:br>
            <a:r>
              <a:rPr lang="ru-RU" sz="36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lekino" pitchFamily="2" charset="0"/>
              </a:rPr>
              <a:t>Пушкин в поэзии…                                                                           </a:t>
            </a:r>
            <a:r>
              <a:rPr lang="ru-RU" sz="2400" b="1" i="1" smtClean="0">
                <a:solidFill>
                  <a:schemeClr val="accent5">
                    <a:lumMod val="50000"/>
                  </a:schemeClr>
                </a:solidFill>
                <a:latin typeface="Arlekino" pitchFamily="2" charset="0"/>
              </a:rPr>
              <a:t>Л.Толстой</a:t>
            </a:r>
            <a:r>
              <a:rPr lang="ru-RU" sz="3600" smtClean="0">
                <a:solidFill>
                  <a:schemeClr val="tx1"/>
                </a:solidFill>
              </a:rPr>
              <a:t/>
            </a:r>
            <a:br>
              <a:rPr lang="ru-RU" sz="3600" smtClean="0">
                <a:solidFill>
                  <a:schemeClr val="tx1"/>
                </a:solidFill>
              </a:rPr>
            </a:br>
            <a:endParaRPr lang="ru-RU" sz="400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133600"/>
            <a:ext cx="77724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    Творчество Шопена - это огромный мир необыкновенной красоты. 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Слушая его забываешь о том, что слушаешь всего один инструмент - фортепиано. Перед тобой открываются безграничные просторы, распахиваются окна в неведомые дали, полные тайн и приключений. 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    И очень хочется, чтобы этот новый, вновь открывшийся мир, не покидал нас уже никогда.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600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latin typeface="Arlekino" pitchFamily="2" charset="0"/>
              </a:rPr>
              <a:t>«Музыка Шопена –</a:t>
            </a:r>
            <a:br>
              <a:rPr lang="ru-RU" sz="4000" b="1" smtClean="0">
                <a:latin typeface="Arlekino" pitchFamily="2" charset="0"/>
              </a:rPr>
            </a:br>
            <a:r>
              <a:rPr lang="ru-RU" sz="4000" b="1" smtClean="0">
                <a:latin typeface="Arlekino" pitchFamily="2" charset="0"/>
              </a:rPr>
              <a:t>это пушки прикрытые розами» </a:t>
            </a:r>
            <a:r>
              <a:rPr lang="ru-RU" sz="3600" b="1" smtClean="0">
                <a:latin typeface="Arlekino" pitchFamily="2" charset="0"/>
              </a:rPr>
              <a:t>                     Р.Шуман</a:t>
            </a:r>
            <a:endParaRPr lang="ru-RU" sz="4000" b="1" smtClean="0">
              <a:latin typeface="Arlekino" pitchFamily="2" charset="0"/>
            </a:endParaRPr>
          </a:p>
        </p:txBody>
      </p:sp>
      <p:pic>
        <p:nvPicPr>
          <p:cNvPr id="30723" name="Picture 4" descr="C:\Users\USER\Pictures\Новая папка\shope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68400" y="1676400"/>
            <a:ext cx="6680200" cy="5010150"/>
          </a:xfrm>
          <a:noFill/>
        </p:spPr>
      </p:pic>
      <p:pic>
        <p:nvPicPr>
          <p:cNvPr id="6" name="Chopin (Фредерик Шопен) - Этюд до минор соч. 'Революционный этюд» (фортепиано- Marian Pivka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00" y="62484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334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/>
              <a:t>Спасибо за внимание.</a:t>
            </a: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 flipV="1">
            <a:off x="609600" y="7010400"/>
            <a:ext cx="7772400" cy="76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1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81400"/>
          </a:xfrm>
        </p:spPr>
        <p:txBody>
          <a:bodyPr/>
          <a:lstStyle/>
          <a:p>
            <a:pPr marL="609600" indent="-609600" eaLnBrk="1" hangingPunct="1"/>
            <a:r>
              <a:rPr lang="ru-RU" sz="2400" b="1" smtClean="0">
                <a:solidFill>
                  <a:srgbClr val="005400"/>
                </a:solidFill>
              </a:rPr>
              <a:t>от испанского </a:t>
            </a:r>
            <a:r>
              <a:rPr lang="ru-RU" sz="2400" b="1" i="1" smtClean="0">
                <a:solidFill>
                  <a:srgbClr val="005400"/>
                </a:solidFill>
              </a:rPr>
              <a:t>«романсе»</a:t>
            </a:r>
            <a:r>
              <a:rPr lang="ru-RU" sz="2400" b="1" i="1" smtClean="0">
                <a:solidFill>
                  <a:srgbClr val="333300"/>
                </a:solidFill>
              </a:rPr>
              <a:t> 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333300"/>
                </a:solidFill>
              </a:rPr>
              <a:t>      (в средние века испанские романсы,  затем  рыцарский роман)</a:t>
            </a:r>
            <a:r>
              <a:rPr lang="en-US" sz="2400" smtClean="0">
                <a:solidFill>
                  <a:srgbClr val="333300"/>
                </a:solidFill>
              </a:rPr>
              <a:t>;</a:t>
            </a:r>
            <a:endParaRPr lang="ru-RU" sz="2400" smtClean="0">
              <a:solidFill>
                <a:srgbClr val="333300"/>
              </a:solidFill>
            </a:endParaRPr>
          </a:p>
          <a:p>
            <a:pPr marL="609600" indent="-609600" eaLnBrk="1" hangingPunct="1"/>
            <a:r>
              <a:rPr lang="ru-RU" sz="2400" b="1" smtClean="0">
                <a:solidFill>
                  <a:srgbClr val="005400"/>
                </a:solidFill>
              </a:rPr>
              <a:t>от английского</a:t>
            </a:r>
            <a:r>
              <a:rPr lang="ru-RU" sz="2400" smtClean="0">
                <a:solidFill>
                  <a:srgbClr val="005400"/>
                </a:solidFill>
              </a:rPr>
              <a:t> </a:t>
            </a:r>
            <a:r>
              <a:rPr lang="ru-RU" sz="2400" b="1" i="1" smtClean="0">
                <a:solidFill>
                  <a:srgbClr val="005400"/>
                </a:solidFill>
              </a:rPr>
              <a:t>«романтик»</a:t>
            </a:r>
            <a:r>
              <a:rPr lang="ru-RU" sz="2400" smtClean="0">
                <a:solidFill>
                  <a:srgbClr val="333300"/>
                </a:solidFill>
              </a:rPr>
              <a:t> (романтический, означавшее «странное», «живописное», «фантастическое»)</a:t>
            </a:r>
            <a:r>
              <a:rPr lang="ru-RU" smtClean="0">
                <a:solidFill>
                  <a:srgbClr val="333300"/>
                </a:solidFill>
              </a:rPr>
              <a:t>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81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u="sng" smtClean="0">
                <a:solidFill>
                  <a:schemeClr val="tx1"/>
                </a:solidFill>
                <a:latin typeface="Arlekino" pitchFamily="2" charset="0"/>
              </a:rPr>
              <a:t>Романтизм </a:t>
            </a:r>
            <a:r>
              <a:rPr lang="ru-RU" sz="4400" b="1" i="1" u="sng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4400" b="1" i="1" u="sng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4400" b="1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ru-RU" sz="3200" i="1" smtClean="0">
                <a:solidFill>
                  <a:srgbClr val="000099"/>
                </a:solidFill>
              </a:rPr>
              <a:t>(</a:t>
            </a:r>
            <a:r>
              <a:rPr lang="ru-RU" sz="3200" i="1" err="1" smtClean="0">
                <a:solidFill>
                  <a:srgbClr val="000099"/>
                </a:solidFill>
              </a:rPr>
              <a:t>франц</a:t>
            </a:r>
            <a:r>
              <a:rPr lang="ru-RU" sz="3200" i="1" smtClean="0">
                <a:solidFill>
                  <a:srgbClr val="000099"/>
                </a:solidFill>
              </a:rPr>
              <a:t>) - </a:t>
            </a:r>
            <a:r>
              <a:rPr lang="ru-RU" sz="3200" smtClean="0">
                <a:solidFill>
                  <a:srgbClr val="000099"/>
                </a:solidFill>
              </a:rPr>
              <a:t> идейное и художественное направление культуры   конца </a:t>
            </a:r>
            <a:r>
              <a:rPr sz="3200" smtClean="0">
                <a:solidFill>
                  <a:srgbClr val="000099"/>
                </a:solidFill>
              </a:rPr>
              <a:t>XVIII – </a:t>
            </a:r>
            <a:r>
              <a:rPr lang="ru-RU" sz="3200" smtClean="0">
                <a:solidFill>
                  <a:srgbClr val="000099"/>
                </a:solidFill>
              </a:rPr>
              <a:t>начала </a:t>
            </a:r>
            <a:r>
              <a:rPr sz="3200" smtClean="0">
                <a:solidFill>
                  <a:srgbClr val="000099"/>
                </a:solidFill>
              </a:rPr>
              <a:t>XIX </a:t>
            </a:r>
            <a:r>
              <a:rPr lang="ru-RU" sz="3200" smtClean="0">
                <a:solidFill>
                  <a:srgbClr val="000099"/>
                </a:solidFill>
              </a:rPr>
              <a:t>века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457200" y="1295400"/>
            <a:ext cx="7848600" cy="4800600"/>
          </a:xfrm>
        </p:spPr>
        <p:txBody>
          <a:bodyPr/>
          <a:lstStyle/>
          <a:p>
            <a:pPr eaLnBrk="1" hangingPunct="1"/>
            <a:r>
              <a:rPr lang="ru-RU" sz="2800" u="sng" smtClean="0">
                <a:solidFill>
                  <a:srgbClr val="0033CC"/>
                </a:solidFill>
              </a:rPr>
              <a:t>Предпосылки возникновения:</a:t>
            </a:r>
          </a:p>
          <a:p>
            <a:pPr eaLnBrk="1" hangingPunct="1"/>
            <a:r>
              <a:rPr lang="ru-RU" sz="2800" smtClean="0">
                <a:solidFill>
                  <a:srgbClr val="0033CC"/>
                </a:solidFill>
              </a:rPr>
              <a:t>-реакция на итоги Французской революции;</a:t>
            </a:r>
          </a:p>
          <a:p>
            <a:pPr eaLnBrk="1" hangingPunct="1"/>
            <a:r>
              <a:rPr lang="ru-RU" sz="2800" smtClean="0">
                <a:solidFill>
                  <a:srgbClr val="0033CC"/>
                </a:solidFill>
              </a:rPr>
              <a:t>-отвергаемому миру был противопоставлен мир вечных духовных ценностей</a:t>
            </a:r>
          </a:p>
          <a:p>
            <a:pPr eaLnBrk="1" hangingPunct="1"/>
            <a:r>
              <a:rPr lang="ru-RU" sz="2800" smtClean="0">
                <a:solidFill>
                  <a:srgbClr val="0033CC"/>
                </a:solidFill>
              </a:rPr>
              <a:t>-неудовлетворенность действительностью;</a:t>
            </a:r>
          </a:p>
          <a:p>
            <a:pPr eaLnBrk="1" hangingPunct="1"/>
            <a:r>
              <a:rPr lang="ru-RU" sz="2800" smtClean="0">
                <a:solidFill>
                  <a:srgbClr val="0033CC"/>
                </a:solidFill>
              </a:rPr>
              <a:t>-обостренное восприятие противоречий жизни.</a:t>
            </a:r>
            <a:endParaRPr lang="ru-RU" sz="2400" smtClean="0">
              <a:solidFill>
                <a:srgbClr val="0033CC"/>
              </a:solidFill>
            </a:endParaRPr>
          </a:p>
          <a:p>
            <a:pPr algn="ctr" eaLnBrk="1" hangingPunct="1"/>
            <a:r>
              <a:rPr lang="ru-RU" sz="3200" smtClean="0">
                <a:latin typeface="Arlekino" pitchFamily="2" charset="0"/>
              </a:rPr>
              <a:t>Тема полноты и радости жизни стала соседствовать с темой тоски и одиночества.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smtClean="0">
                <a:solidFill>
                  <a:schemeClr val="tx1"/>
                </a:solidFill>
                <a:latin typeface="Arlekino" pitchFamily="2" charset="0"/>
              </a:rPr>
              <a:t>Искусство в понимании романтизма –лирическое самовыражение художника.</a:t>
            </a:r>
            <a:endParaRPr lang="ru-RU" sz="3600" b="1">
              <a:solidFill>
                <a:schemeClr val="tx1"/>
              </a:solidFill>
              <a:latin typeface="Arlekin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524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smtClean="0">
                <a:latin typeface="Arlekino" pitchFamily="2" charset="0"/>
              </a:rPr>
              <a:t>Композиторы –романтики </a:t>
            </a:r>
            <a:br>
              <a:rPr lang="ru-RU" sz="4400" smtClean="0">
                <a:latin typeface="Arlekino" pitchFamily="2" charset="0"/>
              </a:rPr>
            </a:br>
            <a:r>
              <a:rPr lang="ru-RU" sz="4400" smtClean="0">
                <a:latin typeface="Arlekino" pitchFamily="2" charset="0"/>
              </a:rPr>
              <a:t>начала </a:t>
            </a:r>
            <a:r>
              <a:rPr sz="4400" smtClean="0">
                <a:latin typeface="Arlekino" pitchFamily="2" charset="0"/>
              </a:rPr>
              <a:t>XIX </a:t>
            </a:r>
            <a:r>
              <a:rPr lang="ru-RU" sz="4400" smtClean="0">
                <a:latin typeface="Arlekino" pitchFamily="2" charset="0"/>
              </a:rPr>
              <a:t>в.</a:t>
            </a:r>
            <a:endParaRPr lang="ru-RU" sz="4400">
              <a:latin typeface="Arlekino" pitchFamily="2" charset="0"/>
            </a:endParaRPr>
          </a:p>
        </p:txBody>
      </p:sp>
      <p:pic>
        <p:nvPicPr>
          <p:cNvPr id="11267" name="Picture 2" descr="C:\Users\USER\Desktop\карацева\романтики\шубер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77000" y="1143000"/>
            <a:ext cx="2220913" cy="3028950"/>
          </a:xfrm>
        </p:spPr>
      </p:pic>
      <p:pic>
        <p:nvPicPr>
          <p:cNvPr id="11268" name="Picture 3" descr="C:\Users\USER\Desktop\карацева\романтики\Карп Мария фон Веб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2184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C:\Users\USER\Desktop\карацева\романтики\1236254000_pagani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438400"/>
            <a:ext cx="26939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838200" y="47244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К. М. Вебер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3429000" y="59436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Н. Паганини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7162800" y="47244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Ф. Шуберт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smtClean="0">
                <a:latin typeface="Arlekino" pitchFamily="2" charset="0"/>
              </a:rPr>
              <a:t>Вторая четверть </a:t>
            </a:r>
            <a:r>
              <a:rPr b="1" smtClean="0">
                <a:latin typeface="Arlekino" pitchFamily="2" charset="0"/>
              </a:rPr>
              <a:t>XIX </a:t>
            </a:r>
            <a:r>
              <a:rPr lang="ru-RU" b="1" smtClean="0">
                <a:latin typeface="Arlekino" pitchFamily="2" charset="0"/>
              </a:rPr>
              <a:t>века</a:t>
            </a:r>
            <a:endParaRPr lang="ru-RU" b="1">
              <a:latin typeface="Arlekino" pitchFamily="2" charset="0"/>
            </a:endParaRPr>
          </a:p>
        </p:txBody>
      </p:sp>
      <p:pic>
        <p:nvPicPr>
          <p:cNvPr id="12291" name="Picture 3" descr="C:\Users\USER\Desktop\карацева\романтики\Берлиоз фр. композ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48400" y="1828800"/>
            <a:ext cx="2560638" cy="3219450"/>
          </a:xfrm>
        </p:spPr>
      </p:pic>
      <p:pic>
        <p:nvPicPr>
          <p:cNvPr id="12292" name="Picture 4" descr="C:\Users\USER\Desktop\карацева\романтики\Ф. Ли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343400"/>
            <a:ext cx="31242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USER\Desktop\карацева\романтики\вагн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752600"/>
            <a:ext cx="205581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Users\USER\Desktop\карацева\романтики\верд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363663"/>
            <a:ext cx="19812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838200" y="45720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Р. Вагнер</a:t>
            </a: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7010400" y="5105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Г. Берлиоз</a:t>
            </a:r>
          </a:p>
        </p:txBody>
      </p:sp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1524000" y="60960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Ф. Лист</a:t>
            </a:r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3810000" y="38100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Дж. Верди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4488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/>
                </a:solidFill>
                <a:latin typeface="Arlekino" pitchFamily="2" charset="0"/>
              </a:rPr>
              <a:t>Основоположник польской музыкальной классики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676400"/>
            <a:ext cx="5105400" cy="4800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33CC"/>
                </a:solidFill>
              </a:rPr>
              <a:t/>
            </a:r>
            <a:br>
              <a:rPr lang="ru-RU" sz="2400" b="1" smtClean="0">
                <a:solidFill>
                  <a:srgbClr val="0033CC"/>
                </a:solidFill>
              </a:rPr>
            </a:br>
            <a:endParaRPr lang="ru-RU" sz="2000" b="1" smtClean="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0"/>
            <a:ext cx="14414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3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</a:t>
            </a:r>
            <a:endParaRPr lang="ru-RU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3201988"/>
            <a:ext cx="30956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3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ru-RU" sz="600">
                <a:ea typeface="Times New Roman" pitchFamily="18" charset="0"/>
                <a:cs typeface="Tahoma" pitchFamily="34" charset="0"/>
              </a:rPr>
              <a:t> </a:t>
            </a:r>
            <a:endParaRPr lang="ru-RU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3318" name="Picture 7" descr="C:\Users\USER\Desktop\карацева\романтики\QGCA3T8GYYCAQNN8QZCAI7QF39CAJ3H8L9CA46XDKFCAEPJOKQCANROC2PCAJC7WB9CARETX3ICAO3GQ41CA44IYK0CADNBK31CAHRP4QPCAJGURT4CAXD4EMUCAHQ4KGVCA7O58IHCA0LEVYBCA3QL3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600200"/>
            <a:ext cx="4876800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381000"/>
            <a:ext cx="5334000" cy="6477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400" dirty="0" smtClean="0"/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lekino" pitchFamily="2" charset="0"/>
              </a:rPr>
              <a:t>Польский композитор пианист-виртуоз, педагог. Романтик.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lekino" pitchFamily="2" charset="0"/>
              </a:rPr>
              <a:t/>
            </a:r>
            <a:b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lekino" pitchFamily="2" charset="0"/>
              </a:rPr>
            </a:br>
            <a:endParaRPr lang="ru-RU" sz="30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lekino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rgbClr val="0033CC"/>
                </a:solidFill>
              </a:rPr>
              <a:t>Родился близ Варшавы в имении </a:t>
            </a:r>
            <a:r>
              <a:rPr lang="ru-RU" sz="2800" b="1" dirty="0" err="1" smtClean="0">
                <a:solidFill>
                  <a:srgbClr val="0033CC"/>
                </a:solidFill>
              </a:rPr>
              <a:t>Желязова</a:t>
            </a:r>
            <a:r>
              <a:rPr lang="ru-RU" sz="2800" b="1" dirty="0" smtClean="0">
                <a:solidFill>
                  <a:srgbClr val="0033CC"/>
                </a:solidFill>
              </a:rPr>
              <a:t> Воля.</a:t>
            </a: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</a:rPr>
              <a:t>Оспариваются три даты его рождения. До сих пор мы не знаем, был ли то солнечный день 1 марта 1810 года, или пасмурный день 1 марта 1809 года, или, наконец, 22 февраля 1810 года. </a:t>
            </a:r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638800"/>
            <a:ext cx="39624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Фредерик Шопен                           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(1810-1849)</a:t>
            </a:r>
          </a:p>
        </p:txBody>
      </p:sp>
      <p:pic>
        <p:nvPicPr>
          <p:cNvPr id="14340" name="Picture 4" descr="http://im6-tub-ru.yandex.net/i?id=142192779-37-72&amp;n=21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57200" y="533400"/>
            <a:ext cx="33035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4800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Отец композитора - Николай Шопен - француз, сын лотарингского крестьянина, еще в молодые годы переселился в Польшу.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Николай Шопен капитан армии </a:t>
            </a:r>
            <a:r>
              <a:rPr lang="ru-RU" sz="2400" b="1" dirty="0" err="1" smtClean="0"/>
              <a:t>Костюшко</a:t>
            </a:r>
            <a:r>
              <a:rPr lang="ru-RU" sz="2400" b="1" dirty="0" smtClean="0"/>
              <a:t> вместе с польскими патриотами принимал участие в борьбе за независимость Польши.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 Человек широкого кругозора, поклонник Руссо и вольнолюбивого Вольтера, знал несколько языков.</a:t>
            </a:r>
            <a:endParaRPr lang="ru-RU" sz="1050" b="1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/>
                </a:solidFill>
                <a:latin typeface="Arlekino" pitchFamily="2" charset="0"/>
              </a:rPr>
              <a:t>Семья  Фредерика Шопена</a:t>
            </a:r>
          </a:p>
        </p:txBody>
      </p:sp>
      <p:pic>
        <p:nvPicPr>
          <p:cNvPr id="15364" name="Picture 5" descr="fryderyk-franciszek-chopin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143000"/>
            <a:ext cx="3581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3295</TotalTime>
  <Words>733</Words>
  <Application>Microsoft PowerPoint</Application>
  <PresentationFormat>Экран (4:3)</PresentationFormat>
  <Paragraphs>249</Paragraphs>
  <Slides>27</Slides>
  <Notes>2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Arial</vt:lpstr>
      <vt:lpstr>Constantia</vt:lpstr>
      <vt:lpstr>Wingdings 2</vt:lpstr>
      <vt:lpstr>Calibri</vt:lpstr>
      <vt:lpstr>Wingdings</vt:lpstr>
      <vt:lpstr>Arlekino</vt:lpstr>
      <vt:lpstr>Tahoma</vt:lpstr>
      <vt:lpstr>Times New Roman</vt:lpstr>
      <vt:lpstr>Бумажная</vt:lpstr>
      <vt:lpstr>1_Бумажная</vt:lpstr>
      <vt:lpstr>2_Бумажная</vt:lpstr>
      <vt:lpstr>3_Бумажная</vt:lpstr>
      <vt:lpstr>Диаграмма Microsoft Office Excel</vt:lpstr>
      <vt:lpstr>  Фредерик Шопен –поэт рояля. Романтизм в музыке.  Биография и творческий путь Ф. Шопена .</vt:lpstr>
      <vt:lpstr>Цели работы:</vt:lpstr>
      <vt:lpstr>Романтизм   (франц) -  идейное и художественное направление культуры   конца XVIII – начала XIX века</vt:lpstr>
      <vt:lpstr>Искусство в понимании романтизма –лирическое самовыражение художника.</vt:lpstr>
      <vt:lpstr>Композиторы –романтики  начала XIX в.</vt:lpstr>
      <vt:lpstr>Вторая четверть XIX века</vt:lpstr>
      <vt:lpstr>Основоположник польской музыкальной классики</vt:lpstr>
      <vt:lpstr>Слайд 8</vt:lpstr>
      <vt:lpstr>Семья  Фредерика Шопена</vt:lpstr>
      <vt:lpstr>Семья  Фредерика Шопена</vt:lpstr>
      <vt:lpstr>Войцех Живный</vt:lpstr>
      <vt:lpstr>Первое выступление Ф. Шопена</vt:lpstr>
      <vt:lpstr>Юзеф Эльснер</vt:lpstr>
      <vt:lpstr>«Революционный этюд»</vt:lpstr>
      <vt:lpstr>Вальс № 7 Ф. Шопена – это портретная зарисовка  Марии Водзинской</vt:lpstr>
      <vt:lpstr>Аврора Дедюван  -Жорж Санд</vt:lpstr>
      <vt:lpstr>.  «Шопен –играющий в салоне»  Генрих Семинарский. </vt:lpstr>
      <vt:lpstr>Последние годы жизни</vt:lpstr>
      <vt:lpstr>Сердце его, как и было завещано, вернулось на Родину.</vt:lpstr>
      <vt:lpstr>Опрос  учащихся 4 класса</vt:lpstr>
      <vt:lpstr>Слайд 21</vt:lpstr>
      <vt:lpstr>Кроссворд</vt:lpstr>
      <vt:lpstr>Слайд 23</vt:lpstr>
      <vt:lpstr>Выводы: </vt:lpstr>
      <vt:lpstr>«Шопен в музыке – это то же, что и  Пушкин в поэзии…                                                                           Л.Толстой </vt:lpstr>
      <vt:lpstr>«Музыка Шопена – это пушки прикрытые розами»                      Р.Шуман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Гера</dc:creator>
  <cp:lastModifiedBy>Диана</cp:lastModifiedBy>
  <cp:revision>298</cp:revision>
  <cp:lastPrinted>1601-01-01T00:00:00Z</cp:lastPrinted>
  <dcterms:created xsi:type="dcterms:W3CDTF">2013-04-15T15:11:22Z</dcterms:created>
  <dcterms:modified xsi:type="dcterms:W3CDTF">2014-12-01T14:26:52Z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