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93" r:id="rId2"/>
    <p:sldId id="286" r:id="rId3"/>
    <p:sldId id="287" r:id="rId4"/>
    <p:sldId id="316" r:id="rId5"/>
    <p:sldId id="298" r:id="rId6"/>
    <p:sldId id="288" r:id="rId7"/>
    <p:sldId id="289" r:id="rId8"/>
    <p:sldId id="290" r:id="rId9"/>
    <p:sldId id="299" r:id="rId10"/>
    <p:sldId id="291" r:id="rId11"/>
    <p:sldId id="317" r:id="rId12"/>
    <p:sldId id="303" r:id="rId13"/>
    <p:sldId id="304" r:id="rId14"/>
    <p:sldId id="307" r:id="rId15"/>
    <p:sldId id="305" r:id="rId16"/>
    <p:sldId id="306" r:id="rId17"/>
    <p:sldId id="308" r:id="rId18"/>
    <p:sldId id="314" r:id="rId19"/>
    <p:sldId id="309" r:id="rId20"/>
    <p:sldId id="315" r:id="rId21"/>
    <p:sldId id="310" r:id="rId22"/>
    <p:sldId id="311" r:id="rId23"/>
    <p:sldId id="302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425" autoAdjust="0"/>
    <p:restoredTop sz="94504" autoAdjust="0"/>
  </p:normalViewPr>
  <p:slideViewPr>
    <p:cSldViewPr>
      <p:cViewPr>
        <p:scale>
          <a:sx n="68" d="100"/>
          <a:sy n="68" d="100"/>
        </p:scale>
        <p:origin x="-69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A9280-A4C2-4814-83F0-BD6CDF7AF6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EB279-A6D9-4AE5-B433-E4A3DEE8D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AD378-F5ED-4F68-BA28-DA0E51DD93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724F5-DD05-420D-92C8-4B40AB027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D5D9A-9F7B-45AC-819F-3AB8677B31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C9B32-1F50-4E82-AF36-C66297B878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82A66-D985-4CEB-9FD9-A72767B3ED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6F6E0-8065-4B26-A958-79B81F9D5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45C68-981D-4007-98AE-21362AB5C6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AE677-BA77-4B12-B7C0-925CA29D21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D10D7-E852-45C6-8172-B3183F8C1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A5945A6A-6BD4-4F6C-894A-CF58DD9454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5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4%D1%83%D0%B4%D0%B0%D1%80%D0%BE%D0%B2%D0%B0,_%D0%92%D0%B5%D1%80%D0%BE%D0%BD%D0%B8%D0%BA%D0%B0_%D0%91%D0%BE%D1%80%D0%B8%D1%81%D0%BE%D0%B2%D0%BD%D0%B0" TargetMode="External"/><Relationship Id="rId2" Type="http://schemas.openxmlformats.org/officeDocument/2006/relationships/hyperlink" Target="http://ru.wikipedia.org/wiki/%D0%A1%D0%A1%D0%A1%D0%A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0%BE%D0%BD%D0%B4%D0%BE%D0%BD%D1%81%D0%BA%D0%B8%D0%B9_%D1%81%D0%B8%D0%BC%D1%84%D0%BE%D0%BD%D0%B8%D1%87%D0%B5%D1%81%D0%BA%D0%B8%D0%B9_%D0%BE%D1%80%D0%BA%D0%B5%D1%81%D1%82%D1%80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3%D0%BE%D1%81%D1%83%D0%B4%D0%B0%D1%80%D1%81%D1%82%D0%B2%D0%B5%D0%BD%D0%BD%D0%B0%D1%8F_%D0%BF%D1%80%D0%B5%D0%BC%D0%B8%D1%8F_%D0%A0%D0%BE%D1%81%D1%81%D0%B8%D0%B9%D1%81%D0%BA%D0%BE%D0%B9_%D0%A4%D0%B5%D0%B4%D0%B5%D1%80%D0%B0%D1%86%D0%B8%D0%B8" TargetMode="External"/><Relationship Id="rId5" Type="http://schemas.openxmlformats.org/officeDocument/2006/relationships/hyperlink" Target="http://ru.wikipedia.org/wiki/%D0%93%D0%B5%D1%80%D0%BE%D0%B9_%D0%A2%D1%80%D1%83%D0%B4%D0%B0_%D0%A0%D0%BE%D1%81%D1%81%D0%B8%D0%B9%D1%81%D0%BA%D0%BE%D0%B9_%D0%A4%D0%B5%D0%B4%D0%B5%D1%80%D0%B0%D1%86%D0%B8%D0%B8" TargetMode="External"/><Relationship Id="rId4" Type="http://schemas.openxmlformats.org/officeDocument/2006/relationships/hyperlink" Target="http://ru.wikipedia.org/wiki/%D0%9D%D0%B0%D1%80%D0%BE%D0%B4%D0%BD%D1%8B%D0%B9_%D0%B0%D1%80%D1%82%D0%B8%D1%81%D1%82_%D0%A0%D0%BE%D1%81%D1%81%D0%B8%D0%B9%D1%81%D0%BA%D0%BE%D0%B9_%D0%A4%D0%B5%D0%B4%D0%B5%D1%80%D0%B0%D1%86%D0%B8%D0%B8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hyperlink" Target="http://images.yandex.ru/yandsearch?source=wiz&amp;fp=1&amp;uinfo=ww-1349-wh-622-fw-1124-fh-448-pd-1&amp;p=1&amp;text=%D0%BA%D0%B0%D1%80%D1%82%D0%B8%D0%BD%D0%BA%D0%B8%20%D0%B4%D0%B8%D1%80%D0%B8%D0%B6%D0%B5%D1%80%D0%B0&amp;noreask=1&amp;pos=56&amp;rpt=simage&amp;lr=33&amp;img_url=http%3A%2F%2Fcs10457.userapi.com%2Fg29689464%2Fa_18fb3670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Bigfive.jpg" TargetMode="External"/><Relationship Id="rId2" Type="http://schemas.openxmlformats.org/officeDocument/2006/relationships/hyperlink" Target="http://upload.wikimedia.org/wikipedia/ru/3/34/Bigfive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7526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Дирижёры  и </a:t>
            </a:r>
            <a:r>
              <a:rPr lang="ru-RU" sz="4000" dirty="0" err="1" smtClean="0"/>
              <a:t>дирижирование</a:t>
            </a:r>
            <a:r>
              <a:rPr lang="ru-RU" sz="4000" dirty="0" smtClean="0"/>
              <a:t>.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</a:t>
            </a:r>
            <a:r>
              <a:rPr lang="ru-RU" sz="3600" i="1" dirty="0" smtClean="0"/>
              <a:t>Исследовательская работа 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/>
              <a:t>                                          </a:t>
            </a:r>
          </a:p>
          <a:p>
            <a:pPr algn="r" eaLnBrk="1" hangingPunct="1">
              <a:buFontTx/>
              <a:buNone/>
              <a:defRPr/>
            </a:pPr>
            <a:r>
              <a:rPr lang="ru-RU" dirty="0" smtClean="0"/>
              <a:t>						</a:t>
            </a:r>
          </a:p>
          <a:p>
            <a:pPr algn="r" eaLnBrk="1" hangingPunct="1">
              <a:buFontTx/>
              <a:buNone/>
              <a:defRPr/>
            </a:pPr>
            <a:r>
              <a:rPr lang="ru-RU" sz="2400" dirty="0" smtClean="0"/>
              <a:t>							Автор работы		</a:t>
            </a:r>
          </a:p>
          <a:p>
            <a:pPr algn="r" eaLnBrk="1" hangingPunct="1">
              <a:buFontTx/>
              <a:buNone/>
              <a:defRPr/>
            </a:pPr>
            <a:r>
              <a:rPr lang="ru-RU" sz="2400" dirty="0" smtClean="0"/>
              <a:t>                                     ученица 4 класса</a:t>
            </a:r>
          </a:p>
          <a:p>
            <a:pPr algn="r" eaLnBrk="1" hangingPunct="1">
              <a:buFontTx/>
              <a:buNone/>
              <a:defRPr/>
            </a:pPr>
            <a:r>
              <a:rPr lang="ru-RU" sz="2400" dirty="0" smtClean="0"/>
              <a:t>                                   </a:t>
            </a:r>
            <a:r>
              <a:rPr lang="ru-RU" sz="2400" dirty="0" err="1" smtClean="0"/>
              <a:t>Дзугаева</a:t>
            </a:r>
            <a:r>
              <a:rPr lang="ru-RU" sz="2400" dirty="0" smtClean="0"/>
              <a:t> Кристина</a:t>
            </a:r>
          </a:p>
          <a:p>
            <a:pPr algn="r" eaLnBrk="1" hangingPunct="1">
              <a:buFontTx/>
              <a:buNone/>
              <a:defRPr/>
            </a:pPr>
            <a:r>
              <a:rPr lang="ru-RU" sz="2400" dirty="0" smtClean="0"/>
              <a:t>                            научный руководитель:</a:t>
            </a:r>
          </a:p>
          <a:p>
            <a:pPr algn="r" eaLnBrk="1" hangingPunct="1">
              <a:buFontTx/>
              <a:buNone/>
              <a:defRPr/>
            </a:pPr>
            <a:r>
              <a:rPr lang="ru-RU" sz="2400" dirty="0" smtClean="0"/>
              <a:t>                  </a:t>
            </a:r>
            <a:r>
              <a:rPr lang="ru-RU" sz="2400" dirty="0" err="1" smtClean="0"/>
              <a:t>Чибирова</a:t>
            </a:r>
            <a:r>
              <a:rPr lang="ru-RU" sz="2400" dirty="0" smtClean="0"/>
              <a:t> Диана Людвиговна.</a:t>
            </a:r>
          </a:p>
        </p:txBody>
      </p:sp>
      <p:pic>
        <p:nvPicPr>
          <p:cNvPr id="3076" name="Picture 5" descr="C:\Documents and Settings\эрудит\Рабочий стол\дирижеры картинки\i[66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971800"/>
            <a:ext cx="350520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271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/>
              <a:t>В России </a:t>
            </a:r>
            <a:br>
              <a:rPr lang="ru-RU" sz="4000" b="1" dirty="0" smtClean="0"/>
            </a:br>
            <a:endParaRPr lang="ru-RU" sz="4000" b="1" dirty="0" smtClean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6868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/>
              <a:t>В России до 18 в. </a:t>
            </a:r>
            <a:r>
              <a:rPr lang="ru-RU" sz="2800" b="1" dirty="0" err="1" smtClean="0"/>
              <a:t>дирижирование</a:t>
            </a:r>
            <a:r>
              <a:rPr lang="ru-RU" sz="2800" b="1" dirty="0" smtClean="0"/>
              <a:t>  было связано главным  образом  с хоровым исполнением. 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/>
              <a:t>Первыми русскими  оркестровыми дирижёрами были музыканты из крепостных.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239000" cy="1143000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20 век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 </a:t>
            </a:r>
            <a:r>
              <a:rPr lang="ru-RU" sz="2800" b="1" dirty="0" smtClean="0"/>
              <a:t>Выдающимися дирижёрами начала 20 в. были С. В. Рахманинов, С. А. </a:t>
            </a:r>
            <a:r>
              <a:rPr lang="ru-RU" sz="2800" b="1" dirty="0" err="1" smtClean="0"/>
              <a:t>Кусевицкий</a:t>
            </a:r>
            <a:r>
              <a:rPr lang="ru-RU" sz="2800" b="1" dirty="0" smtClean="0"/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8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/>
              <a:t>После Октябрьской  революции в консерваториях были введены специальные  классы оперно-симфонического   и хорового </a:t>
            </a:r>
            <a:r>
              <a:rPr lang="ru-RU" sz="2800" b="1" dirty="0" err="1" smtClean="0"/>
              <a:t>дирижирования</a:t>
            </a:r>
            <a:r>
              <a:rPr lang="ru-RU" sz="2800" b="1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b="1" dirty="0" smtClean="0"/>
          </a:p>
          <a:p>
            <a:pPr>
              <a:defRPr/>
            </a:pPr>
            <a:r>
              <a:rPr lang="ru-RU" sz="2800" b="1" dirty="0" smtClean="0"/>
              <a:t>Состоявшийся в 1938 1-й Всесоюзный конкурс дирижёров продемонстрировал успехи советской школы </a:t>
            </a:r>
            <a:r>
              <a:rPr lang="ru-RU" sz="2800" b="1" dirty="0" err="1" smtClean="0"/>
              <a:t>дирижирования</a:t>
            </a:r>
            <a:r>
              <a:rPr lang="ru-RU" sz="2800" b="1" dirty="0" smtClean="0"/>
              <a:t>. 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13316" name="Рисунок 3" descr="Рахманинов Сергей Васильевич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152400"/>
            <a:ext cx="1676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8415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dirty="0" smtClean="0"/>
              <a:t>По мановению шести осетинских дирижеров музыка замирает и оживает вновь.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Cambria" pitchFamily="18" charset="0"/>
              </a:rPr>
              <a:t>В </a:t>
            </a:r>
            <a:r>
              <a:rPr lang="ru-RU" i="1" dirty="0" smtClean="0">
                <a:latin typeface="Cambria" pitchFamily="18" charset="0"/>
                <a:hlinkClick r:id="rId2" tooltip="СССР"/>
              </a:rPr>
              <a:t>СССР</a:t>
            </a:r>
            <a:r>
              <a:rPr lang="ru-RU" dirty="0" smtClean="0">
                <a:latin typeface="Cambria" pitchFamily="18" charset="0"/>
              </a:rPr>
              <a:t> первой женщиной-дирижёром стала </a:t>
            </a:r>
            <a:r>
              <a:rPr lang="ru-RU" dirty="0" smtClean="0">
                <a:latin typeface="Cambria" pitchFamily="18" charset="0"/>
                <a:hlinkClick r:id="rId3" tooltip="Дударова, Вероника Борисовна"/>
              </a:rPr>
              <a:t>Вероника Дударова</a:t>
            </a:r>
            <a:r>
              <a:rPr lang="ru-RU" dirty="0" smtClean="0">
                <a:latin typeface="Cambria" pitchFamily="18" charset="0"/>
              </a:rPr>
              <a:t> (1916—2009), </a:t>
            </a:r>
          </a:p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14340" name="Picture 4" descr="C:\Documents and Settings\эрудит\Рабочий стол\дирижеры\getImageCA1LEUN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2971800"/>
            <a:ext cx="474662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 descr="http://im2-tub-ru.yandex.net/i?id=124780063-57-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3276600"/>
            <a:ext cx="3276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/>
              <a:t>Имя Вероники Дударовой </a:t>
            </a:r>
            <a:br>
              <a:rPr lang="ru-RU" sz="3200" b="1" dirty="0" smtClean="0"/>
            </a:br>
            <a:r>
              <a:rPr lang="ru-RU" sz="3200" b="1" dirty="0" smtClean="0"/>
              <a:t>занесено в книгу рекордов Гиннеса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 smtClean="0"/>
          </a:p>
        </p:txBody>
      </p:sp>
      <p:pic>
        <p:nvPicPr>
          <p:cNvPr id="15363" name="Содержимое 3" descr="Дударов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29200" y="1828800"/>
            <a:ext cx="3886200" cy="4572000"/>
          </a:xfrm>
        </p:spPr>
      </p:pic>
      <p:sp>
        <p:nvSpPr>
          <p:cNvPr id="15364" name="Прямоугольник 4"/>
          <p:cNvSpPr>
            <a:spLocks noChangeArrowheads="1"/>
          </p:cNvSpPr>
          <p:nvPr/>
        </p:nvSpPr>
        <p:spPr bwMode="auto">
          <a:xfrm>
            <a:off x="0" y="2286000"/>
            <a:ext cx="533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latin typeface="+mj-lt"/>
              </a:rPr>
              <a:t>Она единственная в мире женщина-дирижёр, более 50 лет управлявшая крупнейшими симфоническими оркестрами мира</a:t>
            </a:r>
            <a:r>
              <a:rPr lang="ru-RU" sz="2400" dirty="0">
                <a:latin typeface="+mj-lt"/>
              </a:rPr>
              <a:t>.</a:t>
            </a:r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0" y="5562600"/>
            <a:ext cx="5181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  <a:latin typeface="+mj-lt"/>
              </a:rPr>
              <a:t>«огненный дирижер».</a:t>
            </a:r>
            <a:r>
              <a:rPr lang="ru-RU" sz="2400" dirty="0">
                <a:solidFill>
                  <a:srgbClr val="FF0000"/>
                </a:solidFill>
                <a:latin typeface="+mj-lt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+mj-lt"/>
              </a:rPr>
            </a:br>
            <a:endParaRPr lang="ru-RU" sz="24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b="1" dirty="0" smtClean="0"/>
              <a:t>Валерий </a:t>
            </a:r>
            <a:r>
              <a:rPr lang="ru-RU" b="1" dirty="0" err="1" smtClean="0"/>
              <a:t>Гергиев</a:t>
            </a:r>
            <a:endParaRPr lang="ru-RU" b="1" dirty="0"/>
          </a:p>
        </p:txBody>
      </p:sp>
      <p:pic>
        <p:nvPicPr>
          <p:cNvPr id="16387" name="Picture 2" descr="C:\Documents and Settings\эрудит\Рабочий стол\дирижеры\getImageCAJW5ZY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524000"/>
            <a:ext cx="6019800" cy="400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5638800"/>
            <a:ext cx="85344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+mj-lt"/>
              </a:rPr>
              <a:t>Главный дирижер и музыкальный руководитель </a:t>
            </a:r>
          </a:p>
          <a:p>
            <a:pPr algn="ctr">
              <a:defRPr/>
            </a:pPr>
            <a:r>
              <a:rPr lang="ru-RU" sz="2400" b="1" dirty="0" err="1">
                <a:latin typeface="+mj-lt"/>
              </a:rPr>
              <a:t>Мариинского</a:t>
            </a:r>
            <a:r>
              <a:rPr lang="ru-RU" sz="2400" b="1" dirty="0">
                <a:latin typeface="+mj-lt"/>
              </a:rPr>
              <a:t> театра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2100"/>
            <a:ext cx="9144000" cy="1384300"/>
          </a:xfrm>
        </p:spPr>
        <p:txBody>
          <a:bodyPr/>
          <a:lstStyle/>
          <a:p>
            <a:pPr>
              <a:defRPr/>
            </a:pPr>
            <a:r>
              <a:rPr lang="ru-RU" sz="4800" dirty="0" smtClean="0"/>
              <a:t>Самый известный осетин мира</a:t>
            </a:r>
            <a:endParaRPr lang="ru-RU" sz="4800" dirty="0"/>
          </a:p>
        </p:txBody>
      </p:sp>
      <p:pic>
        <p:nvPicPr>
          <p:cNvPr id="17411" name="Содержимое 3" descr="Гергиев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2209800"/>
            <a:ext cx="4953000" cy="3962400"/>
          </a:xfrm>
        </p:spPr>
      </p:pic>
      <p:sp>
        <p:nvSpPr>
          <p:cNvPr id="4" name="TextBox 3"/>
          <p:cNvSpPr txBox="1"/>
          <p:nvPr/>
        </p:nvSpPr>
        <p:spPr>
          <a:xfrm>
            <a:off x="5257800" y="2209800"/>
            <a:ext cx="3886200" cy="378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FFC000"/>
                </a:solidFill>
                <a:latin typeface="+mj-lt"/>
              </a:rPr>
              <a:t>Главный дирижёр </a:t>
            </a:r>
            <a:r>
              <a:rPr lang="ru-RU" sz="2000" b="1" u="sng" dirty="0">
                <a:solidFill>
                  <a:srgbClr val="FFC000"/>
                </a:solidFill>
                <a:latin typeface="+mj-lt"/>
                <a:hlinkClick r:id="rId3" tooltip="Лондонский симфонический оркестр"/>
              </a:rPr>
              <a:t>Лондонского симфонического оркестра</a:t>
            </a:r>
            <a:r>
              <a:rPr lang="ru-RU" sz="2000" b="1" dirty="0">
                <a:solidFill>
                  <a:srgbClr val="FFC000"/>
                </a:solidFill>
                <a:latin typeface="+mj-lt"/>
              </a:rPr>
              <a:t>.</a:t>
            </a:r>
          </a:p>
          <a:p>
            <a:pPr>
              <a:defRPr/>
            </a:pPr>
            <a:r>
              <a:rPr lang="ru-RU" sz="2000" b="1" dirty="0">
                <a:solidFill>
                  <a:srgbClr val="FFC000"/>
                </a:solidFill>
                <a:latin typeface="+mj-lt"/>
              </a:rPr>
              <a:t>  </a:t>
            </a:r>
          </a:p>
          <a:p>
            <a:pPr>
              <a:defRPr/>
            </a:pPr>
            <a:r>
              <a:rPr lang="ru-RU" sz="2000" b="1" u="sng" dirty="0">
                <a:solidFill>
                  <a:srgbClr val="FFC000"/>
                </a:solidFill>
                <a:latin typeface="+mj-lt"/>
                <a:hlinkClick r:id="rId4" tooltip="Народный артист Российской Федерации"/>
              </a:rPr>
              <a:t>Народный артист России</a:t>
            </a:r>
            <a:r>
              <a:rPr lang="ru-RU" sz="2000" b="1" dirty="0">
                <a:solidFill>
                  <a:srgbClr val="FFC000"/>
                </a:solidFill>
                <a:latin typeface="+mj-lt"/>
              </a:rPr>
              <a:t>.</a:t>
            </a:r>
          </a:p>
          <a:p>
            <a:pPr>
              <a:defRPr/>
            </a:pPr>
            <a:endParaRPr lang="ru-RU" sz="2000" b="1" dirty="0">
              <a:solidFill>
                <a:srgbClr val="FFC000"/>
              </a:solidFill>
              <a:latin typeface="+mj-lt"/>
            </a:endParaRPr>
          </a:p>
          <a:p>
            <a:pPr>
              <a:defRPr/>
            </a:pPr>
            <a:r>
              <a:rPr lang="ru-RU" sz="2000" b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ru-RU" sz="2000" b="1" u="sng" dirty="0">
                <a:solidFill>
                  <a:srgbClr val="FFC000"/>
                </a:solidFill>
                <a:latin typeface="+mj-lt"/>
                <a:hlinkClick r:id="rId5" tooltip="Герой Труда Российской Федерации"/>
              </a:rPr>
              <a:t>Герой Труда Российской Федерации</a:t>
            </a:r>
            <a:r>
              <a:rPr lang="ru-RU" sz="2000" b="1" u="sng" dirty="0">
                <a:solidFill>
                  <a:srgbClr val="FFC000"/>
                </a:solidFill>
                <a:latin typeface="+mj-lt"/>
              </a:rPr>
              <a:t>.</a:t>
            </a:r>
          </a:p>
          <a:p>
            <a:pPr>
              <a:defRPr/>
            </a:pPr>
            <a:endParaRPr lang="ru-RU" sz="2000" b="1" dirty="0">
              <a:solidFill>
                <a:srgbClr val="FFC000"/>
              </a:solidFill>
              <a:latin typeface="+mj-lt"/>
            </a:endParaRPr>
          </a:p>
          <a:p>
            <a:pPr>
              <a:defRPr/>
            </a:pPr>
            <a:r>
              <a:rPr lang="ru-RU" sz="2000" b="1" dirty="0">
                <a:solidFill>
                  <a:srgbClr val="FFC000"/>
                </a:solidFill>
                <a:latin typeface="+mj-lt"/>
              </a:rPr>
              <a:t> Лауреат четырёх </a:t>
            </a:r>
            <a:r>
              <a:rPr lang="ru-RU" sz="2000" b="1" u="sng" dirty="0">
                <a:solidFill>
                  <a:srgbClr val="FFC000"/>
                </a:solidFill>
                <a:latin typeface="+mj-lt"/>
                <a:hlinkClick r:id="rId6" tooltip="Государственная премия Российской Федерации"/>
              </a:rPr>
              <a:t>Государственных премий </a:t>
            </a:r>
            <a:r>
              <a:rPr lang="ru-RU" sz="2000" b="1" u="sng" dirty="0">
                <a:latin typeface="+mj-lt"/>
                <a:hlinkClick r:id="rId6" tooltip="Государственная премия Российской Федерации"/>
              </a:rPr>
              <a:t>России</a:t>
            </a:r>
            <a:r>
              <a:rPr lang="ru-RU" sz="2000" b="1" dirty="0"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err="1" smtClean="0">
                <a:latin typeface="Cambria" pitchFamily="18" charset="0"/>
              </a:rPr>
              <a:t>Туган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Сохиев</a:t>
            </a:r>
            <a:endParaRPr lang="ru-RU" dirty="0">
              <a:latin typeface="Cambria" pitchFamily="18" charset="0"/>
            </a:endParaRPr>
          </a:p>
        </p:txBody>
      </p:sp>
      <p:pic>
        <p:nvPicPr>
          <p:cNvPr id="18435" name="Содержимое 3" descr="Сохиев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0"/>
            <a:ext cx="4572000" cy="343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C:\Documents and Settings\эрудит\Рабочий стол\дирижеры картинки\CAY3O79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381000"/>
            <a:ext cx="3005138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Главный дирижер и музыкальный руководитель Большого театра</a:t>
            </a:r>
            <a:endParaRPr lang="ru-RU" dirty="0"/>
          </a:p>
        </p:txBody>
      </p:sp>
      <p:pic>
        <p:nvPicPr>
          <p:cNvPr id="19459" name="Picture 2" descr="C:\Documents and Settings\эрудит\Рабочий стол\дирижеры\Туган Сохиев капитолий Тулузы оркест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209800"/>
            <a:ext cx="6553200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3843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Тимур </a:t>
            </a:r>
            <a:r>
              <a:rPr lang="ru-RU" dirty="0" err="1" smtClean="0"/>
              <a:t>Зангиев</a:t>
            </a:r>
            <a:endParaRPr lang="ru-RU" dirty="0"/>
          </a:p>
        </p:txBody>
      </p:sp>
      <p:pic>
        <p:nvPicPr>
          <p:cNvPr id="20483" name="Picture 6" descr="http://www.stanmus.com/oldphoto/z/zangie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828800"/>
            <a:ext cx="5942013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8" descr="http://im1-tub-ru.yandex.net/i?id=346087900-27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28600"/>
            <a:ext cx="2270125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7086600" y="3124200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7 лет</a:t>
            </a:r>
          </a:p>
        </p:txBody>
      </p:sp>
      <p:pic>
        <p:nvPicPr>
          <p:cNvPr id="20486" name="Picture 2" descr="http://im5-tub-ru.yandex.net/i?id=112419363-45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733800"/>
            <a:ext cx="2209800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Тимур </a:t>
            </a:r>
            <a:r>
              <a:rPr lang="ru-RU" dirty="0" err="1" smtClean="0"/>
              <a:t>Зангиев</a:t>
            </a:r>
            <a:endParaRPr lang="ru-RU" dirty="0"/>
          </a:p>
        </p:txBody>
      </p:sp>
      <p:pic>
        <p:nvPicPr>
          <p:cNvPr id="21507" name="Picture 2" descr="C:\Documents and Settings\эрудит\Рабочий стол\дирижеры\тимур зангиев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1676400"/>
            <a:ext cx="6705600" cy="44640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</a:t>
            </a:r>
            <a:r>
              <a:rPr lang="ru-RU" sz="4000" b="1" dirty="0" err="1" smtClean="0"/>
              <a:t>Diriger</a:t>
            </a:r>
            <a:endParaRPr lang="ru-RU" sz="4000" b="1" dirty="0" smtClean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686800" cy="46482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Слово </a:t>
            </a:r>
            <a:r>
              <a:rPr lang="ru-RU" dirty="0" err="1" smtClean="0"/>
              <a:t>дирижирование</a:t>
            </a:r>
            <a:r>
              <a:rPr lang="ru-RU" dirty="0" smtClean="0"/>
              <a:t>  происходит от франц. </a:t>
            </a:r>
            <a:r>
              <a:rPr lang="ru-RU" dirty="0" err="1" smtClean="0"/>
              <a:t>Diriger</a:t>
            </a:r>
            <a:r>
              <a:rPr lang="ru-RU" dirty="0" smtClean="0"/>
              <a:t>, что означает направлять, управлять, руководить. 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dirty="0" err="1" smtClean="0"/>
              <a:t>Дирижирование</a:t>
            </a:r>
            <a:r>
              <a:rPr lang="ru-RU" dirty="0" smtClean="0"/>
              <a:t> является одним из видов музыкально-исполнительского искусства, руководство коллективом музыкантов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84300"/>
          </a:xfrm>
        </p:spPr>
        <p:txBody>
          <a:bodyPr/>
          <a:lstStyle/>
          <a:p>
            <a:pPr>
              <a:defRPr/>
            </a:pPr>
            <a:r>
              <a:rPr lang="ru-RU" dirty="0" err="1" smtClean="0"/>
              <a:t>Хетаг</a:t>
            </a:r>
            <a:r>
              <a:rPr lang="ru-RU" dirty="0" smtClean="0"/>
              <a:t> </a:t>
            </a:r>
            <a:r>
              <a:rPr lang="ru-RU" dirty="0" err="1" smtClean="0"/>
              <a:t>Тедеев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2531" name="Picture 2" descr="C:\Documents and Settings\эрудит\Рабочий стол\дирижеры\Тедеев Тамерлан Хосрое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81000"/>
            <a:ext cx="4343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3" descr="C:\Documents and Settings\эрудит\Рабочий стол\дирижеры\хетаг тедеев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667000"/>
            <a:ext cx="3305175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Box 6"/>
          <p:cNvSpPr txBox="1">
            <a:spLocks noChangeArrowheads="1"/>
          </p:cNvSpPr>
          <p:nvPr/>
        </p:nvSpPr>
        <p:spPr bwMode="auto">
          <a:xfrm>
            <a:off x="4648200" y="4495800"/>
            <a:ext cx="4191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 err="1">
                <a:latin typeface="+mj-lt"/>
                <a:cs typeface="Lucida Sans Unicode" pitchFamily="34" charset="0"/>
              </a:rPr>
              <a:t>Хетаг</a:t>
            </a:r>
            <a:r>
              <a:rPr lang="ru-RU" sz="2800" dirty="0">
                <a:latin typeface="+mj-lt"/>
                <a:cs typeface="Lucida Sans Unicode" pitchFamily="34" charset="0"/>
              </a:rPr>
              <a:t> </a:t>
            </a:r>
            <a:r>
              <a:rPr lang="ru-RU" sz="2800" dirty="0" err="1">
                <a:latin typeface="+mj-lt"/>
                <a:cs typeface="Lucida Sans Unicode" pitchFamily="34" charset="0"/>
              </a:rPr>
              <a:t>Тедеев</a:t>
            </a:r>
            <a:r>
              <a:rPr lang="ru-RU" sz="2800" dirty="0">
                <a:latin typeface="+mj-lt"/>
                <a:cs typeface="Lucida Sans Unicode" pitchFamily="34" charset="0"/>
              </a:rPr>
              <a:t> со своим учителем </a:t>
            </a:r>
          </a:p>
          <a:p>
            <a:pPr>
              <a:defRPr/>
            </a:pPr>
            <a:r>
              <a:rPr lang="ru-RU" sz="2800" dirty="0">
                <a:latin typeface="+mj-lt"/>
                <a:cs typeface="Lucida Sans Unicode" pitchFamily="34" charset="0"/>
              </a:rPr>
              <a:t>Тамерланом Хосроевым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384300"/>
          </a:xfrm>
        </p:spPr>
        <p:txBody>
          <a:bodyPr/>
          <a:lstStyle/>
          <a:p>
            <a:pPr>
              <a:defRPr/>
            </a:pPr>
            <a:r>
              <a:rPr lang="ru-RU" dirty="0" err="1" smtClean="0"/>
              <a:t>Хетаг</a:t>
            </a:r>
            <a:r>
              <a:rPr lang="ru-RU" dirty="0" smtClean="0"/>
              <a:t> </a:t>
            </a:r>
            <a:r>
              <a:rPr lang="ru-RU" dirty="0" err="1" smtClean="0"/>
              <a:t>Тедеев</a:t>
            </a:r>
            <a:endParaRPr lang="ru-RU" dirty="0"/>
          </a:p>
        </p:txBody>
      </p:sp>
      <p:pic>
        <p:nvPicPr>
          <p:cNvPr id="23555" name="Picture 2" descr="http://www.belcanto.ru/media/images/publication/13073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600200"/>
            <a:ext cx="6819900" cy="454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Георгий </a:t>
            </a:r>
            <a:r>
              <a:rPr lang="ru-RU" dirty="0" err="1" smtClean="0"/>
              <a:t>Албегов</a:t>
            </a:r>
            <a:endParaRPr lang="ru-RU" dirty="0"/>
          </a:p>
        </p:txBody>
      </p:sp>
      <p:pic>
        <p:nvPicPr>
          <p:cNvPr id="24579" name="Picture 2" descr="C:\Documents and Settings\эрудит\Рабочий стол\дирижеры\албегов Георги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971800"/>
            <a:ext cx="38798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 descr="http://im2-tub-ru.yandex.net/i?id=455261133-20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219200"/>
            <a:ext cx="3433763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Box 6"/>
          <p:cNvSpPr txBox="1">
            <a:spLocks noChangeArrowheads="1"/>
          </p:cNvSpPr>
          <p:nvPr/>
        </p:nvSpPr>
        <p:spPr bwMode="auto">
          <a:xfrm>
            <a:off x="4800600" y="4572000"/>
            <a:ext cx="4191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Хетаг Тедеев и  </a:t>
            </a:r>
          </a:p>
          <a:p>
            <a:r>
              <a:rPr lang="ru-RU" sz="2800"/>
              <a:t>Георгий Албегов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457200"/>
            <a:ext cx="5486400" cy="2743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>
                <a:latin typeface="+mj-lt"/>
              </a:rPr>
              <a:t>СПАСИБО ЗА ВНИМАНИЕ!</a:t>
            </a:r>
          </a:p>
        </p:txBody>
      </p:sp>
      <p:pic>
        <p:nvPicPr>
          <p:cNvPr id="25604" name="Picture 5" descr="11ya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1524000"/>
            <a:ext cx="426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985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dirty="0" smtClean="0"/>
              <a:t> </a:t>
            </a:r>
            <a:r>
              <a:rPr lang="ru-RU" sz="4000" b="1" dirty="0" err="1" smtClean="0"/>
              <a:t>Дирижирование</a:t>
            </a:r>
            <a:r>
              <a:rPr lang="ru-RU" sz="4000" b="1" dirty="0" smtClean="0"/>
              <a:t>  осуществляется дирижёром.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29200"/>
            <a:ext cx="82296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dirty="0" smtClean="0"/>
              <a:t>		Он обеспечивает ансамблевую стройность и техническое  совершенство исполнения, стремится передать коллективу исполнителей свои художественные  намерения, своё понимание произведения.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u="sng" dirty="0" smtClean="0">
              <a:solidFill>
                <a:srgbClr val="FFC000"/>
              </a:solidFill>
            </a:endParaRPr>
          </a:p>
        </p:txBody>
      </p:sp>
      <p:pic>
        <p:nvPicPr>
          <p:cNvPr id="5124" name="Picture 4" descr="http://www.filarm.ru/allimages/34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524000"/>
            <a:ext cx="5030788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276600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Искусство  </a:t>
            </a:r>
            <a:r>
              <a:rPr lang="ru-RU" sz="3200" b="1" dirty="0" err="1" smtClean="0"/>
              <a:t>дирижирования</a:t>
            </a:r>
            <a:r>
              <a:rPr lang="ru-RU" sz="3200" b="1" dirty="0" smtClean="0"/>
              <a:t> основано на специально разработанной системе движений рук. </a:t>
            </a:r>
            <a:br>
              <a:rPr lang="ru-RU" sz="3200" b="1" dirty="0" smtClean="0"/>
            </a:br>
            <a:r>
              <a:rPr lang="ru-RU" sz="3200" b="1" dirty="0" smtClean="0"/>
              <a:t>Важную роль в процессе </a:t>
            </a:r>
            <a:r>
              <a:rPr lang="ru-RU" sz="3200" b="1" dirty="0" err="1" smtClean="0"/>
              <a:t>дирижирования</a:t>
            </a:r>
            <a:r>
              <a:rPr lang="ru-RU" sz="3200" b="1" dirty="0" smtClean="0"/>
              <a:t>  играет </a:t>
            </a:r>
            <a:br>
              <a:rPr lang="ru-RU" sz="3200" b="1" dirty="0" smtClean="0"/>
            </a:br>
            <a:r>
              <a:rPr lang="ru-RU" sz="3200" b="1" dirty="0" smtClean="0"/>
              <a:t>и лицо дирижёра,</a:t>
            </a:r>
            <a:br>
              <a:rPr lang="ru-RU" sz="3200" b="1" dirty="0" smtClean="0"/>
            </a:br>
            <a:r>
              <a:rPr lang="ru-RU" sz="3200" b="1" dirty="0" smtClean="0"/>
              <a:t> его взгляд, мимика. </a:t>
            </a:r>
            <a:br>
              <a:rPr lang="ru-RU" sz="3200" b="1" dirty="0" smtClean="0"/>
            </a:br>
            <a:r>
              <a:rPr lang="ru-RU" sz="3200" b="1" dirty="0" smtClean="0"/>
              <a:t> </a:t>
            </a:r>
            <a:br>
              <a:rPr lang="ru-RU" sz="3200" b="1" dirty="0" smtClean="0"/>
            </a:br>
            <a:endParaRPr lang="ru-RU" sz="3200" b="1" dirty="0"/>
          </a:p>
        </p:txBody>
      </p:sp>
      <p:pic>
        <p:nvPicPr>
          <p:cNvPr id="6147" name="Picture 3" descr="C:\Documents and Settings\эрудит\Рабочий стол\дирижеры картинки\i[63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114800"/>
            <a:ext cx="3581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C:\Documents and Settings\эрудит\Рабочий стол\дирижеры картинки\i[65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371600"/>
            <a:ext cx="2571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C:\Documents and Settings\эрудит\Рабочий стол\дирижеры картинки\CAR7TL8Q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4038600"/>
            <a:ext cx="3505200" cy="26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3581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ru-RU" dirty="0" smtClean="0"/>
          </a:p>
          <a:p>
            <a:pPr eaLnBrk="1" hangingPunct="1">
              <a:buFontTx/>
              <a:buNone/>
              <a:defRPr/>
            </a:pPr>
            <a:r>
              <a:rPr lang="ru-RU" dirty="0" smtClean="0"/>
              <a:t>Современное </a:t>
            </a:r>
            <a:r>
              <a:rPr lang="ru-RU" dirty="0" err="1" smtClean="0"/>
              <a:t>дирижирование</a:t>
            </a:r>
            <a:r>
              <a:rPr lang="ru-RU" dirty="0" smtClean="0"/>
              <a:t> требует от дирижёра музыкально-теоретической подготовки, тонкого слуха, хорошей музыкальной  памяти, а также активной, целенаправленной воли.</a:t>
            </a:r>
          </a:p>
          <a:p>
            <a:pPr eaLnBrk="1" hangingPunct="1">
              <a:buFontTx/>
              <a:buNone/>
              <a:defRPr/>
            </a:pPr>
            <a:endParaRPr lang="ru-RU" dirty="0" smtClean="0"/>
          </a:p>
        </p:txBody>
      </p:sp>
      <p:sp>
        <p:nvSpPr>
          <p:cNvPr id="7172" name="Rectangle 4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173" name="Rectangle 5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174" name="Rectangle 6">
            <a:hlinkClick r:id="rId2"/>
          </p:cNvPr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175" name="Rectangle 7">
            <a:hlinkClick r:id="rId2"/>
          </p:cNvPr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 rot="-479704">
            <a:off x="1066800" y="3244850"/>
            <a:ext cx="76962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i="1">
                <a:solidFill>
                  <a:srgbClr val="FFFFFF"/>
                </a:solidFill>
                <a:latin typeface="Arial" charset="0"/>
              </a:rPr>
              <a:t>  </a:t>
            </a:r>
            <a:r>
              <a:rPr lang="ru-RU" sz="13200" i="1">
                <a:solidFill>
                  <a:srgbClr val="FFFFFF"/>
                </a:solidFill>
                <a:latin typeface="Arial" charset="0"/>
              </a:rPr>
              <a:t> </a:t>
            </a:r>
            <a:r>
              <a:rPr lang="ru-RU" i="1">
                <a:solidFill>
                  <a:srgbClr val="FFFFFF"/>
                </a:solidFill>
                <a:latin typeface="Arial" charset="0"/>
              </a:rPr>
              <a:t>                                            </a:t>
            </a:r>
            <a:r>
              <a:rPr lang="ru-RU">
                <a:latin typeface="Arial" charset="0"/>
              </a:rPr>
              <a:t> </a:t>
            </a:r>
            <a:endParaRPr lang="ru-RU" i="1">
              <a:solidFill>
                <a:srgbClr val="FFFFFF"/>
              </a:solidFill>
              <a:latin typeface="Arial" charset="0"/>
            </a:endParaRPr>
          </a:p>
          <a:p>
            <a:pPr eaLnBrk="0" hangingPunct="0"/>
            <a:r>
              <a:rPr lang="ru-RU" i="1">
                <a:solidFill>
                  <a:srgbClr val="FFFFFF"/>
                </a:solidFill>
                <a:latin typeface="Arial" charset="0"/>
                <a:hlinkClick r:id="rId3" tooltip="Увеличить"/>
              </a:rPr>
              <a:t>  </a:t>
            </a:r>
            <a:r>
              <a:rPr lang="ru-RU" sz="600" i="1">
                <a:solidFill>
                  <a:srgbClr val="FFFFFF"/>
                </a:solidFill>
                <a:latin typeface="Arial" charset="0"/>
              </a:rPr>
              <a:t> </a:t>
            </a:r>
            <a:r>
              <a:rPr lang="ru-RU" i="1">
                <a:solidFill>
                  <a:srgbClr val="FFFFFF"/>
                </a:solidFill>
                <a:latin typeface="Arial" charset="0"/>
              </a:rPr>
              <a:t> </a:t>
            </a:r>
            <a:endParaRPr lang="ru-RU">
              <a:latin typeface="Arial" charset="0"/>
            </a:endParaRPr>
          </a:p>
          <a:p>
            <a:pPr eaLnBrk="0" hangingPunct="0"/>
            <a:endParaRPr lang="ru-RU" i="1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7177" name="Picture 10" descr="magnify-clip">
            <a:hlinkClick r:id="rId3" tooltip="Увеличить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21038" y="2857500"/>
            <a:ext cx="1428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2" descr="C:\Documents and Settings\эрудит\Рабочий стол\дирижеры картинки\CA0PLMJ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38400" y="3581400"/>
            <a:ext cx="3962400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13843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Истоки искусства </a:t>
            </a:r>
            <a:r>
              <a:rPr lang="ru-RU" dirty="0" err="1" smtClean="0"/>
              <a:t>дирижирования</a:t>
            </a:r>
            <a:r>
              <a:rPr lang="ru-RU" dirty="0" smtClean="0"/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Истоки искусства </a:t>
            </a:r>
            <a:r>
              <a:rPr lang="ru-RU" sz="2800" dirty="0" err="1" smtClean="0"/>
              <a:t>дирижирования</a:t>
            </a:r>
            <a:r>
              <a:rPr lang="ru-RU" sz="2800" dirty="0" smtClean="0"/>
              <a:t>  прослеживаются с древнейших времён. На ранних этапах развития народно-хоровой практики </a:t>
            </a:r>
            <a:r>
              <a:rPr lang="ru-RU" sz="2800" dirty="0" err="1" smtClean="0"/>
              <a:t>дирижирование</a:t>
            </a:r>
            <a:r>
              <a:rPr lang="ru-RU" sz="2800" dirty="0" smtClean="0"/>
              <a:t> осуществлялось одним из </a:t>
            </a:r>
            <a:r>
              <a:rPr lang="ru-RU" sz="2800" dirty="0" err="1" smtClean="0">
                <a:solidFill>
                  <a:srgbClr val="FF0000"/>
                </a:solidFill>
              </a:rPr>
              <a:t>певцов-запевалой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r>
              <a:rPr lang="ru-RU" sz="28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В древности, в Египте и  Греции в средние  века управление церковным  хором часто производилось посредством </a:t>
            </a:r>
            <a:r>
              <a:rPr lang="ru-RU" sz="2800" dirty="0" err="1" smtClean="0">
                <a:solidFill>
                  <a:srgbClr val="FF0000"/>
                </a:solidFill>
              </a:rPr>
              <a:t>хейронов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-системой условных движений рук.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/>
              <a:t>В 15 в. сложился способ </a:t>
            </a:r>
            <a:r>
              <a:rPr lang="ru-RU" sz="2400" b="1" dirty="0" err="1" smtClean="0"/>
              <a:t>дирижирования</a:t>
            </a:r>
            <a:r>
              <a:rPr lang="ru-RU" sz="2400" b="1" dirty="0" smtClean="0"/>
              <a:t> с помощью батуты. Батута- это палка длиной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/>
              <a:t>    1метр 80 см.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/>
              <a:t>Свое название получила от итальянского слова </a:t>
            </a:r>
            <a:r>
              <a:rPr lang="ru-RU" sz="2400" b="1" dirty="0" err="1" smtClean="0">
                <a:solidFill>
                  <a:srgbClr val="FF0000"/>
                </a:solidFill>
              </a:rPr>
              <a:t>battuta</a:t>
            </a:r>
            <a:r>
              <a:rPr lang="ru-RU" sz="2400" b="1" dirty="0" smtClean="0">
                <a:solidFill>
                  <a:srgbClr val="FF0000"/>
                </a:solidFill>
              </a:rPr>
              <a:t>, </a:t>
            </a:r>
            <a:r>
              <a:rPr lang="ru-RU" sz="2400" b="1" dirty="0" smtClean="0"/>
              <a:t>что  буквально- удар, "отбивание такта". В 18 в. в ансамблях вырастает значение первого скрипача (концертмейстера). Он помогал дирижёру управлять ансамблем. Временами же прекращал игру и использовал смычок в качестве </a:t>
            </a:r>
            <a:r>
              <a:rPr lang="ru-RU" sz="2400" b="1" dirty="0" err="1" smtClean="0"/>
              <a:t>баттуты</a:t>
            </a:r>
            <a:r>
              <a:rPr lang="ru-RU" sz="2400" b="1" dirty="0" smtClean="0"/>
              <a:t>. </a:t>
            </a:r>
          </a:p>
          <a:p>
            <a:pPr>
              <a:buFontTx/>
              <a:buNone/>
              <a:defRPr/>
            </a:pPr>
            <a:endParaRPr lang="ru-RU" sz="2400" b="1" dirty="0" smtClean="0"/>
          </a:p>
          <a:p>
            <a:pPr>
              <a:defRPr/>
            </a:pPr>
            <a:r>
              <a:rPr lang="ru-RU" sz="2400" b="1" dirty="0" smtClean="0"/>
              <a:t>Со 2-й пол. 18 в., </a:t>
            </a:r>
            <a:r>
              <a:rPr lang="ru-RU" sz="2400" b="1" dirty="0" smtClean="0">
                <a:solidFill>
                  <a:srgbClr val="FF0000"/>
                </a:solidFill>
              </a:rPr>
              <a:t>скрипач-концертмейстер </a:t>
            </a:r>
            <a:r>
              <a:rPr lang="ru-RU" sz="2400" b="1" dirty="0" smtClean="0"/>
              <a:t>постепенно становится единоличным руководителем ансамбля. Этот способ </a:t>
            </a:r>
            <a:r>
              <a:rPr lang="ru-RU" sz="2400" b="1" dirty="0" err="1" smtClean="0"/>
              <a:t>дирижирования</a:t>
            </a:r>
            <a:r>
              <a:rPr lang="ru-RU" sz="2400" b="1" dirty="0" smtClean="0"/>
              <a:t>  долго сохранялся и в 19 веке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292100"/>
            <a:ext cx="2743200" cy="7747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19 век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/>
              <a:t>    С начала 19 в. развитие симфонической  музыки, расширение и усложнение состава оркестра потребовали освобождения дирижёра от участия в общем ансамбле, сосредоточения всего его внимания на </a:t>
            </a:r>
            <a:r>
              <a:rPr lang="ru-RU" sz="2400" b="1" dirty="0" err="1" smtClean="0"/>
              <a:t>дирижировании</a:t>
            </a:r>
            <a:r>
              <a:rPr lang="ru-RU" sz="2400" b="1" dirty="0" smtClean="0"/>
              <a:t>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/>
              <a:t>    На смену смычку постепенно приходит дирижёрская палочка. Она была введена в практику И. Мозелем  и К. М. Вебером.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/>
              <a:t>Одним из основоположников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/>
              <a:t>современного </a:t>
            </a:r>
            <a:r>
              <a:rPr lang="ru-RU" sz="2400" b="1" dirty="0" err="1" smtClean="0"/>
              <a:t>дирижирования</a:t>
            </a:r>
            <a:r>
              <a:rPr lang="ru-RU" sz="2400" b="1" dirty="0" smtClean="0"/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/>
              <a:t>наряду с Л. Бетховеном и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/>
              <a:t>Г. Берлиозом  </a:t>
            </a:r>
            <a:r>
              <a:rPr lang="ru-RU" sz="2400" b="1" u="sng" dirty="0" smtClean="0"/>
              <a:t>был Р. Вагнер.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/>
          </a:p>
        </p:txBody>
      </p:sp>
      <p:pic>
        <p:nvPicPr>
          <p:cNvPr id="10244" name="Picture 4" descr="C:\Documents and Settings\эрудит\Рабочий стол\дирижеры картинки\i[58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4648200"/>
            <a:ext cx="21336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C:\Documents and Settings\эрудит\Рабочий стол\дирижеры картинки\i[10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28600"/>
            <a:ext cx="21431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28800"/>
            <a:ext cx="8458200" cy="3352800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3200" dirty="0" smtClean="0"/>
              <a:t>Со времён Вагнера дирижёр,</a:t>
            </a:r>
            <a:br>
              <a:rPr lang="ru-RU" sz="3200" dirty="0" smtClean="0"/>
            </a:br>
            <a:r>
              <a:rPr lang="ru-RU" sz="3200" dirty="0" smtClean="0"/>
              <a:t>ранее стоявший за своим </a:t>
            </a:r>
            <a:br>
              <a:rPr lang="ru-RU" sz="3200" dirty="0" smtClean="0"/>
            </a:br>
            <a:r>
              <a:rPr lang="ru-RU" sz="3200" dirty="0" smtClean="0"/>
              <a:t>пультом лицом к публике, </a:t>
            </a:r>
            <a:br>
              <a:rPr lang="ru-RU" sz="3200" dirty="0" smtClean="0"/>
            </a:br>
            <a:r>
              <a:rPr lang="ru-RU" sz="3200" dirty="0" smtClean="0"/>
              <a:t>повернулся к ней спиной, </a:t>
            </a:r>
            <a:br>
              <a:rPr lang="ru-RU" sz="3200" dirty="0" smtClean="0"/>
            </a:br>
            <a:r>
              <a:rPr lang="ru-RU" sz="3200" dirty="0" smtClean="0"/>
              <a:t>это обеспечило наиболее </a:t>
            </a:r>
            <a:br>
              <a:rPr lang="ru-RU" sz="3200" dirty="0" smtClean="0"/>
            </a:br>
            <a:r>
              <a:rPr lang="ru-RU" sz="3200" dirty="0" smtClean="0"/>
              <a:t>полный контакт его </a:t>
            </a:r>
            <a:br>
              <a:rPr lang="ru-RU" sz="3200" dirty="0" smtClean="0"/>
            </a:br>
            <a:r>
              <a:rPr lang="ru-RU" sz="3200" dirty="0" smtClean="0"/>
              <a:t>с артистами оркестра.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Постепенно складывается современный тип дирижёра-исполнителя. 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4000" b="1" dirty="0" smtClean="0"/>
              <a:t>Дирижер повернулся</a:t>
            </a:r>
          </a:p>
          <a:p>
            <a:pPr eaLnBrk="1" hangingPunct="1">
              <a:buFontTx/>
              <a:buNone/>
              <a:defRPr/>
            </a:pPr>
            <a:endParaRPr lang="ru-RU" sz="4000" b="1" dirty="0" smtClean="0"/>
          </a:p>
          <a:p>
            <a:pPr eaLnBrk="1" hangingPunct="1">
              <a:buFontTx/>
              <a:buNone/>
              <a:defRPr/>
            </a:pPr>
            <a:endParaRPr lang="ru-RU" sz="4000" b="1" dirty="0" smtClean="0"/>
          </a:p>
          <a:p>
            <a:pPr eaLnBrk="1" hangingPunct="1">
              <a:buFontTx/>
              <a:buNone/>
              <a:defRPr/>
            </a:pPr>
            <a:endParaRPr lang="ru-RU" sz="4000" b="1" dirty="0" smtClean="0"/>
          </a:p>
          <a:p>
            <a:pPr eaLnBrk="1" hangingPunct="1">
              <a:buFontTx/>
              <a:buNone/>
              <a:defRPr/>
            </a:pPr>
            <a:endParaRPr lang="ru-RU" sz="4000" b="1" dirty="0" smtClean="0"/>
          </a:p>
        </p:txBody>
      </p:sp>
      <p:pic>
        <p:nvPicPr>
          <p:cNvPr id="11268" name="Picture 5" descr="C:\Documents and Settings\эрудит\Рабочий стол\дирижеры картинки\CA4KNV2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47800"/>
            <a:ext cx="2971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1066</TotalTime>
  <Words>461</Words>
  <Application>Microsoft PowerPoint</Application>
  <PresentationFormat>Экран (4:3)</PresentationFormat>
  <Paragraphs>85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Tahoma</vt:lpstr>
      <vt:lpstr>Arial</vt:lpstr>
      <vt:lpstr>Wingdings</vt:lpstr>
      <vt:lpstr>Calibri</vt:lpstr>
      <vt:lpstr>Cambria</vt:lpstr>
      <vt:lpstr>Lucida Sans Unicode</vt:lpstr>
      <vt:lpstr>Океан</vt:lpstr>
      <vt:lpstr> Дирижёры  и дирижирование.   Исследовательская работа </vt:lpstr>
      <vt:lpstr>  Diriger</vt:lpstr>
      <vt:lpstr> Дирижирование  осуществляется дирижёром.</vt:lpstr>
      <vt:lpstr>  Искусство  дирижирования основано на специально разработанной системе движений рук.  Важную роль в процессе дирижирования  играет  и лицо дирижёра,  его взгляд, мимика.    </vt:lpstr>
      <vt:lpstr> </vt:lpstr>
      <vt:lpstr>Истоки искусства дирижирования  </vt:lpstr>
      <vt:lpstr> </vt:lpstr>
      <vt:lpstr>19 век</vt:lpstr>
      <vt:lpstr>Со времён Вагнера дирижёр, ранее стоявший за своим  пультом лицом к публике,  повернулся к ней спиной,  это обеспечило наиболее  полный контакт его  с артистами оркестра.   Постепенно складывается современный тип дирижёра-исполнителя. </vt:lpstr>
      <vt:lpstr>В России  </vt:lpstr>
      <vt:lpstr>20 век</vt:lpstr>
      <vt:lpstr>По мановению шести осетинских дирижеров музыка замирает и оживает вновь.</vt:lpstr>
      <vt:lpstr>Имя Вероники Дударовой  занесено в книгу рекордов Гиннеса  </vt:lpstr>
      <vt:lpstr>Валерий Гергиев</vt:lpstr>
      <vt:lpstr>Самый известный осетин мира</vt:lpstr>
      <vt:lpstr>Туган Сохиев</vt:lpstr>
      <vt:lpstr>Главный дирижер и музыкальный руководитель Большого театра</vt:lpstr>
      <vt:lpstr>Тимур Зангиев</vt:lpstr>
      <vt:lpstr>Тимур Зангиев</vt:lpstr>
      <vt:lpstr>Хетаг Тедеев </vt:lpstr>
      <vt:lpstr>Хетаг Тедеев</vt:lpstr>
      <vt:lpstr>Георгий Албегов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Диана</cp:lastModifiedBy>
  <cp:revision>69</cp:revision>
  <cp:lastPrinted>1601-01-01T00:00:00Z</cp:lastPrinted>
  <dcterms:created xsi:type="dcterms:W3CDTF">1601-01-01T00:00:00Z</dcterms:created>
  <dcterms:modified xsi:type="dcterms:W3CDTF">2014-04-25T14:42:42Z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