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1921" autoAdjust="0"/>
  </p:normalViewPr>
  <p:slideViewPr>
    <p:cSldViewPr>
      <p:cViewPr>
        <p:scale>
          <a:sx n="66" d="100"/>
          <a:sy n="66" d="100"/>
        </p:scale>
        <p:origin x="-149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EB561-011F-4DCB-B453-B9C656284817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1C97AA0-FCFF-4C64-8A71-A7B67AA385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F4201-FE26-46FA-91C0-F37F7AB72749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8D3D8-2469-4A0B-9A88-D975F47181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CB5BE-67F0-4F23-B7F3-B048CC4D3A8E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378CA-4B81-4BFF-9045-4B1F3B5F9A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1BF90C-84A1-4072-94C7-B83207034E0D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2BE7A5D-9DCC-4D76-914A-D2AEFE59F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21893-F90A-4C98-8696-E3A4A12610E6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0674A-03E9-4854-B099-8EE078939A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6FA12-FC8B-4C0A-B186-F03E6DC0610D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7B377-A7BF-40ED-ADA4-A5086DCE05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FBECE-291C-475A-96BC-652F59DB253A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BA2A344-DAFC-4216-BE9C-E13BE51F39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806877-18F8-4DBE-9158-F11C79CB092C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25ED4-B066-4714-893E-41EA821F54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70260-CAA6-4B29-A5E6-EBA482CE8229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AD52F-C9A5-497C-8C99-2701AC79A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299CB-A1C6-4FE2-BA9D-3374F9D819E8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CE40A-442D-45F4-88A4-A3827FAC6F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C26EB-6A77-4814-AC3C-0B4BD3D16CA4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08857-7BFC-4234-BD70-1239894D9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27.10.2014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714356"/>
            <a:ext cx="6858048" cy="260049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Формирование УУД на уроках </a:t>
            </a: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химии</a:t>
            </a:r>
            <a:endParaRPr lang="ru-RU" sz="6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429000"/>
            <a:ext cx="6400800" cy="175260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Иванова А.А.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Учитель химии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Коммунарская ООШ</a:t>
            </a:r>
            <a:endParaRPr lang="ru-RU" sz="28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928694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Методы формирования и способы </a:t>
            </a:r>
            <a:r>
              <a:rPr lang="ru-RU" sz="3600" dirty="0" err="1" smtClean="0">
                <a:solidFill>
                  <a:schemeClr val="accent6">
                    <a:lumMod val="75000"/>
                  </a:schemeClr>
                </a:solidFill>
              </a:rPr>
              <a:t>диагноститки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регулятивных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УУД: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Проектная деятельность</a:t>
            </a:r>
            <a:r>
              <a:rPr lang="ru-RU" sz="2000" dirty="0" smtClean="0"/>
              <a:t> предусматривает как коллективную, так и индивидуальную работу по самостоятельно выбранной теме. </a:t>
            </a:r>
          </a:p>
          <a:p>
            <a:pPr>
              <a:buNone/>
            </a:pPr>
            <a:r>
              <a:rPr lang="ru-RU" sz="2000" b="1" dirty="0" smtClean="0"/>
              <a:t>Действия самоконтроля и самооценки</a:t>
            </a:r>
            <a:r>
              <a:rPr lang="ru-RU" sz="2000" dirty="0" smtClean="0"/>
              <a:t>, под которыми понимается умение учащихся самостоятельно проконтролировать и оценить не только результаты собственной деятельности, но и её ход, эффективность. </a:t>
            </a:r>
            <a:br>
              <a:rPr lang="ru-RU" sz="2000" dirty="0" smtClean="0"/>
            </a:br>
            <a:r>
              <a:rPr lang="ru-RU" sz="2000" b="1" dirty="0" smtClean="0"/>
              <a:t>Возможны следующие виды заданий</a:t>
            </a:r>
            <a:r>
              <a:rPr lang="ru-RU" sz="2000" dirty="0" smtClean="0"/>
              <a:t>:</a:t>
            </a:r>
          </a:p>
          <a:p>
            <a:pPr lvl="0"/>
            <a:r>
              <a:rPr lang="ru-RU" sz="2000" dirty="0" smtClean="0"/>
              <a:t>«преднамеренные ошибки»;</a:t>
            </a:r>
          </a:p>
          <a:p>
            <a:pPr lvl="0"/>
            <a:r>
              <a:rPr lang="ru-RU" sz="2000" dirty="0" smtClean="0"/>
              <a:t>поиск информации в предложенных источниках;</a:t>
            </a:r>
          </a:p>
          <a:p>
            <a:pPr lvl="0"/>
            <a:r>
              <a:rPr lang="ru-RU" sz="2000" dirty="0" smtClean="0"/>
              <a:t>взаимоконтроль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Методы формирования и способы диагностики коммуникативных УУД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8117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Для развития коммуникативных УУД </a:t>
            </a:r>
            <a:r>
              <a:rPr lang="ru-RU" sz="2800" dirty="0" smtClean="0"/>
              <a:t>универсальная </a:t>
            </a:r>
            <a:r>
              <a:rPr lang="ru-RU" sz="2800" dirty="0" smtClean="0"/>
              <a:t>деятельность - </a:t>
            </a:r>
            <a:r>
              <a:rPr lang="ru-RU" sz="2800" b="1" i="1" dirty="0" smtClean="0"/>
              <a:t>групповые </a:t>
            </a:r>
            <a:r>
              <a:rPr lang="ru-RU" sz="2800" b="1" i="1" dirty="0" smtClean="0"/>
              <a:t>формы работы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pPr algn="ctr">
              <a:buNone/>
            </a:pPr>
            <a:r>
              <a:rPr lang="ru-RU" sz="2800" b="1" dirty="0" smtClean="0"/>
              <a:t>Виды заданий</a:t>
            </a:r>
            <a:r>
              <a:rPr lang="ru-RU" sz="2800" dirty="0" smtClean="0"/>
              <a:t>:</a:t>
            </a:r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2800" dirty="0" smtClean="0"/>
              <a:t>составь задание партнеру;</a:t>
            </a:r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2800" dirty="0" smtClean="0"/>
              <a:t>отзыв на работу товарища;</a:t>
            </a:r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2800" dirty="0" smtClean="0"/>
              <a:t>групповая работа по составлению</a:t>
            </a:r>
            <a:r>
              <a:rPr lang="en-US" sz="2800" dirty="0" smtClean="0"/>
              <a:t> </a:t>
            </a:r>
            <a:r>
              <a:rPr lang="ru-RU" sz="2800" dirty="0" smtClean="0"/>
              <a:t>кроссворда;</a:t>
            </a:r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2800" dirty="0" smtClean="0"/>
              <a:t>«отгадай, </a:t>
            </a:r>
            <a:r>
              <a:rPr lang="ru-RU" sz="2800" dirty="0" smtClean="0"/>
              <a:t>что это»;</a:t>
            </a:r>
            <a:endParaRPr lang="ru-RU" sz="2800" dirty="0" smtClean="0"/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2800" dirty="0" smtClean="0"/>
              <a:t>диалоговое слушание;</a:t>
            </a:r>
            <a:endParaRPr lang="ru-RU" sz="2800" dirty="0" smtClean="0"/>
          </a:p>
          <a:p>
            <a:pPr marL="514350" lvl="0" indent="-514350">
              <a:buFont typeface="Wingdings" pitchFamily="2" charset="2"/>
              <a:buChar char="v"/>
            </a:pPr>
            <a:r>
              <a:rPr lang="ru-RU" sz="2800" dirty="0" smtClean="0"/>
              <a:t>Проектная деятельность.</a:t>
            </a:r>
            <a:endParaRPr lang="ru-RU" sz="2800" dirty="0" smtClean="0"/>
          </a:p>
          <a:p>
            <a:pPr marL="514350" indent="-514350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Конструктор урока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2857488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488"/>
              </a:tblGrid>
              <a:tr h="4643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Вызов: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Мозговой штурм;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Игра-упражнение «Веер»;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«Поясните цитату»;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«Как вы объясните народную мудрость»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«Вы согласны с этим высказыванием?»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«Как бы вы прокомментировали эпиграф»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«Верите ли вы, что…»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З-Х-У» («знаю-хочу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узнать-узнал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»)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это…» (своеобразный «черный ящик»)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5984039"/>
              </p:ext>
            </p:extLst>
          </p:nvPr>
        </p:nvGraphicFramePr>
        <p:xfrm>
          <a:off x="3286116" y="1500174"/>
          <a:ext cx="2714644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</a:tblGrid>
              <a:tr h="4643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Осмысление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Пометки на полях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«Бортовой журнал»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со стопами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«Сводная таблица»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Тонкие и толстые вопросы»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Зиг-заг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Мое мнение»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Мозговой штурм»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Фишбоун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«Что? Где? Когда?» (заполнение таблицы из трех столбцов: что?, где?, когда?)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 решения проблем «Идеал»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2549950"/>
              </p:ext>
            </p:extLst>
          </p:nvPr>
        </p:nvGraphicFramePr>
        <p:xfrm>
          <a:off x="6072198" y="1500174"/>
          <a:ext cx="2690810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10"/>
              </a:tblGrid>
              <a:tr h="4643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Рефлексия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:</a:t>
                      </a:r>
                      <a:endParaRPr lang="ru-RU" dirty="0" smtClean="0">
                        <a:solidFill>
                          <a:srgbClr val="FFFF00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Рефлексивный экран вопросов;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Сформулируйте 3 вопроса по сегодняшней теме 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«Мое мнение»;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нового вы узнали на уроке;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Синквейн ;</a:t>
                      </a:r>
                      <a:endParaRPr lang="ru-RU" sz="15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«Телеграмма»;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«Давайте пошушукаемся»;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Барометр настроения»;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«Точка зрения»;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«Неоконченное предложение».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1193439"/>
              </p:ext>
            </p:extLst>
          </p:nvPr>
        </p:nvGraphicFramePr>
        <p:xfrm>
          <a:off x="357158" y="428604"/>
          <a:ext cx="850112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2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Вариативность использования приемов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на разных этапах урока</a:t>
                      </a:r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00042"/>
            <a:ext cx="5143536" cy="2296920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за </a:t>
            </a:r>
            <a:r>
              <a:rPr lang="ru-RU" sz="6600" dirty="0" smtClean="0"/>
              <a:t>внимание</a:t>
            </a:r>
            <a:r>
              <a:rPr lang="ru-RU" sz="6000" dirty="0" smtClean="0"/>
              <a:t>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105400"/>
            <a:ext cx="6400800" cy="1252558"/>
          </a:xfrm>
        </p:spPr>
        <p:txBody>
          <a:bodyPr/>
          <a:lstStyle/>
          <a:p>
            <a:r>
              <a:rPr lang="ru-RU" sz="4400" dirty="0" smtClean="0"/>
              <a:t>Творческих успехов!</a:t>
            </a:r>
            <a:endParaRPr lang="ru-RU" sz="4400" dirty="0"/>
          </a:p>
        </p:txBody>
      </p:sp>
      <p:pic>
        <p:nvPicPr>
          <p:cNvPr id="4" name="Рисунок 3" descr="73501498_59705922_smaylik_solnuyshko_gif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428868"/>
            <a:ext cx="2857500" cy="28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Виды УУД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510"/>
          </a:xfrm>
        </p:spPr>
        <p:txBody>
          <a:bodyPr/>
          <a:lstStyle/>
          <a:p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  Личностные;</a:t>
            </a:r>
            <a:r>
              <a:rPr lang="ru-RU" sz="4000" dirty="0" smtClean="0"/>
              <a:t>						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   Регулятивные;</a:t>
            </a:r>
            <a:endParaRPr lang="ru-RU" sz="4000" dirty="0" smtClean="0"/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   Коммуникативные;</a:t>
            </a:r>
            <a:endParaRPr lang="ru-RU" sz="4000" dirty="0" smtClean="0"/>
          </a:p>
          <a:p>
            <a:pPr marL="742950" indent="-742950">
              <a:buFont typeface="Wingdings" pitchFamily="2" charset="2"/>
              <a:buChar char="v"/>
            </a:pPr>
            <a:r>
              <a:rPr lang="ru-RU" sz="4000" dirty="0" smtClean="0"/>
              <a:t>Познавательные.</a:t>
            </a:r>
            <a:endParaRPr lang="ru-RU" sz="4000" dirty="0"/>
          </a:p>
        </p:txBody>
      </p:sp>
      <p:pic>
        <p:nvPicPr>
          <p:cNvPr id="5" name="Рисунок 4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497" y="1928802"/>
            <a:ext cx="2018317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213" y="270338"/>
            <a:ext cx="5400684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Личностные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УУД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8" y="1285860"/>
            <a:ext cx="4856054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dirty="0" smtClean="0"/>
              <a:t>Обеспечивают ценностно-смысловую ориентацию учащихся (умение соотносить поступки и события с принятыми этическими принципами, знание моральных норм и умение выделить нравственный аспект поведения), а также ориентацию в социальных ролях и межличностных отношениях.</a:t>
            </a:r>
            <a:endParaRPr lang="ru-RU" sz="2400" dirty="0"/>
          </a:p>
        </p:txBody>
      </p:sp>
      <p:pic>
        <p:nvPicPr>
          <p:cNvPr id="5" name="Рисунок 4" descr="af810832f169e92ec573e72213555ad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428736"/>
            <a:ext cx="459727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Регулятивные УУД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785926"/>
            <a:ext cx="7605739" cy="3867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Обеспечивают организацию учащимся своей учебной </a:t>
            </a:r>
            <a:r>
              <a:rPr lang="ru-RU" sz="2400" dirty="0" smtClean="0"/>
              <a:t>деятельности, осмысление своей роли на уроке. </a:t>
            </a:r>
            <a:endParaRPr lang="ru-RU" sz="2400" dirty="0" smtClean="0"/>
          </a:p>
        </p:txBody>
      </p:sp>
      <p:pic>
        <p:nvPicPr>
          <p:cNvPr id="5" name="Рисунок 4" descr="81856305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786058"/>
            <a:ext cx="3095620" cy="3683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Познавательные УУД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93040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Включают</a:t>
            </a:r>
            <a:r>
              <a:rPr lang="ru-RU" sz="2800" i="1" dirty="0" smtClean="0"/>
              <a:t> </a:t>
            </a:r>
            <a:r>
              <a:rPr lang="ru-RU" sz="2800" i="1" dirty="0" err="1" smtClean="0"/>
              <a:t>общеучебные</a:t>
            </a:r>
            <a:r>
              <a:rPr lang="ru-RU" sz="2800" i="1" dirty="0" smtClean="0"/>
              <a:t> универсальные действия,</a:t>
            </a:r>
            <a:endParaRPr lang="en-US" sz="2800" i="1" dirty="0" smtClean="0"/>
          </a:p>
          <a:p>
            <a:pPr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логические,</a:t>
            </a:r>
            <a:endParaRPr lang="en-US" sz="2800" i="1" dirty="0" smtClean="0"/>
          </a:p>
          <a:p>
            <a:pPr>
              <a:buNone/>
            </a:pPr>
            <a:r>
              <a:rPr lang="ru-RU" sz="2800" dirty="0" smtClean="0"/>
              <a:t> а также</a:t>
            </a:r>
            <a:r>
              <a:rPr lang="ru-RU" sz="2800" i="1" dirty="0" smtClean="0"/>
              <a:t> </a:t>
            </a:r>
            <a:r>
              <a:rPr lang="ru-RU" sz="2800" i="1" dirty="0" smtClean="0"/>
              <a:t>действия</a:t>
            </a:r>
          </a:p>
          <a:p>
            <a:pPr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постановки</a:t>
            </a:r>
            <a:endParaRPr lang="en-US" sz="2800" i="1" dirty="0" smtClean="0"/>
          </a:p>
          <a:p>
            <a:pPr>
              <a:buNone/>
            </a:pPr>
            <a:r>
              <a:rPr lang="ru-RU" sz="2800" dirty="0" smtClean="0"/>
              <a:t> и</a:t>
            </a:r>
            <a:r>
              <a:rPr lang="ru-RU" sz="2800" i="1" dirty="0" smtClean="0"/>
              <a:t> решения проблем.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7" name="Рисунок 6" descr="химия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643182"/>
            <a:ext cx="4352835" cy="3424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8566" y="1357298"/>
            <a:ext cx="5810822" cy="5271259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Обеспечивают социальную компетентность и учет позиции других людей, партнера по общению или деятельности,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 </a:t>
            </a:r>
          </a:p>
          <a:p>
            <a:endParaRPr lang="ru-RU" dirty="0"/>
          </a:p>
        </p:txBody>
      </p:sp>
      <p:pic>
        <p:nvPicPr>
          <p:cNvPr id="6" name="Рисунок 5" descr="0_6e192_fe3600e7_XL.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348" y="477744"/>
            <a:ext cx="3071802" cy="22859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28662" y="357166"/>
            <a:ext cx="59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ru-RU" sz="3600" cap="all" dirty="0" smtClean="0">
                <a:solidFill>
                  <a:srgbClr val="C17529">
                    <a:lumMod val="75000"/>
                  </a:srgbClr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Коммуникативные УУД</a:t>
            </a:r>
            <a:endParaRPr lang="ru-RU" sz="3600" cap="all" dirty="0">
              <a:solidFill>
                <a:srgbClr val="C17529">
                  <a:lumMod val="75000"/>
                </a:srgbClr>
              </a:solidFill>
              <a:effectLst>
                <a:reflection blurRad="12700" stA="48000" endA="300" endPos="55000" dir="5400000" sy="-90000" algn="bl" rotWithShape="0"/>
              </a:effectLst>
              <a:latin typeface="Franklin Gothic Medium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58246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задания-помощники в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развитии УУД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7858148" cy="4525963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"умные" тесты, проверяющие не </a:t>
            </a:r>
            <a:r>
              <a:rPr lang="ru-RU" sz="2800" dirty="0" smtClean="0"/>
              <a:t>только </a:t>
            </a:r>
            <a:r>
              <a:rPr lang="ru-RU" sz="2800" dirty="0" smtClean="0"/>
              <a:t>знание фактов, </a:t>
            </a:r>
            <a:r>
              <a:rPr lang="ru-RU" sz="2800" dirty="0" smtClean="0"/>
              <a:t>но и </a:t>
            </a:r>
            <a:r>
              <a:rPr lang="ru-RU" sz="2800" dirty="0" smtClean="0"/>
              <a:t>понимание </a:t>
            </a:r>
            <a:r>
              <a:rPr lang="ru-RU" sz="2800" dirty="0" smtClean="0"/>
              <a:t>механизма, характерные черты, признаки, свойства соединений;</a:t>
            </a:r>
            <a:endParaRPr lang="ru-RU" sz="2800" dirty="0" smtClean="0"/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заполнение систематизирующих и сравнительных </a:t>
            </a:r>
            <a:r>
              <a:rPr lang="ru-RU" sz="2800" dirty="0" smtClean="0"/>
              <a:t>таблиц, кластеров;</a:t>
            </a:r>
            <a:endParaRPr lang="ru-RU" sz="2800" dirty="0" smtClean="0"/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задания на анализ цифровой информации;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задания, требующие использования информации одновременно из нескольких предлагаемых  источников;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задания на определение персоналий по приведенной </a:t>
            </a:r>
            <a:r>
              <a:rPr lang="ru-RU" sz="2800" dirty="0" smtClean="0"/>
              <a:t>характеристике открытий.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71546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Методы формирования и способы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диагностики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личностных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УУД: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4" y="1214422"/>
            <a:ext cx="8458256" cy="528796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1.Участие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 проектах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: выбор интересной для ребенка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темы, распределение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ролей в группе, определение своего вклада в коллективную работу, и т.д.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2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ворческие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задания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.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3.Дневники достижений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(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предметное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портфолио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).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4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.  Привлечение для участия в дистанционных предметных конкурсах.</a:t>
            </a:r>
            <a:r>
              <a:rPr lang="ru-RU" b="1" dirty="0" smtClean="0">
                <a:cs typeface="Aharoni" pitchFamily="2" charset="-79"/>
              </a:rPr>
              <a:t/>
            </a:r>
            <a:br>
              <a:rPr lang="ru-RU" b="1" dirty="0" smtClean="0">
                <a:cs typeface="Aharoni" pitchFamily="2" charset="-79"/>
              </a:rPr>
            </a:br>
            <a:endParaRPr lang="ru-RU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29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Методы формирования и способы диагностики познавательных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УУД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9144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/>
              <a:t>1) </a:t>
            </a:r>
            <a:r>
              <a:rPr lang="ru-RU" sz="2800" b="1" dirty="0" smtClean="0"/>
              <a:t>Использование ИКТ на </a:t>
            </a:r>
            <a:r>
              <a:rPr lang="ru-RU" sz="2800" b="1" dirty="0" smtClean="0"/>
              <a:t>уроках химии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r>
              <a:rPr lang="ru-RU" sz="2800" i="1" dirty="0" smtClean="0"/>
              <a:t>    </a:t>
            </a:r>
            <a:r>
              <a:rPr lang="ru-RU" sz="2800" dirty="0" smtClean="0"/>
              <a:t>Уроки </a:t>
            </a:r>
            <a:r>
              <a:rPr lang="ru-RU" sz="2800" dirty="0" smtClean="0"/>
              <a:t>демонстрационного типа.</a:t>
            </a:r>
          </a:p>
          <a:p>
            <a:r>
              <a:rPr lang="ru-RU" sz="2800" dirty="0" smtClean="0"/>
              <a:t>    </a:t>
            </a:r>
            <a:r>
              <a:rPr lang="ru-RU" sz="2800" dirty="0" smtClean="0"/>
              <a:t>Уроки </a:t>
            </a:r>
            <a:r>
              <a:rPr lang="ru-RU" sz="2800" dirty="0" smtClean="0"/>
              <a:t>компьютерного тестирования.</a:t>
            </a:r>
          </a:p>
          <a:p>
            <a:pPr marL="494100" indent="-457200"/>
            <a:r>
              <a:rPr lang="ru-RU" sz="2800" dirty="0" smtClean="0"/>
              <a:t>  </a:t>
            </a:r>
            <a:r>
              <a:rPr lang="ru-RU" sz="2800" dirty="0" smtClean="0"/>
              <a:t>Уроки </a:t>
            </a:r>
            <a:r>
              <a:rPr lang="ru-RU" sz="2800" dirty="0" smtClean="0"/>
              <a:t>конструирования</a:t>
            </a:r>
            <a:r>
              <a:rPr lang="ru-RU" sz="2400" dirty="0" smtClean="0"/>
              <a:t>.</a:t>
            </a:r>
          </a:p>
          <a:p>
            <a:pPr marL="494100" indent="-457200"/>
            <a:r>
              <a:rPr lang="ru-RU" sz="2400" dirty="0" smtClean="0"/>
              <a:t>   </a:t>
            </a:r>
            <a:r>
              <a:rPr lang="ru-RU" sz="2400" dirty="0" err="1" smtClean="0"/>
              <a:t>Медиауроки</a:t>
            </a:r>
            <a:r>
              <a:rPr lang="ru-RU" sz="2400" dirty="0" smtClean="0"/>
              <a:t> , виртуальные лаборатории.</a:t>
            </a:r>
            <a:endParaRPr lang="ru-RU" sz="2400" dirty="0" smtClean="0"/>
          </a:p>
          <a:p>
            <a:pPr>
              <a:buNone/>
            </a:pPr>
            <a:r>
              <a:rPr lang="ru-RU" sz="2800" i="1" dirty="0" smtClean="0"/>
              <a:t>   </a:t>
            </a:r>
            <a:r>
              <a:rPr lang="ru-RU" sz="2800" i="1" dirty="0" smtClean="0"/>
              <a:t>2) </a:t>
            </a:r>
            <a:r>
              <a:rPr lang="ru-RU" sz="2800" b="1" dirty="0" smtClean="0"/>
              <a:t>Информационный поиск в сети Интернет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b="1" dirty="0" smtClean="0"/>
              <a:t>Использование мультимедийных пособий.</a:t>
            </a:r>
          </a:p>
          <a:p>
            <a:r>
              <a:rPr lang="ru-RU" sz="2800" dirty="0" smtClean="0"/>
              <a:t>электронные учебники, электронные энциклопедии, </a:t>
            </a:r>
            <a:r>
              <a:rPr lang="ru-RU" sz="2800" dirty="0" err="1" smtClean="0"/>
              <a:t>медиатеки</a:t>
            </a:r>
            <a:r>
              <a:rPr lang="ru-RU" sz="2800" dirty="0" smtClean="0"/>
              <a:t> цифровых образовательных ресурсов;</a:t>
            </a:r>
          </a:p>
          <a:p>
            <a:r>
              <a:rPr lang="ru-RU" sz="2800" dirty="0" smtClean="0"/>
              <a:t>электронные интерактивные тренажеры, тесты;</a:t>
            </a:r>
          </a:p>
          <a:p>
            <a:r>
              <a:rPr lang="ru-RU" sz="2800" dirty="0" smtClean="0"/>
              <a:t>ресурсы Интернета.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</TotalTime>
  <Words>586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Формирование УУД на уроках химии</vt:lpstr>
      <vt:lpstr>Виды УУД:</vt:lpstr>
      <vt:lpstr>Личностные   УУД</vt:lpstr>
      <vt:lpstr>Регулятивные УУД</vt:lpstr>
      <vt:lpstr>Познавательные УУД</vt:lpstr>
      <vt:lpstr>Слайд 6</vt:lpstr>
      <vt:lpstr>задания-помощники в развитии УУД: </vt:lpstr>
      <vt:lpstr>Методы формирования и способы  диагностики личностных УУД:</vt:lpstr>
      <vt:lpstr>Методы формирования и способы диагностики познавательных УУД:</vt:lpstr>
      <vt:lpstr>Методы формирования и способы диагноститки регулятивных УУД:</vt:lpstr>
      <vt:lpstr>Методы формирования и способы диагностики коммуникативных УУД</vt:lpstr>
      <vt:lpstr>Конструктор урока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на уроках истории и обществознания</dc:title>
  <dc:creator>Julia</dc:creator>
  <cp:lastModifiedBy>Настенька</cp:lastModifiedBy>
  <cp:revision>18</cp:revision>
  <dcterms:created xsi:type="dcterms:W3CDTF">2013-09-26T04:34:49Z</dcterms:created>
  <dcterms:modified xsi:type="dcterms:W3CDTF">2014-10-27T19:22:25Z</dcterms:modified>
</cp:coreProperties>
</file>