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61" r:id="rId8"/>
    <p:sldId id="262" r:id="rId9"/>
    <p:sldId id="263" r:id="rId10"/>
    <p:sldId id="264" r:id="rId11"/>
    <p:sldId id="265" r:id="rId12"/>
    <p:sldId id="257" r:id="rId13"/>
    <p:sldId id="258" r:id="rId14"/>
    <p:sldId id="259" r:id="rId15"/>
    <p:sldId id="271" r:id="rId16"/>
    <p:sldId id="273" r:id="rId17"/>
    <p:sldId id="274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C967EA-3786-4736-9D5E-17ED0808DE1D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83E599-5C01-4EEA-82DB-C899BB362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420004" cy="315755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dirty="0" smtClean="0"/>
              <a:t>Герасимов Алексей Викторович 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/>
              <a:t>учитель технологии, </a:t>
            </a:r>
            <a:r>
              <a:rPr lang="ru-RU" sz="2000" dirty="0" err="1" smtClean="0"/>
              <a:t>обж</a:t>
            </a:r>
            <a:r>
              <a:rPr lang="ru-RU" sz="2000" dirty="0" smtClean="0"/>
              <a:t>.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Здоровье не всё, но всё без здоровья – ничто.</a:t>
            </a:r>
            <a:endParaRPr lang="ru-RU" dirty="0" smtClean="0"/>
          </a:p>
          <a:p>
            <a:pPr algn="r"/>
            <a:r>
              <a:rPr lang="ru-RU" i="1" dirty="0" smtClean="0"/>
              <a:t>Сократ.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"Здоровый образ жизни. </a:t>
            </a:r>
            <a:br>
              <a:rPr lang="ru-RU" b="1" dirty="0" smtClean="0"/>
            </a:br>
            <a:r>
              <a:rPr lang="ru-RU" b="1" dirty="0" smtClean="0"/>
              <a:t>Его принципы и составляющие"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98" cy="136207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Работа с родителями: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572559" cy="3881458"/>
          </a:xfrm>
        </p:spPr>
        <p:txBody>
          <a:bodyPr>
            <a:normAutofit fontScale="85000" lnSpcReduction="10000"/>
          </a:bodyPr>
          <a:lstStyle/>
          <a:p>
            <a:r>
              <a:rPr lang="ru-RU" sz="3200" i="1" dirty="0" smtClean="0"/>
              <a:t>Совместная систематическая работу ОУ и семьи;</a:t>
            </a:r>
            <a:endParaRPr lang="ru-RU" sz="3200" dirty="0" smtClean="0"/>
          </a:p>
          <a:p>
            <a:r>
              <a:rPr lang="ru-RU" sz="3200" i="1" dirty="0" smtClean="0"/>
              <a:t>Физкультурные праздники “Папа, мама, я – спортивная семья!”;</a:t>
            </a:r>
            <a:endParaRPr lang="ru-RU" sz="3200" dirty="0" smtClean="0"/>
          </a:p>
          <a:p>
            <a:r>
              <a:rPr lang="ru-RU" sz="3200" i="1" dirty="0" smtClean="0"/>
              <a:t>Родительские собрания, беседы, лекции;</a:t>
            </a:r>
            <a:endParaRPr lang="ru-RU" sz="3200" dirty="0" smtClean="0"/>
          </a:p>
          <a:p>
            <a:r>
              <a:rPr lang="ru-RU" sz="3200" i="1" dirty="0" smtClean="0"/>
              <a:t>Дни открытых дверей, полная информация о развитии ребёнка; </a:t>
            </a:r>
            <a:endParaRPr lang="ru-RU" sz="3200" dirty="0" smtClean="0"/>
          </a:p>
          <a:p>
            <a:r>
              <a:rPr lang="ru-RU" sz="3200" i="1" dirty="0" smtClean="0"/>
              <a:t>Консультационная служба “Семья” (помощь специалистов: психолога, логопеда инструктора по физической культуре, педиатра, педагога).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98" cy="136207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Внедрение новых технологий: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572559" cy="3881458"/>
          </a:xfrm>
        </p:spPr>
        <p:txBody>
          <a:bodyPr>
            <a:normAutofit fontScale="92500" lnSpcReduction="20000"/>
          </a:bodyPr>
          <a:lstStyle/>
          <a:p>
            <a:r>
              <a:rPr lang="ru-RU" sz="3200" i="1" dirty="0" smtClean="0"/>
              <a:t>Использование новых методик по физическому воспитанию (универсальный спортивный тренажерный комплекс, спортивный тренажер “Змейка”, дидактическая развивающая игра “Пирамидки”);</a:t>
            </a:r>
            <a:endParaRPr lang="ru-RU" sz="3200" dirty="0" smtClean="0"/>
          </a:p>
          <a:p>
            <a:r>
              <a:rPr lang="ru-RU" sz="3200" i="1" dirty="0" smtClean="0"/>
              <a:t>Применение универсальной программы “Тропинка”, разработанной лабораторией медико-физиологических проблем обучения Красноярского института повышения квалификации работников образования.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Универсальный спортивный тренажерный комплекс</a:t>
            </a:r>
            <a:endParaRPr lang="ru-RU" b="1" dirty="0"/>
          </a:p>
        </p:txBody>
      </p:sp>
      <p:pic>
        <p:nvPicPr>
          <p:cNvPr id="4" name="Рисунок 3" descr="lider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64" y="1643050"/>
            <a:ext cx="8547678" cy="4564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ск.jpg"/>
          <p:cNvPicPr>
            <a:picLocks noChangeAspect="1"/>
          </p:cNvPicPr>
          <p:nvPr/>
        </p:nvPicPr>
        <p:blipFill>
          <a:blip r:embed="rId2"/>
          <a:srcRect l="2381" t="11905" b="14285"/>
          <a:stretch>
            <a:fillRect/>
          </a:stretch>
        </p:blipFill>
        <p:spPr>
          <a:xfrm>
            <a:off x="1071538" y="1134253"/>
            <a:ext cx="7286676" cy="550945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Универсальный спортивный тренажерный комплекс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nake.jpg"/>
          <p:cNvPicPr>
            <a:picLocks noChangeAspect="1"/>
          </p:cNvPicPr>
          <p:nvPr/>
        </p:nvPicPr>
        <p:blipFill>
          <a:blip r:embed="rId2"/>
          <a:srcRect l="1042" t="3938" b="5685"/>
          <a:stretch>
            <a:fillRect/>
          </a:stretch>
        </p:blipFill>
        <p:spPr>
          <a:xfrm>
            <a:off x="1214414" y="1571612"/>
            <a:ext cx="6786610" cy="50720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Спортивный тренажер “Змейка”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9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Лечебно-профилактические и оздоровительные мероприятия: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572559" cy="3881458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Комплексное закаливание (солнечные ванны, водные процедуры, обливание ног);</a:t>
            </a:r>
          </a:p>
          <a:p>
            <a:r>
              <a:rPr lang="ru-RU" sz="3200" dirty="0" smtClean="0"/>
              <a:t>Лечебная физкультура;</a:t>
            </a:r>
          </a:p>
          <a:p>
            <a:r>
              <a:rPr lang="ru-RU" sz="3200" dirty="0" smtClean="0"/>
              <a:t>Укрепляющая </a:t>
            </a:r>
            <a:r>
              <a:rPr lang="ru-RU" sz="3200" dirty="0" err="1" smtClean="0"/>
              <a:t>фитотерапия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Контроль часто болеющих детей;</a:t>
            </a:r>
          </a:p>
          <a:p>
            <a:r>
              <a:rPr lang="ru-RU" sz="3200" dirty="0" err="1" smtClean="0"/>
              <a:t>Физиолечение</a:t>
            </a:r>
            <a:r>
              <a:rPr lang="ru-RU" sz="3200" dirty="0" smtClean="0"/>
              <a:t> – тубус-кварц, ингалятор, УФО;</a:t>
            </a:r>
          </a:p>
          <a:p>
            <a:r>
              <a:rPr lang="ru-RU" sz="3200" dirty="0" smtClean="0"/>
              <a:t>Массаж – лечебный, профилактический.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r>
              <a:rPr lang="ru-RU" b="1" dirty="0" smtClean="0"/>
              <a:t>Оздоровительные мероприятия: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8186766" cy="52149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800" dirty="0" smtClean="0"/>
              <a:t>Отбор детей в оздоровительные группы;</a:t>
            </a:r>
          </a:p>
          <a:p>
            <a:pPr lvl="0"/>
            <a:r>
              <a:rPr lang="ru-RU" sz="2800" dirty="0" smtClean="0"/>
              <a:t>Профилактические прививки;</a:t>
            </a:r>
          </a:p>
          <a:p>
            <a:pPr lvl="0"/>
            <a:r>
              <a:rPr lang="ru-RU" sz="2800" dirty="0" smtClean="0"/>
              <a:t>Ионизация воздуха при помощи люстры Чижевского;</a:t>
            </a:r>
          </a:p>
          <a:p>
            <a:pPr lvl="0"/>
            <a:r>
              <a:rPr lang="ru-RU" sz="2800" dirty="0" smtClean="0"/>
              <a:t>Лечебный свет “Дюна – Т” (использование инфракрасного и красного цвета);</a:t>
            </a:r>
          </a:p>
          <a:p>
            <a:pPr lvl="0"/>
            <a:r>
              <a:rPr lang="ru-RU" sz="2800" dirty="0" err="1" smtClean="0"/>
              <a:t>Физиопроцедуры</a:t>
            </a:r>
            <a:r>
              <a:rPr lang="ru-RU" sz="2800" dirty="0" smtClean="0"/>
              <a:t> (тубус-кварц), ингаляции;</a:t>
            </a:r>
          </a:p>
          <a:p>
            <a:pPr lvl="0"/>
            <a:r>
              <a:rPr lang="ru-RU" sz="2800" dirty="0" smtClean="0"/>
              <a:t>Профилактика близорукости у детей – гимнастика для глаз;</a:t>
            </a:r>
          </a:p>
          <a:p>
            <a:pPr lvl="0"/>
            <a:r>
              <a:rPr lang="ru-RU" sz="2800" dirty="0" smtClean="0"/>
              <a:t>Соблюдение мероприятий по улучшению адаптационного периода у первоклассников;</a:t>
            </a:r>
          </a:p>
          <a:p>
            <a:pPr lvl="0"/>
            <a:r>
              <a:rPr lang="ru-RU" sz="2800" dirty="0" smtClean="0"/>
              <a:t>Строгое соблюдение норм </a:t>
            </a:r>
            <a:r>
              <a:rPr lang="ru-RU" sz="2800" dirty="0" err="1" smtClean="0"/>
              <a:t>санпина</a:t>
            </a:r>
            <a:r>
              <a:rPr lang="ru-RU" sz="2800" dirty="0" smtClean="0"/>
              <a:t>;</a:t>
            </a:r>
          </a:p>
          <a:p>
            <a:pPr lvl="0"/>
            <a:r>
              <a:rPr lang="ru-RU" sz="2800" dirty="0" smtClean="0"/>
              <a:t>Летняя оздоровительная компания (под девизом: “Если праздник, то спортивный; если отдых, то активный”);</a:t>
            </a:r>
          </a:p>
          <a:p>
            <a:pPr lvl="0"/>
            <a:r>
              <a:rPr lang="ru-RU" sz="2800" dirty="0" smtClean="0"/>
              <a:t>Группа здоровья для самих сотрудников школы и родителей учеников;</a:t>
            </a:r>
          </a:p>
          <a:p>
            <a:r>
              <a:rPr lang="ru-RU" sz="2800" dirty="0" smtClean="0"/>
              <a:t>Витаминизация.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1369606"/>
          </a:xfrm>
        </p:spPr>
        <p:txBody>
          <a:bodyPr wrap="square">
            <a:spAutoFit/>
          </a:bodyPr>
          <a:lstStyle/>
          <a:p>
            <a:r>
              <a:rPr lang="ru-RU" b="1" dirty="0" smtClean="0"/>
              <a:t>ВЫВОД:</a:t>
            </a:r>
            <a:r>
              <a:rPr lang="ru-RU" dirty="0" smtClean="0"/>
              <a:t> педагогике оздоровления присущ ряд отличительных черт: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8115328" cy="5143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В её основе лежат представления о здоровом ребёнке, который является не только идеальным эталоном, но и практически достижимой нормой детского развития.</a:t>
            </a:r>
          </a:p>
          <a:p>
            <a:pPr lvl="0"/>
            <a:r>
              <a:rPr lang="ru-RU" dirty="0" smtClean="0"/>
              <a:t>Здоровый ребёнок и учитель рассматривается в качестве целостного телесно-духовного организма. </a:t>
            </a:r>
          </a:p>
          <a:p>
            <a:pPr lvl="0"/>
            <a:r>
              <a:rPr lang="ru-RU" dirty="0" smtClean="0"/>
              <a:t>Оздоровление трактуется не как совокупность лечебно-профилактических мер, а как форма развития, расширения психофизиологических возможностей детей.</a:t>
            </a:r>
          </a:p>
          <a:p>
            <a:r>
              <a:rPr lang="ru-RU" dirty="0" smtClean="0"/>
              <a:t>Ключевым </a:t>
            </a:r>
            <a:r>
              <a:rPr lang="ru-RU" dirty="0" err="1" smtClean="0"/>
              <a:t>системообразующим</a:t>
            </a:r>
            <a:r>
              <a:rPr lang="ru-RU" dirty="0" smtClean="0"/>
              <a:t> средством оздоровительно-развивающей работы с детьми является индивидуально-дифференцированный подход.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9"/>
            <a:ext cx="8329642" cy="2662267"/>
          </a:xfr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Здоровье – это не только отсутствие болезней, но и физическая, социальная и психологическая гармония человека.</a:t>
            </a:r>
            <a:br>
              <a:rPr lang="ru-RU" sz="3200" dirty="0" smtClean="0"/>
            </a:br>
            <a:r>
              <a:rPr lang="ru-RU" sz="3200" dirty="0" smtClean="0"/>
              <a:t>А также доброжелательные отношения</a:t>
            </a:r>
            <a:br>
              <a:rPr lang="ru-RU" sz="3200" dirty="0" smtClean="0"/>
            </a:br>
            <a:r>
              <a:rPr lang="ru-RU" sz="3200" dirty="0" smtClean="0"/>
              <a:t>с людьми, природой, наконец, самим собой.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929066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Так будьте здоровы и всегда помните слова Сократа</a:t>
            </a: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algn="r"/>
            <a:r>
              <a:rPr lang="ru-RU" sz="32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“</a:t>
            </a:r>
            <a:r>
              <a:rPr lang="ru-RU" sz="32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Здоровье не </a:t>
            </a:r>
            <a:r>
              <a:rPr lang="ru-RU" sz="32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всё,</a:t>
            </a:r>
          </a:p>
          <a:p>
            <a:pPr algn="r"/>
            <a:r>
              <a:rPr lang="ru-RU" sz="32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но </a:t>
            </a:r>
            <a:r>
              <a:rPr lang="ru-RU" sz="32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всё без здоровья – ничто”.</a:t>
            </a:r>
          </a:p>
          <a:p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179096" y="2000240"/>
          <a:ext cx="3379130" cy="2857520"/>
        </p:xfrm>
        <a:graphic>
          <a:graphicData uri="http://schemas.openxmlformats.org/presentationml/2006/ole">
            <p:oleObj spid="_x0000_s1026" r:id="rId3" imgW="6117840" imgH="51735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ЗАПОВЕДИ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здорового образа жизни </a:t>
            </a:r>
            <a:r>
              <a:rPr lang="ru-RU" sz="3600" b="1" i="1" dirty="0" smtClean="0"/>
              <a:t>для </a:t>
            </a:r>
            <a:r>
              <a:rPr lang="ru-RU" sz="3600" b="1" i="1" dirty="0" smtClean="0">
                <a:solidFill>
                  <a:srgbClr val="FF0000"/>
                </a:solidFill>
              </a:rPr>
              <a:t>родителей: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600200"/>
            <a:ext cx="8001056" cy="449580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 </a:t>
            </a:r>
            <a:endParaRPr lang="ru-RU" dirty="0" smtClean="0"/>
          </a:p>
          <a:p>
            <a:pPr lvl="0" indent="216000">
              <a:buFont typeface="Arial" pitchFamily="34" charset="0"/>
              <a:buChar char="•"/>
            </a:pPr>
            <a:r>
              <a:rPr lang="ru-RU" sz="2400" dirty="0" smtClean="0"/>
              <a:t>Витаминизация;</a:t>
            </a:r>
          </a:p>
          <a:p>
            <a:pPr lvl="0" indent="216000">
              <a:buFont typeface="Arial" pitchFamily="34" charset="0"/>
              <a:buChar char="•"/>
            </a:pPr>
            <a:r>
              <a:rPr lang="ru-RU" sz="2400" dirty="0" smtClean="0"/>
              <a:t>Закаливание;</a:t>
            </a:r>
          </a:p>
          <a:p>
            <a:pPr lvl="0" indent="216000">
              <a:buFont typeface="Arial" pitchFamily="34" charset="0"/>
              <a:buChar char="•"/>
            </a:pPr>
            <a:r>
              <a:rPr lang="ru-RU" sz="2400" dirty="0" smtClean="0"/>
              <a:t>Соблюдение режима дня, зарядка;</a:t>
            </a:r>
          </a:p>
          <a:p>
            <a:pPr lvl="0" indent="216000">
              <a:buFont typeface="Arial" pitchFamily="34" charset="0"/>
              <a:buChar char="•"/>
            </a:pPr>
            <a:r>
              <a:rPr lang="ru-RU" sz="2400" dirty="0" smtClean="0"/>
              <a:t>Организация дома спортивного уголка;</a:t>
            </a:r>
          </a:p>
          <a:p>
            <a:pPr lvl="0" indent="216000">
              <a:buFont typeface="Arial" pitchFamily="34" charset="0"/>
              <a:buChar char="•"/>
            </a:pPr>
            <a:r>
              <a:rPr lang="ru-RU" sz="2400" dirty="0" smtClean="0"/>
              <a:t>Соблюдение санитарно-гигиенических норм;</a:t>
            </a:r>
          </a:p>
          <a:p>
            <a:pPr lvl="0" indent="216000">
              <a:buFont typeface="Arial" pitchFamily="34" charset="0"/>
              <a:buChar char="•"/>
            </a:pPr>
            <a:r>
              <a:rPr lang="ru-RU" sz="2400" dirty="0" smtClean="0"/>
              <a:t>Профилактика </a:t>
            </a:r>
            <a:r>
              <a:rPr lang="ru-RU" sz="2400" dirty="0" err="1" smtClean="0"/>
              <a:t>табакокурения</a:t>
            </a:r>
            <a:r>
              <a:rPr lang="ru-RU" sz="2400" dirty="0" smtClean="0"/>
              <a:t>, наркомании;</a:t>
            </a:r>
          </a:p>
          <a:p>
            <a:pPr lvl="0" indent="216000">
              <a:buFont typeface="Arial" pitchFamily="34" charset="0"/>
              <a:buChar char="•"/>
            </a:pPr>
            <a:r>
              <a:rPr lang="ru-RU" sz="2400" dirty="0" err="1" smtClean="0"/>
              <a:t>Обеспечивание</a:t>
            </a:r>
            <a:r>
              <a:rPr lang="ru-RU" sz="2400" dirty="0" smtClean="0"/>
              <a:t> участия детей в спортивных мероприятиях, секциях и т.д.;</a:t>
            </a:r>
          </a:p>
          <a:p>
            <a:pPr lvl="0" indent="216000">
              <a:buFont typeface="Arial" pitchFamily="34" charset="0"/>
              <a:buChar char="•"/>
            </a:pPr>
            <a:r>
              <a:rPr lang="ru-RU" sz="2400" dirty="0" smtClean="0"/>
              <a:t>В выходные дни – активный образ жизни;</a:t>
            </a:r>
          </a:p>
          <a:p>
            <a:pPr indent="216000">
              <a:buFont typeface="Arial" pitchFamily="34" charset="0"/>
              <a:buChar char="•"/>
            </a:pPr>
            <a:r>
              <a:rPr lang="ru-RU" sz="2400" dirty="0" smtClean="0"/>
              <a:t>Сбалансированное питание детей.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85720" y="285728"/>
            <a:ext cx="8501122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Статья 51. Охрана здоровья обучающихся, воспитанников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Примечание.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Приказом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РФ от 28.12.2010 N 2106 утверждены Федеральные требования к образовательным учреждениям в части охраны здоровья обучающихся, воспитанников.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 Образовательное учреждение создает условия, гарантирующие охрану и укрепление здоровья обучающихся, воспитанников.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Учебная нагрузка, в том числе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внеучебная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нагрузка, режим занятий обучающихся, воспитанников определяются уставом образовательного учреждения на основе рекомендаций, согласованных с органами здравоохранения.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(в ред. Федерального закона от 01.12.2007 N 309-ФЗ)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 Для детей, нуждающихся в длительном лечении, организуются оздоровительные образовательные учреждения, в том числе санаторного типа. Учебные занятия для таких детей могут проводиться образовательными учреждениями на дому или в лечебных учреждениях. Обеспечение указанных мероприятий является расходным обязательством субъекта Российской Федерации.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(в ред. Федерального закона от 22.08.2004 N 122-ФЗ)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3. Педагогические работники образовательных учреждений обязаны проходить периодические бесплатные медицинские обследования, которые проводятся за счет средств учредителя.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4. Медицинское обслуживание обучающихся, воспитанников образовательного учреждения обеспечивают органы здравоохранения. Образовательное учреждение обязано предоставить помещение с соответствующими условиями для работы медицинских работников.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5. Расписание занятий в образовательном учреждении должно предусматривать перерыв достаточной продолжительности для питания обучающихся, воспитанников.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Организация питания в образовательном учреждении возлагается на образовательные учреждения. В образовательном учреждении должно быть предусмотрено помещение для питания обучающихся, воспитанников.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(в ред. Федерального закона от 22.08.2004 N 122-ФЗ)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6. Утратил силу. - Федеральный закон от 22.08.2004 N 122-ФЗ.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7. Ответственность за создание необходимых условий для учебы, труда и отдыха обучающихся, воспитанников образовательных учреждений несут должностные лица образовательных учреждений в соответствии с законодательством Российской Федерации и уставом данного образовательного учреждения.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 flipH="1">
          <a:off x="6072198" y="1785926"/>
          <a:ext cx="2857520" cy="3643338"/>
        </p:xfrm>
        <a:graphic>
          <a:graphicData uri="http://schemas.openxmlformats.org/presentationml/2006/ole">
            <p:oleObj spid="_x0000_s2051" r:id="rId3" imgW="3283920" imgH="41907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ЗАПОВЕДИ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здорового образа жизни </a:t>
            </a:r>
            <a:r>
              <a:rPr lang="ru-RU" sz="3600" b="1" i="1" dirty="0" smtClean="0"/>
              <a:t>для </a:t>
            </a:r>
            <a:r>
              <a:rPr lang="ru-RU" sz="3200" b="1" i="1" dirty="0" smtClean="0">
                <a:solidFill>
                  <a:srgbClr val="FF33CC"/>
                </a:solidFill>
              </a:rPr>
              <a:t>учителей:</a:t>
            </a:r>
            <a:endParaRPr lang="ru-RU" sz="3600" dirty="0">
              <a:solidFill>
                <a:srgbClr val="FF33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428736"/>
            <a:ext cx="7786742" cy="481014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 </a:t>
            </a:r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7158" y="1357298"/>
            <a:ext cx="6500858" cy="4970591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lvl="0" indent="216000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Владеть навыками 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, самоорганизации (ритуалы, традиции, гибкость переключения ролей и т.д.);</a:t>
            </a:r>
          </a:p>
          <a:p>
            <a:pPr lvl="0" indent="216000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Владеть богатым запасом знаний, умений и методических навыков в области ЗОЖ;</a:t>
            </a:r>
          </a:p>
          <a:p>
            <a:pPr lvl="0" indent="216000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Иметь хобби (увлечение), связанное с ЗОЖ (группы «Здоровья», бассейн, танцы, гимнастика и т.д.);</a:t>
            </a:r>
          </a:p>
          <a:p>
            <a:pPr lvl="0" indent="216000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Достичь и удержаться на волне самосовершенствования;</a:t>
            </a:r>
          </a:p>
          <a:p>
            <a:pPr lvl="0" indent="216000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Принять себя, постоянно любить и творить себя.</a:t>
            </a:r>
          </a:p>
          <a:p>
            <a:pPr lvl="0" indent="216000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Своим примером прививать детям элементарные гигиенические навыки (культура питания, мытьё рук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ЗАПОВЕДИ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здорового образа жизни </a:t>
            </a:r>
            <a:r>
              <a:rPr lang="ru-RU" sz="3600" b="1" i="1" dirty="0" smtClean="0"/>
              <a:t>для </a:t>
            </a:r>
            <a:r>
              <a:rPr lang="ru-RU" sz="3600" b="1" i="1" dirty="0" smtClean="0">
                <a:solidFill>
                  <a:srgbClr val="00B050"/>
                </a:solidFill>
              </a:rPr>
              <a:t>детей: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3000372"/>
            <a:ext cx="5143536" cy="323850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 </a:t>
            </a:r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7158" y="1357298"/>
            <a:ext cx="6500858" cy="497059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 indent="324000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400" dirty="0" smtClean="0"/>
              <a:t>Рано ложиться и рано вставать – горя и хвори не будешь ты знать!</a:t>
            </a:r>
          </a:p>
          <a:p>
            <a:pPr lvl="0" indent="324000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400" dirty="0" smtClean="0"/>
              <a:t>Прогони остатки сна, одеяло в сторону! </a:t>
            </a:r>
          </a:p>
          <a:p>
            <a:pPr indent="324000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400" dirty="0" smtClean="0"/>
              <a:t>Вам гимнастика нужна – помогает здорово!</a:t>
            </a:r>
          </a:p>
          <a:p>
            <a:pPr lvl="0" indent="324000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400" dirty="0" smtClean="0"/>
              <a:t>С шумом струйка водяная на руках дробится. Никогда не забывай по утрам умыться!</a:t>
            </a:r>
          </a:p>
          <a:p>
            <a:pPr lvl="0" indent="324000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400" dirty="0" smtClean="0"/>
              <a:t>Дети должны усвоить, а также их родители, что горячий завтрак, обед, полдник – просто необходимы!</a:t>
            </a:r>
          </a:p>
          <a:p>
            <a:pPr lvl="0" indent="324000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400" dirty="0" smtClean="0"/>
              <a:t>Ешь спокойно за столом, не надо торопиться. Это вредно и при том можно подавиться!</a:t>
            </a:r>
          </a:p>
          <a:p>
            <a:pPr lvl="0" indent="324000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400" dirty="0" smtClean="0"/>
              <a:t>Неряшливость не только не красива, но и опасна. Чистота – залог  здоровья – это знают все прекрасно!</a:t>
            </a:r>
          </a:p>
          <a:p>
            <a:pPr lvl="0" indent="324000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400" dirty="0" smtClean="0"/>
              <a:t>Чтобы ночью крепко спать, видеть сон хороший, мы советуем гулять вечером погожим!</a:t>
            </a:r>
          </a:p>
          <a:p>
            <a:pPr lvl="0" indent="216000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ru-RU" sz="2400" dirty="0" smtClean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6858016" y="1527713"/>
          <a:ext cx="1785950" cy="3898179"/>
        </p:xfrm>
        <a:graphic>
          <a:graphicData uri="http://schemas.openxmlformats.org/presentationml/2006/ole">
            <p:oleObj spid="_x0000_s34819" r:id="rId3" imgW="2765160" imgH="6043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3859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 социальным принципам здорового образа жизни относятся: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572560" cy="3881458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эстетичность;</a:t>
            </a:r>
            <a:endParaRPr lang="ru-RU" sz="4400" dirty="0" smtClean="0"/>
          </a:p>
          <a:p>
            <a:r>
              <a:rPr lang="ru-RU" sz="4400" i="1" dirty="0" smtClean="0"/>
              <a:t>нравственность;</a:t>
            </a:r>
            <a:endParaRPr lang="ru-RU" sz="4400" dirty="0" smtClean="0"/>
          </a:p>
          <a:p>
            <a:r>
              <a:rPr lang="ru-RU" sz="4400" i="1" dirty="0" smtClean="0"/>
              <a:t>присутствие волевого начала;</a:t>
            </a:r>
            <a:endParaRPr lang="ru-RU" sz="4400" dirty="0" smtClean="0"/>
          </a:p>
          <a:p>
            <a:r>
              <a:rPr lang="ru-RU" sz="4400" i="1" dirty="0" smtClean="0"/>
              <a:t>способность к самоограничению.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385905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Эстетика ЗОЖ.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572560" cy="3881458"/>
          </a:xfrm>
        </p:spPr>
        <p:txBody>
          <a:bodyPr>
            <a:noAutofit/>
          </a:bodyPr>
          <a:lstStyle/>
          <a:p>
            <a:r>
              <a:rPr lang="ru-RU" sz="3600" dirty="0" smtClean="0"/>
              <a:t>Эстетика (от греческого чувствующий, чувственный) – это наука о прекрасном. </a:t>
            </a:r>
          </a:p>
          <a:p>
            <a:r>
              <a:rPr lang="ru-RU" sz="3600" dirty="0" smtClean="0"/>
              <a:t> </a:t>
            </a:r>
          </a:p>
          <a:p>
            <a:r>
              <a:rPr lang="ru-RU" sz="3600" dirty="0" smtClean="0"/>
              <a:t>Эстетическое воспитание – это высшая форма человеческого воспитания, в основе которого лежит искусство, понятие о красоте.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385905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Нравственность ЗОЖ.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572560" cy="3881458"/>
          </a:xfrm>
        </p:spPr>
        <p:txBody>
          <a:bodyPr>
            <a:noAutofit/>
          </a:bodyPr>
          <a:lstStyle/>
          <a:p>
            <a:r>
              <a:rPr lang="ru-RU" sz="3600" dirty="0" smtClean="0"/>
              <a:t>Нравственность – это особая форма индивидуального сознания, определяющая принципы межличностных отношений, один из основных способов регулирования действия человека в обществе.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3859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Здоровый образ жизни и его составляющие.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572560" cy="3881458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отказ от вредных пристрастий (курение, алкоголизм, наркотики);</a:t>
            </a:r>
            <a:endParaRPr lang="ru-RU" sz="3200" dirty="0" smtClean="0"/>
          </a:p>
          <a:p>
            <a:r>
              <a:rPr lang="ru-RU" sz="3200" i="1" dirty="0" smtClean="0"/>
              <a:t>рациональное питание;</a:t>
            </a:r>
            <a:endParaRPr lang="ru-RU" sz="3200" dirty="0" smtClean="0"/>
          </a:p>
          <a:p>
            <a:r>
              <a:rPr lang="ru-RU" sz="3200" i="1" dirty="0" smtClean="0"/>
              <a:t>оптимальный двигательный режим;</a:t>
            </a:r>
            <a:endParaRPr lang="ru-RU" sz="3200" dirty="0" smtClean="0"/>
          </a:p>
          <a:p>
            <a:r>
              <a:rPr lang="ru-RU" sz="3200" i="1" dirty="0" smtClean="0"/>
              <a:t>закаливание организма;</a:t>
            </a:r>
            <a:endParaRPr lang="ru-RU" sz="3200" dirty="0" smtClean="0"/>
          </a:p>
          <a:p>
            <a:r>
              <a:rPr lang="ru-RU" sz="3200" i="1" dirty="0" smtClean="0"/>
              <a:t>личная гигиена;</a:t>
            </a:r>
            <a:endParaRPr lang="ru-RU" sz="3200" dirty="0" smtClean="0"/>
          </a:p>
          <a:p>
            <a:r>
              <a:rPr lang="ru-RU" sz="3200" i="1" dirty="0" smtClean="0"/>
              <a:t>положительные эмоции.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122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Школа должна способствовать воспитанию привычек, а затем и потребности в здоровом образе жизни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8397107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9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Воспитание культуры поведения: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81458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Гигиена тела;</a:t>
            </a:r>
            <a:endParaRPr lang="ru-RU" sz="3600" dirty="0" smtClean="0"/>
          </a:p>
          <a:p>
            <a:r>
              <a:rPr lang="ru-RU" sz="3600" i="1" dirty="0" smtClean="0"/>
              <a:t>Культура питания;</a:t>
            </a:r>
            <a:endParaRPr lang="ru-RU" sz="3600" dirty="0" smtClean="0"/>
          </a:p>
          <a:p>
            <a:r>
              <a:rPr lang="ru-RU" sz="3600" i="1" dirty="0" smtClean="0"/>
              <a:t>Культура общения;</a:t>
            </a:r>
            <a:endParaRPr lang="ru-RU" sz="3600" dirty="0" smtClean="0"/>
          </a:p>
          <a:p>
            <a:r>
              <a:rPr lang="ru-RU" sz="3600" i="1" dirty="0" smtClean="0"/>
              <a:t>Воспитание нравственности;</a:t>
            </a:r>
            <a:endParaRPr lang="ru-RU" sz="3600" dirty="0" smtClean="0"/>
          </a:p>
          <a:p>
            <a:r>
              <a:rPr lang="ru-RU" sz="3600" i="1" dirty="0" smtClean="0"/>
              <a:t>Умение справедливо оценить свои поступки и поступки сверстников.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98" cy="136207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Физическая культура и спорт: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572559" cy="3881458"/>
          </a:xfrm>
        </p:spPr>
        <p:txBody>
          <a:bodyPr>
            <a:normAutofit/>
          </a:bodyPr>
          <a:lstStyle/>
          <a:p>
            <a:r>
              <a:rPr lang="ru-RU" sz="3000" i="1" dirty="0" smtClean="0"/>
              <a:t>Физкультурные досуги и развлечения</a:t>
            </a:r>
            <a:endParaRPr lang="ru-RU" sz="3000" dirty="0" smtClean="0"/>
          </a:p>
          <a:p>
            <a:r>
              <a:rPr lang="ru-RU" sz="3000" i="1" dirty="0" smtClean="0"/>
              <a:t>Дни здоровья;</a:t>
            </a:r>
            <a:endParaRPr lang="ru-RU" sz="3000" dirty="0" smtClean="0"/>
          </a:p>
          <a:p>
            <a:r>
              <a:rPr lang="ru-RU" sz="3000" i="1" dirty="0" smtClean="0"/>
              <a:t>Занятия в спортивных секциях;</a:t>
            </a:r>
            <a:endParaRPr lang="ru-RU" sz="3000" dirty="0" smtClean="0"/>
          </a:p>
          <a:p>
            <a:r>
              <a:rPr lang="ru-RU" sz="3000" i="1" dirty="0" smtClean="0"/>
              <a:t>Обучение плаванию и праздники на воде;</a:t>
            </a:r>
            <a:endParaRPr lang="ru-RU" sz="3000" dirty="0" smtClean="0"/>
          </a:p>
          <a:p>
            <a:r>
              <a:rPr lang="ru-RU" sz="3000" i="1" dirty="0" smtClean="0"/>
              <a:t>Участие в спартакиадах и соревнованиях, знакомство с малоизвестными видами спорта;</a:t>
            </a:r>
            <a:endParaRPr lang="ru-RU" sz="3000" dirty="0" smtClean="0"/>
          </a:p>
          <a:p>
            <a:r>
              <a:rPr lang="ru-RU" sz="3000" i="1" dirty="0" smtClean="0"/>
              <a:t>Встречи со спортсменами.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E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</TotalTime>
  <Words>996</Words>
  <Application>Microsoft Office PowerPoint</Application>
  <PresentationFormat>Экран (4:3)</PresentationFormat>
  <Paragraphs>125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"Здоровый образ жизни.  Его принципы и составляющие"</vt:lpstr>
      <vt:lpstr>Слайд 2</vt:lpstr>
      <vt:lpstr>К социальным принципам здорового образа жизни относятся:</vt:lpstr>
      <vt:lpstr>Эстетика ЗОЖ.</vt:lpstr>
      <vt:lpstr>Нравственность ЗОЖ.</vt:lpstr>
      <vt:lpstr>Здоровый образ жизни и его составляющие.</vt:lpstr>
      <vt:lpstr>Школа должна способствовать воспитанию привычек, а затем и потребности в здоровом образе жизни </vt:lpstr>
      <vt:lpstr>Воспитание культуры поведения:</vt:lpstr>
      <vt:lpstr>Физическая культура и спорт:</vt:lpstr>
      <vt:lpstr>Работа с родителями:</vt:lpstr>
      <vt:lpstr>Внедрение новых технологий:</vt:lpstr>
      <vt:lpstr>Универсальный спортивный тренажерный комплекс</vt:lpstr>
      <vt:lpstr>Универсальный спортивный тренажерный комплекс</vt:lpstr>
      <vt:lpstr>Спортивный тренажер “Змейка”</vt:lpstr>
      <vt:lpstr>Лечебно-профилактические и оздоровительные мероприятия:</vt:lpstr>
      <vt:lpstr>Оздоровительные мероприятия:</vt:lpstr>
      <vt:lpstr>ВЫВОД: педагогике оздоровления присущ ряд отличительных черт:</vt:lpstr>
      <vt:lpstr>Здоровье – это не только отсутствие болезней, но и физическая, социальная и психологическая гармония человека. А также доброжелательные отношения с людьми, природой, наконец, самим собой.</vt:lpstr>
      <vt:lpstr>ЗАПОВЕДИ здорового образа жизни для родителей:</vt:lpstr>
      <vt:lpstr>ЗАПОВЕДИ здорового образа жизни для учителей:</vt:lpstr>
      <vt:lpstr>ЗАПОВЕДИ здорового образа жизни для детей: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на педсовете по теме: "Здоровый образ жизни. Его принципы и составляющие"</dc:title>
  <dc:creator>www.PHILka.RU</dc:creator>
  <cp:lastModifiedBy>www.PHILka.RU</cp:lastModifiedBy>
  <cp:revision>14</cp:revision>
  <dcterms:created xsi:type="dcterms:W3CDTF">2012-12-28T16:39:06Z</dcterms:created>
  <dcterms:modified xsi:type="dcterms:W3CDTF">2013-08-29T15:13:59Z</dcterms:modified>
</cp:coreProperties>
</file>