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1571636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общего и профессионального образования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Управление образования г.Каменска-Уральского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Муниципальное общеобразовательное учреждение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«Средняя общеобразовательная школа №60 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имени Героя Советского Союза Кунавина Г.П.»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800" dirty="0"/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928794" y="2390772"/>
            <a:ext cx="5000660" cy="395286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Педагогический проект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5786" y="3073786"/>
            <a:ext cx="75009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Применение технологии «Обучение в сотрудничестве» на уроках иностранного языка.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507207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Разработчик: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Новикова Зоя Вячеславовна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Должность: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английского языка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2010год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Программа профессиональной деятельности на последующий </a:t>
            </a:r>
            <a:r>
              <a:rPr lang="ru-RU" u="sng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межаттестационный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период  (2010-2015 г.г.)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357158" y="785794"/>
          <a:ext cx="8504238" cy="597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5731"/>
                <a:gridCol w="5572164"/>
                <a:gridCol w="137634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этапа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Профессиональная деятельность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1. прогностический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1. Актуализировать выявленные проблемы, цели, задачи.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2. Определить пути и средства решения.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 Спрогнозировать результат.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Март-апрель 2010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2. теоретический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1.Систематизировать знания по проблемам, относящимся к использованию технологии обучения в сотрудничестве.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2.Определить основные направления работы по теме.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3.Изучить литературу по данной теме.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Апрель – август 2010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5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технологически-проектировоч-ный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1.Разработать сборник заданий и упражнений дифференцированных по сложности для развития языковых навыков учащихся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2.Разработать возможную стратегию использования этих  упражнений для разных видов обучения в сотрудничестве.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Сентябрь2010-февраль 2011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4. деятельностный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Апробирование разработанной системы действий с использованием составленного сборника упражнений.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2011-2013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5. коррекционный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Внесение необходимых корректировок в разработанный материал.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аналитический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Соотнесение полученных результатов с ранее поставленными целями и задачами.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2230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2014-2015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ru-RU" sz="15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Планово-прогностический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новых целей и задач с учетом выявленных проблем.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2230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2014-2015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500736"/>
            <a:ext cx="7000924" cy="378565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8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</a:t>
            </a:r>
          </a:p>
          <a:p>
            <a:pPr algn="ctr">
              <a:buNone/>
            </a:pPr>
            <a:r>
              <a:rPr lang="ru-RU" sz="8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</a:t>
            </a:r>
          </a:p>
          <a:p>
            <a:pPr algn="ctr">
              <a:buNone/>
            </a:pPr>
            <a:r>
              <a:rPr lang="ru-RU" sz="8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внимание!</a:t>
            </a:r>
            <a:endParaRPr lang="ru-RU" sz="8000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928670"/>
            <a:ext cx="2898640" cy="607514"/>
          </a:xfrm>
        </p:spPr>
        <p:txBody>
          <a:bodyPr/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Цель проекта: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8072494" cy="392909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разработать систему действий по внедрению метода обучения в сотрудничестве для развития языковых навыков учащихся на уроках иностранного языка.</a:t>
            </a:r>
            <a:endParaRPr lang="ru-RU" sz="3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7608" y="535470"/>
            <a:ext cx="3327268" cy="536076"/>
          </a:xfrm>
        </p:spPr>
        <p:txBody>
          <a:bodyPr/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Задачи проекта: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142984"/>
            <a:ext cx="8001056" cy="5214974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 изучение и анализ теоретических источников по данному вопросу;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 повышение интереса учащихся к изучению английского языка;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 развитие иноязычной коммуникативной компетенции (речевой, языковой, </a:t>
            </a:r>
            <a:r>
              <a:rPr lang="ru-RU" sz="2800" dirty="0" err="1" smtClean="0"/>
              <a:t>социокультурной</a:t>
            </a:r>
            <a:r>
              <a:rPr lang="ru-RU" sz="2800" dirty="0" smtClean="0"/>
              <a:t>, компенсаторной, </a:t>
            </a:r>
            <a:r>
              <a:rPr lang="ru-RU" sz="2800" dirty="0" err="1" smtClean="0"/>
              <a:t>учебно</a:t>
            </a:r>
            <a:r>
              <a:rPr lang="ru-RU" sz="2800" dirty="0" smtClean="0"/>
              <a:t> – познавательной)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 разработка системы деятельности по внедрению метода обучения в сотрудничестве;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 создание перспективного плана собственной деятельности в данном направлении.</a:t>
            </a:r>
          </a:p>
          <a:p>
            <a:pPr indent="182563"/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642918"/>
            <a:ext cx="79295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Модель процесса развития языковых навыков у учащихся при работе с текстом с применением технологии «обучения в сотрудничестве»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2000240"/>
          <a:ext cx="8858311" cy="3953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473"/>
                <a:gridCol w="1265473"/>
                <a:gridCol w="1265473"/>
                <a:gridCol w="1265473"/>
                <a:gridCol w="1265473"/>
                <a:gridCol w="1265473"/>
                <a:gridCol w="1265473"/>
              </a:tblGrid>
              <a:tr h="9286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№ </a:t>
                      </a:r>
                      <a:r>
                        <a:rPr lang="en-US" sz="1600" b="1" i="1" u="none" strike="noStrike" dirty="0" err="1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этапа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Содержание этапа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r>
                        <a:rPr lang="ru-RU" sz="1600" b="1" i="1" u="none" strike="noStrike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учащихся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r>
                        <a:rPr lang="ru-RU" sz="1600" b="1" i="1" u="none" strike="noStrike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учителя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Результат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Оценочная </a:t>
                      </a:r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Вид обучения в </a:t>
                      </a:r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сотрудни-честве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024926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I 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этап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Описание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темы, цели, задач. Первичное знакомство с текстом и извлечение основной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Читают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 переводят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предложен-ный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текст; отвечают на основной вопрос этого текста; отвечают на вопросы по тексту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Мотивирует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, наблюдает, косвенно направляет деятельность учащихся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Развитие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навыка поискового чтения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Оценку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получает та группа, которая первой наиболее точно и полно ответила на поставленный вопрос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«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Обучение в команде»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071546"/>
          <a:ext cx="8858311" cy="5500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473"/>
                <a:gridCol w="1265473"/>
                <a:gridCol w="1265473"/>
                <a:gridCol w="1265473"/>
                <a:gridCol w="1265473"/>
                <a:gridCol w="1265473"/>
                <a:gridCol w="1265473"/>
              </a:tblGrid>
              <a:tr h="10049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№ </a:t>
                      </a:r>
                      <a:r>
                        <a:rPr lang="en-US" sz="1600" b="1" i="1" u="none" strike="noStrike" dirty="0" err="1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этапа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Содержание этапа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r>
                        <a:rPr lang="ru-RU" sz="1600" b="1" i="1" u="none" strike="noStrike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учащихся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r>
                        <a:rPr lang="ru-RU" sz="1600" b="1" i="1" u="none" strike="noStrike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учителя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Результат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Оценочная </a:t>
                      </a:r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Вид обучения в </a:t>
                      </a:r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сотрудни-честве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5810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II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этап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Описание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темы, цели, задач. Работа над текстом по опорным фразам. Письменное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воспроизве-дение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основного содержания текста. Чтение и перевод текста, изложенного письменно.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Восстанав-ливают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текст по ключевым фразам; записывают этот текст в тетрадь; Разбирают полученный вариант текста.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Наблюдает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; консультирует учащихся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Развитие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навыков чтения и письменной речи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Индивиду-альное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оценивание самими учащимися;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Элементы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«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индивиду-альной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работы в команде»; «Учимся вместе»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923392"/>
          <a:ext cx="8858311" cy="5738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473"/>
                <a:gridCol w="1265473"/>
                <a:gridCol w="1265473"/>
                <a:gridCol w="1265473"/>
                <a:gridCol w="1265473"/>
                <a:gridCol w="1265473"/>
                <a:gridCol w="1265473"/>
              </a:tblGrid>
              <a:tr h="9710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№ </a:t>
                      </a:r>
                      <a:r>
                        <a:rPr lang="en-US" sz="1600" b="1" i="1" u="none" strike="noStrike" dirty="0" err="1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этапа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Содержание этапа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r>
                        <a:rPr lang="ru-RU" sz="1600" b="1" i="1" u="none" strike="noStrike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учащихся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r>
                        <a:rPr lang="ru-RU" sz="1600" b="1" i="1" u="none" strike="noStrike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учителя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Результат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Оценочная </a:t>
                      </a:r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Вид обучения в </a:t>
                      </a:r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сотрудни-честве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7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III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Описание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темы, цели, задач.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Лексико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граммати-ческий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разбор текста. Пересказ текста с опорой на ключевые русские слова.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Практику-ются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 составлении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монологи-ческих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высказыва-ний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 опорой на: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 ключевые вопросы;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 тезисы;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 ключевые слова на английском/ русском языке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Слушает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; наблюдает за групповой динамикой и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индивиду-альной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активностью учащихся; при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необходи-мости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консульти-рует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, стимулирует общение; 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Развитие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навыка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монологи-ческой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речи учащихся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Самооценка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группы;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Выбороч-ный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опрос одного из учащихся каждой группы;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Подсчет баллов при вопросно-ответной форме работы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Ажурная пила»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928670"/>
          <a:ext cx="8858311" cy="5695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473"/>
                <a:gridCol w="1265473"/>
                <a:gridCol w="1265473"/>
                <a:gridCol w="1265473"/>
                <a:gridCol w="1265473"/>
                <a:gridCol w="1265473"/>
                <a:gridCol w="1265473"/>
              </a:tblGrid>
              <a:tr h="9286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№ </a:t>
                      </a:r>
                      <a:r>
                        <a:rPr lang="en-US" sz="1600" b="1" i="1" u="none" strike="noStrike" dirty="0" err="1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этапа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Содержание этапа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r>
                        <a:rPr lang="ru-RU" sz="1600" b="1" i="1" u="none" strike="noStrike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учащихся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r>
                        <a:rPr lang="ru-RU" sz="1600" b="1" i="1" u="none" strike="noStrike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учителя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Результат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Оценочная </a:t>
                      </a:r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Вид обучения в </a:t>
                      </a:r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сотрудни-честве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024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IV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Описание темы, цели, задач.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Актуализа-ция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граммати-ческих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навыков учащихся. Составление диалогов с опорой и без опоры на текст.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Составляют вопросы из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предложен-ных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слов и отвечают на них; составляют диалог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Формирует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ориентиро-вочную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основу действий; наблюдает и косвенно направляет учащихся; отмечает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коммуника-тивные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возможнос-ти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учащихся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Развитие навыка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диалогичес-кой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речи учащихся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Индивиду-альный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опрос, не влияющий на результаты группы;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Оценивается работа всей группы путем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суммирова-ния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баллов (ответы лидера + вопросы учащихся)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Элементы «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индиви-дуально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– групповой работы»;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Элементы «Пилы – II»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928670"/>
          <a:ext cx="8858311" cy="485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473"/>
                <a:gridCol w="1265473"/>
                <a:gridCol w="1265473"/>
                <a:gridCol w="1265473"/>
                <a:gridCol w="1265473"/>
                <a:gridCol w="1265473"/>
                <a:gridCol w="1265473"/>
              </a:tblGrid>
              <a:tr h="9901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№ </a:t>
                      </a:r>
                      <a:r>
                        <a:rPr lang="en-US" sz="1600" b="1" i="1" u="none" strike="noStrike" dirty="0" err="1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этапа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Содержание этапа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r>
                        <a:rPr lang="ru-RU" sz="1600" b="1" i="1" u="none" strike="noStrike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учащихся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r>
                        <a:rPr lang="ru-RU" sz="1600" b="1" i="1" u="none" strike="noStrike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учителя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Результат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Оценочная </a:t>
                      </a:r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деятель-ность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Вид обучения в </a:t>
                      </a:r>
                      <a:r>
                        <a:rPr lang="ru-RU" sz="1600" b="1" i="1" u="none" strike="noStrike" dirty="0" err="1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Times New Roman"/>
                        </a:rPr>
                        <a:t>сотрудни-честве</a:t>
                      </a:r>
                      <a:endParaRPr lang="ru-RU" sz="1600" b="1" i="1" u="none" strike="noStrike" dirty="0">
                        <a:solidFill>
                          <a:schemeClr val="tx2">
                            <a:lumMod val="9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867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V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Описание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темы, цели, задач. Имитация научно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практичес-кой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конферен-ции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или дискуссии по заданной теме.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Выражают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свою точку зрения по заданной теме; строят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полилог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Оценивает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усилия учащихся, их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креатив-ность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; оценивает полученные диалоги/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полилог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; ведет подсчет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Развитие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навыка общения в группе (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полилог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Оценивание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путем сложения всех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заработан-ных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баллов команды.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Элементы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«Обучения в команде»;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«Командно – игровая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деятель-ность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5041780" cy="536076"/>
          </a:xfrm>
        </p:spPr>
        <p:txBody>
          <a:bodyPr/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Планируемый результат: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357298"/>
            <a:ext cx="8715436" cy="5214974"/>
          </a:xfrm>
        </p:spPr>
        <p:txBody>
          <a:bodyPr>
            <a:normAutofit/>
          </a:bodyPr>
          <a:lstStyle/>
          <a:p>
            <a:pPr marL="182563" lvl="0" indent="-182563">
              <a:buFont typeface="Arial" pitchFamily="34" charset="0"/>
              <a:buChar char="•"/>
            </a:pPr>
            <a:r>
              <a:rPr lang="ru-RU" sz="2800" dirty="0" smtClean="0"/>
              <a:t> успешное овладение каждым учащимся образовательного стандарта;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ru-RU" sz="2800" dirty="0" smtClean="0"/>
              <a:t>повышение интереса учащихся к изучению английского языка;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ru-RU" sz="2800" dirty="0" smtClean="0"/>
              <a:t>воспитание всесторонне развитой личности;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ru-RU" sz="2800" dirty="0" smtClean="0"/>
              <a:t>творческое применение языкового материала;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ru-RU" sz="2800" dirty="0" smtClean="0"/>
              <a:t>создание сборника заданий и упражнений, дифференцированных по сложности, для развития языковых навыков учащихся;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ru-RU" sz="2800" dirty="0" smtClean="0"/>
              <a:t>повышение собственного профессионального уровня.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820</Words>
  <Application>Microsoft Office PowerPoint</Application>
  <PresentationFormat>Экран (4:3)</PresentationFormat>
  <Paragraphs>164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Министерство общего и профессионального образования Свердловской области Управление образования г.Каменска-Уральского Муниципальное общеобразовательное учреждение «Средняя общеобразовательная школа №60  имени Героя Советского Союза Кунавина Г.П.» </vt:lpstr>
      <vt:lpstr>Цель проекта:</vt:lpstr>
      <vt:lpstr>Задачи проекта:</vt:lpstr>
      <vt:lpstr>Слайд 4</vt:lpstr>
      <vt:lpstr>Слайд 5</vt:lpstr>
      <vt:lpstr>Слайд 6</vt:lpstr>
      <vt:lpstr>Слайд 7</vt:lpstr>
      <vt:lpstr>Слайд 8</vt:lpstr>
      <vt:lpstr>Планируемый результат: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общего и профессионального образования Свердловской области Управление образования г.Каменска-Уральского Муниципальное общеобразовательное учреждение «Школа №60 имени Героя Советского Союза Кунавина Г.П.» </dc:title>
  <dc:creator>Таня</dc:creator>
  <cp:lastModifiedBy>Пользователь Windows</cp:lastModifiedBy>
  <cp:revision>16</cp:revision>
  <dcterms:created xsi:type="dcterms:W3CDTF">2010-11-13T06:30:29Z</dcterms:created>
  <dcterms:modified xsi:type="dcterms:W3CDTF">2010-11-18T01:19:28Z</dcterms:modified>
</cp:coreProperties>
</file>