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6" r:id="rId1"/>
  </p:sldMasterIdLst>
  <p:notesMasterIdLst>
    <p:notesMasterId r:id="rId15"/>
  </p:notesMasterIdLst>
  <p:sldIdLst>
    <p:sldId id="258" r:id="rId2"/>
    <p:sldId id="257" r:id="rId3"/>
    <p:sldId id="259" r:id="rId4"/>
    <p:sldId id="260" r:id="rId5"/>
    <p:sldId id="270" r:id="rId6"/>
    <p:sldId id="263" r:id="rId7"/>
    <p:sldId id="265" r:id="rId8"/>
    <p:sldId id="266" r:id="rId9"/>
    <p:sldId id="267" r:id="rId10"/>
    <p:sldId id="268" r:id="rId11"/>
    <p:sldId id="269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79BA127-1EB5-49A5-AD3E-E9600D4AC799}" type="datetimeFigureOut">
              <a:rPr lang="ru-RU"/>
              <a:pPr>
                <a:defRPr/>
              </a:pPr>
              <a:t>11.08.2013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27D17D5-68E5-453B-90D7-4CB5EF920A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847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5398B2-1EFD-4D58-A12A-4613E6BA802F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9BB92F-4D59-4964-AFBE-F9CA4D9714C4}" type="datetimeFigureOut">
              <a:rPr lang="ru-RU" smtClean="0"/>
              <a:pPr>
                <a:defRPr/>
              </a:pPr>
              <a:t>11.08.2013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29DDDB-0B4B-4C3A-A52E-9E2FDC627E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66EB3A-5B05-4A83-9C25-42C790D75842}" type="datetimeFigureOut">
              <a:rPr lang="ru-RU" smtClean="0"/>
              <a:pPr>
                <a:defRPr/>
              </a:pPr>
              <a:t>11.08.2013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B422D-4889-4C6C-ABCF-CC09F5A501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5470F6-8C2A-42CB-A079-29BC0389B50F}" type="datetimeFigureOut">
              <a:rPr lang="ru-RU" smtClean="0"/>
              <a:pPr>
                <a:defRPr/>
              </a:pPr>
              <a:t>11.08.2013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2FD1F-8F3D-4BBC-A909-3596C82AF0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3CA0F5-CF70-4131-8291-676F6BCD15F2}" type="datetimeFigureOut">
              <a:rPr lang="ru-RU" smtClean="0"/>
              <a:pPr>
                <a:defRPr/>
              </a:pPr>
              <a:t>11.08.2013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2F495-6ED0-4B18-BB2D-BBBACD9742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0EE42A-3BC6-4523-ABE5-67A305822BB4}" type="datetimeFigureOut">
              <a:rPr lang="ru-RU" smtClean="0"/>
              <a:pPr>
                <a:defRPr/>
              </a:pPr>
              <a:t>11.08.2013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E447EB-1D9E-4F50-8623-C439B16580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0944E5-FAF0-4124-AB9F-19194F29BD32}" type="datetimeFigureOut">
              <a:rPr lang="ru-RU" smtClean="0"/>
              <a:pPr>
                <a:defRPr/>
              </a:pPr>
              <a:t>11.08.2013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A131D-97B4-448F-8757-09340B82F7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5E7C6E-75BD-49B4-8397-D5C941958EDB}" type="datetimeFigureOut">
              <a:rPr lang="ru-RU" smtClean="0"/>
              <a:pPr>
                <a:defRPr/>
              </a:pPr>
              <a:t>11.08.2013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9DBBF-9466-423C-B2DE-1F090A9529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25AC49-F886-4508-AD0D-9B26F6755D58}" type="datetimeFigureOut">
              <a:rPr lang="ru-RU" smtClean="0"/>
              <a:pPr>
                <a:defRPr/>
              </a:pPr>
              <a:t>11.08.2013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04BE6-B7FE-4774-B90A-0B82ECA419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B7F259-4D22-4E8C-BBD9-3DEFA7B0C2EF}" type="datetimeFigureOut">
              <a:rPr lang="ru-RU" smtClean="0"/>
              <a:pPr>
                <a:defRPr/>
              </a:pPr>
              <a:t>11.08.2013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3196DB-A40C-442F-9081-F89F65E41D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DFE871-E4F9-475F-83DC-08889CFCAD7C}" type="datetimeFigureOut">
              <a:rPr lang="ru-RU" smtClean="0"/>
              <a:pPr>
                <a:defRPr/>
              </a:pPr>
              <a:t>11.08.2013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B1E85BC-7C1E-4DBE-B49F-289BC0269D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4D4375-1F0E-4B9A-ABD8-71901831E1F8}" type="datetimeFigureOut">
              <a:rPr lang="ru-RU" smtClean="0"/>
              <a:pPr>
                <a:defRPr/>
              </a:pPr>
              <a:t>11.08.2013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BD2B89-B66B-4E35-AEEC-A8243CA0B7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42126F9-CF42-4AC9-BB57-10D91750B563}" type="datetimeFigureOut">
              <a:rPr lang="ru-RU" smtClean="0"/>
              <a:pPr>
                <a:defRPr/>
              </a:pPr>
              <a:t>11.08.2013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A3C8A25-769A-4F89-A066-3869E92340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052736"/>
            <a:ext cx="7171160" cy="230425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8000" b="1" cap="none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О вреде курения</a:t>
            </a:r>
            <a:endParaRPr lang="ru-RU" sz="8000" b="1" cap="none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1043608" y="548679"/>
            <a:ext cx="7416824" cy="1080121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tx1"/>
                </a:solidFill>
              </a:rPr>
              <a:t>Главные органы – мишени курения.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4036" name="Текст 3"/>
          <p:cNvSpPr>
            <a:spLocks noGrp="1"/>
          </p:cNvSpPr>
          <p:nvPr>
            <p:ph type="body" sz="half" idx="2"/>
          </p:nvPr>
        </p:nvSpPr>
        <p:spPr>
          <a:xfrm>
            <a:off x="2051720" y="1556792"/>
            <a:ext cx="6120680" cy="4896544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легкие ,</a:t>
            </a:r>
          </a:p>
          <a:p>
            <a:pPr eaLnBrk="1" hangingPunct="1">
              <a:buFont typeface="Arial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 сердце,</a:t>
            </a:r>
          </a:p>
          <a:p>
            <a:pPr eaLnBrk="1" hangingPunct="1">
              <a:buFont typeface="Arial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 мозг,</a:t>
            </a:r>
          </a:p>
          <a:p>
            <a:pPr eaLnBrk="1" hangingPunct="1">
              <a:buFont typeface="Arial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 кровеносные сосуды,</a:t>
            </a:r>
          </a:p>
          <a:p>
            <a:pPr eaLnBrk="1" hangingPunct="1">
              <a:buFont typeface="Arial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 желудок, пищевод,</a:t>
            </a:r>
          </a:p>
          <a:p>
            <a:pPr eaLnBrk="1" hangingPunct="1">
              <a:buFont typeface="Arial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 кости,</a:t>
            </a:r>
          </a:p>
          <a:p>
            <a:pPr eaLnBrk="1" hangingPunct="1">
              <a:buFont typeface="Arial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 нервная система,</a:t>
            </a:r>
          </a:p>
          <a:p>
            <a:pPr eaLnBrk="1" hangingPunct="1">
              <a:buFont typeface="Arial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 мочеполовая система,</a:t>
            </a:r>
          </a:p>
          <a:p>
            <a:pPr eaLnBrk="1" hangingPunct="1"/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755576" y="642918"/>
            <a:ext cx="8031266" cy="4730298"/>
          </a:xfrm>
        </p:spPr>
        <p:txBody>
          <a:bodyPr>
            <a:normAutofit/>
          </a:bodyPr>
          <a:lstStyle/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Нервная система: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- головокружение,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- утомляемость,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- снижение памяти,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- нарушение сна,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-снижение силы воли.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146" name="Picture 2" descr="http://im3-tub-ru.yandex.net/i?id=363405052-21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902" y="1339622"/>
            <a:ext cx="352839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398" y="476673"/>
            <a:ext cx="7136977" cy="1512168"/>
          </a:xfrm>
        </p:spPr>
        <p:txBody>
          <a:bodyPr/>
          <a:lstStyle/>
          <a:p>
            <a:pPr algn="ctr"/>
            <a:r>
              <a:rPr lang="ru-RU" b="1" dirty="0" smtClean="0"/>
              <a:t>«Здоровье    </a:t>
            </a:r>
            <a:r>
              <a:rPr lang="ru-RU" b="1" dirty="0"/>
              <a:t>дороже </a:t>
            </a:r>
            <a:r>
              <a:rPr lang="ru-RU" b="1" dirty="0" smtClean="0"/>
              <a:t>     богатства!»</a:t>
            </a:r>
            <a:endParaRPr lang="ru-RU" b="1" dirty="0"/>
          </a:p>
        </p:txBody>
      </p:sp>
      <p:pic>
        <p:nvPicPr>
          <p:cNvPr id="7170" name="Picture 2" descr="http://im4-tub-ru.yandex.net/i?id=316142078-04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243768"/>
            <a:ext cx="3236708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im4-tub-ru.yandex.net/i?id=175266457-21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43768"/>
            <a:ext cx="4104456" cy="300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05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16632"/>
            <a:ext cx="6948264" cy="70567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      </a:t>
            </a:r>
            <a:br>
              <a:rPr lang="ru-RU" sz="1800" dirty="0" smtClean="0"/>
            </a:b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       «</a:t>
            </a:r>
            <a:r>
              <a:rPr lang="ru-RU" sz="1800" dirty="0"/>
              <a:t>Курение вредно», - знаем мы.</a:t>
            </a:r>
            <a:br>
              <a:rPr lang="ru-RU" sz="1800" dirty="0"/>
            </a:br>
            <a:r>
              <a:rPr lang="ru-RU" sz="1800" dirty="0"/>
              <a:t>       </a:t>
            </a:r>
            <a:r>
              <a:rPr lang="ru-RU" sz="1800" dirty="0"/>
              <a:t>Мы быть здоровыми должны.</a:t>
            </a:r>
            <a:br>
              <a:rPr lang="ru-RU" sz="1800" dirty="0"/>
            </a:br>
            <a:r>
              <a:rPr lang="ru-RU" sz="1800" dirty="0"/>
              <a:t>       Мы выбираем танцы, спорт-</a:t>
            </a:r>
            <a:br>
              <a:rPr lang="ru-RU" sz="1800" dirty="0"/>
            </a:br>
            <a:r>
              <a:rPr lang="ru-RU" sz="1800" dirty="0"/>
              <a:t>       Футбол, хоккей, бег и скейтборд.</a:t>
            </a:r>
            <a:br>
              <a:rPr lang="ru-RU" sz="1800" dirty="0"/>
            </a:br>
            <a:r>
              <a:rPr lang="ru-RU" sz="1800" dirty="0"/>
              <a:t> </a:t>
            </a:r>
            <a:br>
              <a:rPr lang="ru-RU" sz="1800" dirty="0"/>
            </a:br>
            <a:r>
              <a:rPr lang="ru-RU" sz="1800" dirty="0"/>
              <a:t>       «Курить нельзя», - скажи и ты.</a:t>
            </a:r>
            <a:br>
              <a:rPr lang="ru-RU" sz="1800" dirty="0"/>
            </a:br>
            <a:r>
              <a:rPr lang="ru-RU" sz="1800" dirty="0"/>
              <a:t>        И сигарету на цветы</a:t>
            </a:r>
            <a:br>
              <a:rPr lang="ru-RU" sz="1800" dirty="0"/>
            </a:br>
            <a:r>
              <a:rPr lang="ru-RU" sz="1800" dirty="0"/>
              <a:t>        Смени на воздух, на друзей,</a:t>
            </a:r>
            <a:br>
              <a:rPr lang="ru-RU" sz="1800" dirty="0"/>
            </a:br>
            <a:r>
              <a:rPr lang="ru-RU" sz="1800" dirty="0"/>
              <a:t>        На красоту планеты всей.</a:t>
            </a:r>
            <a:br>
              <a:rPr lang="ru-RU" sz="1800" dirty="0"/>
            </a:br>
            <a:r>
              <a:rPr lang="ru-RU" sz="1800" dirty="0"/>
              <a:t> </a:t>
            </a:r>
            <a:br>
              <a:rPr lang="ru-RU" sz="1800" dirty="0"/>
            </a:br>
            <a:r>
              <a:rPr lang="ru-RU" sz="1800" dirty="0"/>
              <a:t>       Мы будем в чистом мире жить,</a:t>
            </a:r>
            <a:br>
              <a:rPr lang="ru-RU" sz="1800" dirty="0"/>
            </a:br>
            <a:r>
              <a:rPr lang="ru-RU" sz="1800" dirty="0"/>
              <a:t>       Творить, смеяться и дружить.</a:t>
            </a:r>
            <a:br>
              <a:rPr lang="ru-RU" sz="1800" dirty="0"/>
            </a:br>
            <a:r>
              <a:rPr lang="ru-RU" sz="1800" dirty="0"/>
              <a:t>       </a:t>
            </a:r>
            <a:r>
              <a:rPr lang="ru-RU" sz="1800" dirty="0"/>
              <a:t>Пусть счастье будет нам на всех,</a:t>
            </a:r>
            <a:br>
              <a:rPr lang="ru-RU" sz="1800" dirty="0"/>
            </a:br>
            <a:r>
              <a:rPr lang="ru-RU" sz="1800" dirty="0"/>
              <a:t>       Любовь, здоровье и успех!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315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404665"/>
            <a:ext cx="7890643" cy="424847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</a:rPr>
              <a:t>        Курение начинается: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/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  <a:latin typeface="GungsuhChe" pitchFamily="49" charset="-127"/>
                <a:ea typeface="GungsuhChe" pitchFamily="49" charset="-127"/>
              </a:rPr>
              <a:t>- «с баловства», </a:t>
            </a:r>
            <a:br>
              <a:rPr lang="ru-RU" sz="3100" b="1" dirty="0" smtClean="0">
                <a:solidFill>
                  <a:schemeClr val="tx1"/>
                </a:solidFill>
                <a:latin typeface="GungsuhChe" pitchFamily="49" charset="-127"/>
                <a:ea typeface="GungsuhChe" pitchFamily="49" charset="-127"/>
              </a:rPr>
            </a:br>
            <a:r>
              <a:rPr lang="ru-RU" sz="3100" b="1" dirty="0" smtClean="0">
                <a:solidFill>
                  <a:schemeClr val="tx1"/>
                </a:solidFill>
                <a:latin typeface="GungsuhChe" pitchFamily="49" charset="-127"/>
                <a:ea typeface="GungsuhChe" pitchFamily="49" charset="-127"/>
              </a:rPr>
              <a:t>- «из желания подражать»,</a:t>
            </a:r>
            <a:br>
              <a:rPr lang="ru-RU" sz="3100" b="1" dirty="0" smtClean="0">
                <a:solidFill>
                  <a:schemeClr val="tx1"/>
                </a:solidFill>
                <a:latin typeface="GungsuhChe" pitchFamily="49" charset="-127"/>
                <a:ea typeface="GungsuhChe" pitchFamily="49" charset="-127"/>
              </a:rPr>
            </a:br>
            <a:r>
              <a:rPr lang="ru-RU" sz="3100" b="1" dirty="0" smtClean="0">
                <a:solidFill>
                  <a:schemeClr val="tx1"/>
                </a:solidFill>
                <a:latin typeface="GungsuhChe" pitchFamily="49" charset="-127"/>
                <a:ea typeface="GungsuhChe" pitchFamily="49" charset="-127"/>
              </a:rPr>
              <a:t>- «так модно»,</a:t>
            </a:r>
            <a:br>
              <a:rPr lang="ru-RU" sz="3100" b="1" dirty="0" smtClean="0">
                <a:solidFill>
                  <a:schemeClr val="tx1"/>
                </a:solidFill>
                <a:latin typeface="GungsuhChe" pitchFamily="49" charset="-127"/>
                <a:ea typeface="GungsuhChe" pitchFamily="49" charset="-127"/>
              </a:rPr>
            </a:br>
            <a:r>
              <a:rPr lang="ru-RU" sz="3100" b="1" dirty="0" smtClean="0">
                <a:solidFill>
                  <a:schemeClr val="tx1"/>
                </a:solidFill>
                <a:latin typeface="GungsuhChe" pitchFamily="49" charset="-127"/>
                <a:ea typeface="GungsuhChe" pitchFamily="49" charset="-127"/>
              </a:rPr>
              <a:t>- «за компанию»,</a:t>
            </a:r>
            <a:br>
              <a:rPr lang="ru-RU" sz="3100" b="1" dirty="0" smtClean="0">
                <a:solidFill>
                  <a:schemeClr val="tx1"/>
                </a:solidFill>
                <a:latin typeface="GungsuhChe" pitchFamily="49" charset="-127"/>
                <a:ea typeface="GungsuhChe" pitchFamily="49" charset="-127"/>
              </a:rPr>
            </a:br>
            <a:r>
              <a:rPr lang="ru-RU" sz="3100" b="1" dirty="0" smtClean="0">
                <a:solidFill>
                  <a:schemeClr val="tx1"/>
                </a:solidFill>
                <a:latin typeface="GungsuhChe" pitchFamily="49" charset="-127"/>
                <a:ea typeface="GungsuhChe" pitchFamily="49" charset="-127"/>
              </a:rPr>
              <a:t>- «скорее стать взрослым»</a:t>
            </a:r>
            <a:br>
              <a:rPr lang="ru-RU" sz="3100" b="1" dirty="0" smtClean="0">
                <a:solidFill>
                  <a:schemeClr val="tx1"/>
                </a:solidFill>
                <a:latin typeface="GungsuhChe" pitchFamily="49" charset="-127"/>
                <a:ea typeface="GungsuhChe" pitchFamily="49" charset="-127"/>
              </a:rPr>
            </a:br>
            <a:r>
              <a:rPr lang="ru-RU" sz="3100" b="1" dirty="0" smtClean="0">
                <a:solidFill>
                  <a:schemeClr val="tx1"/>
                </a:solidFill>
                <a:latin typeface="GungsuhChe" pitchFamily="49" charset="-127"/>
                <a:ea typeface="GungsuhChe" pitchFamily="49" charset="-127"/>
              </a:rPr>
              <a:t>- «имею право!»</a:t>
            </a:r>
            <a:br>
              <a:rPr lang="ru-RU" sz="3100" b="1" dirty="0" smtClean="0">
                <a:solidFill>
                  <a:schemeClr val="tx1"/>
                </a:solidFill>
                <a:latin typeface="GungsuhChe" pitchFamily="49" charset="-127"/>
                <a:ea typeface="GungsuhChe" pitchFamily="49" charset="-127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http://cs302214.userapi.com/u121838584/-6/x_ce5192e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603" y="3789040"/>
            <a:ext cx="4191397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704088"/>
            <a:ext cx="4186238" cy="522524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sz="4800" b="1" dirty="0" smtClean="0"/>
              <a:t>ИСТОРИЯ ТАБАКА В РОССИИ началась  с Ивана Грозного.</a:t>
            </a:r>
            <a:endParaRPr lang="ru-RU" sz="4800" b="1" dirty="0"/>
          </a:p>
        </p:txBody>
      </p:sp>
      <p:pic>
        <p:nvPicPr>
          <p:cNvPr id="34818" name="Picture 2" descr="D:\лектории для школьников\курение\Ivan-Groznyj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2938" y="692697"/>
            <a:ext cx="3857054" cy="5054054"/>
          </a:xfr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692696"/>
            <a:ext cx="3744416" cy="537951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/>
              <a:t>Михаил Федорович Романов официально запретил продавать и курить  табак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35843" name="Picture 2" descr="D:\лектории для школьников\курение\i12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560" y="476672"/>
            <a:ext cx="4071937" cy="5264150"/>
          </a:xfr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620688"/>
            <a:ext cx="3312368" cy="486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1305342"/>
            <a:ext cx="42484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Петр </a:t>
            </a:r>
            <a:r>
              <a:rPr lang="ru-RU" sz="54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I</a:t>
            </a:r>
            <a:r>
              <a:rPr lang="ru-RU" sz="54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 </a:t>
            </a:r>
            <a:endParaRPr lang="ru-RU" sz="5400" b="1" dirty="0" smtClean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Arial"/>
              <a:ea typeface="+mj-ea"/>
              <a:cs typeface="+mj-cs"/>
            </a:endParaRPr>
          </a:p>
          <a:p>
            <a:pPr algn="ctr"/>
            <a:r>
              <a:rPr lang="ru-RU" sz="5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в </a:t>
            </a:r>
            <a:r>
              <a:rPr lang="ru-RU" sz="54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1697 году узаконил продажу табака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71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143750" cy="3143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  <a:latin typeface="Monotype Corsiva" pitchFamily="66" charset="0"/>
              </a:rPr>
              <a:t>Данные исследований по никотиномании:</a:t>
            </a: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>   - курят больше одного миллиарда человек,</a:t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>   - не расстаются с сигаретами примерно </a:t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>65% мужчин и 45% женщин,</a:t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- «табачная эпидемия» </a:t>
            </a: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>ежедневно убивает 850 человек, а в минуту погибает 6 человек.</a:t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>- продолжительность жизни курильщиков </a:t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>   сократилась на 20 лет.</a:t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>- Курение – основной фактор </a:t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>   увеличения гибели людей от</a:t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> хронических     заболеваний.</a:t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18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437112"/>
            <a:ext cx="3600400" cy="2292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285750"/>
            <a:ext cx="8606159" cy="2786063"/>
          </a:xfrm>
        </p:spPr>
        <p:txBody>
          <a:bodyPr rtlCol="0">
            <a:normAutofit fontScale="9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200" dirty="0" smtClean="0"/>
              <a:t>   </a:t>
            </a:r>
            <a:r>
              <a:rPr lang="ru-RU" sz="2200" b="1" dirty="0" smtClean="0">
                <a:latin typeface="Constantia" pitchFamily="18" charset="0"/>
              </a:rPr>
              <a:t>Табачный дым – это смесь ядовитых веществ.</a:t>
            </a:r>
            <a:br>
              <a:rPr lang="ru-RU" sz="2200" b="1" dirty="0" smtClean="0">
                <a:latin typeface="Constantia" pitchFamily="18" charset="0"/>
              </a:rPr>
            </a:br>
            <a:r>
              <a:rPr lang="ru-RU" sz="2200" b="1" dirty="0" smtClean="0">
                <a:latin typeface="Constantia" pitchFamily="18" charset="0"/>
              </a:rPr>
              <a:t>На кончике сигареты температура достигает около 300 градусов.</a:t>
            </a:r>
            <a:br>
              <a:rPr lang="ru-RU" sz="2200" b="1" dirty="0" smtClean="0">
                <a:latin typeface="Constantia" pitchFamily="18" charset="0"/>
              </a:rPr>
            </a:br>
            <a:r>
              <a:rPr lang="ru-RU" sz="2200" b="1" dirty="0" smtClean="0">
                <a:latin typeface="Constantia" pitchFamily="18" charset="0"/>
              </a:rPr>
              <a:t>При этом происходит выделение</a:t>
            </a:r>
            <a:br>
              <a:rPr lang="ru-RU" sz="2200" b="1" dirty="0" smtClean="0">
                <a:latin typeface="Constantia" pitchFamily="18" charset="0"/>
              </a:rPr>
            </a:br>
            <a:r>
              <a:rPr lang="ru-RU" sz="2200" b="1" dirty="0" smtClean="0">
                <a:latin typeface="Constantia" pitchFamily="18" charset="0"/>
              </a:rPr>
              <a:t>огромного количества вредных веществ:</a:t>
            </a:r>
            <a:br>
              <a:rPr lang="ru-RU" sz="2200" b="1" dirty="0" smtClean="0">
                <a:latin typeface="Constantia" pitchFamily="18" charset="0"/>
              </a:rPr>
            </a:br>
            <a:r>
              <a:rPr lang="ru-RU" sz="2200" b="1" dirty="0" smtClean="0">
                <a:latin typeface="Constantia" pitchFamily="18" charset="0"/>
              </a:rPr>
              <a:t>   - никотин,</a:t>
            </a:r>
            <a:br>
              <a:rPr lang="ru-RU" sz="2200" b="1" dirty="0" smtClean="0">
                <a:latin typeface="Constantia" pitchFamily="18" charset="0"/>
              </a:rPr>
            </a:br>
            <a:r>
              <a:rPr lang="ru-RU" sz="2200" b="1" dirty="0" smtClean="0">
                <a:latin typeface="Constantia" pitchFamily="18" charset="0"/>
              </a:rPr>
              <a:t>   - </a:t>
            </a:r>
            <a:r>
              <a:rPr lang="ru-RU" sz="2200" b="1" dirty="0" err="1" smtClean="0">
                <a:latin typeface="Constantia" pitchFamily="18" charset="0"/>
              </a:rPr>
              <a:t>бензпирен</a:t>
            </a:r>
            <a:r>
              <a:rPr lang="ru-RU" sz="2200" b="1" dirty="0" smtClean="0">
                <a:latin typeface="Constantia" pitchFamily="18" charset="0"/>
              </a:rPr>
              <a:t>,</a:t>
            </a:r>
            <a:br>
              <a:rPr lang="ru-RU" sz="2200" b="1" dirty="0" smtClean="0">
                <a:latin typeface="Constantia" pitchFamily="18" charset="0"/>
              </a:rPr>
            </a:br>
            <a:r>
              <a:rPr lang="ru-RU" sz="2200" b="1" dirty="0" smtClean="0">
                <a:latin typeface="Constantia" pitchFamily="18" charset="0"/>
              </a:rPr>
              <a:t>  -  мышьяк,</a:t>
            </a:r>
            <a:br>
              <a:rPr lang="ru-RU" sz="2200" b="1" dirty="0" smtClean="0">
                <a:latin typeface="Constantia" pitchFamily="18" charset="0"/>
              </a:rPr>
            </a:br>
            <a:r>
              <a:rPr lang="ru-RU" sz="2200" b="1" dirty="0" smtClean="0">
                <a:latin typeface="Constantia" pitchFamily="18" charset="0"/>
              </a:rPr>
              <a:t>  - угарный газ,</a:t>
            </a:r>
            <a:br>
              <a:rPr lang="ru-RU" sz="2200" b="1" dirty="0" smtClean="0">
                <a:latin typeface="Constantia" pitchFamily="18" charset="0"/>
              </a:rPr>
            </a:br>
            <a:r>
              <a:rPr lang="ru-RU" sz="2200" b="1" dirty="0" smtClean="0">
                <a:latin typeface="Constantia" pitchFamily="18" charset="0"/>
              </a:rPr>
              <a:t>   - синильная кислота,</a:t>
            </a:r>
            <a:br>
              <a:rPr lang="ru-RU" sz="2200" b="1" dirty="0" smtClean="0">
                <a:latin typeface="Constantia" pitchFamily="18" charset="0"/>
              </a:rPr>
            </a:br>
            <a:r>
              <a:rPr lang="ru-RU" sz="2200" b="1" dirty="0" smtClean="0">
                <a:latin typeface="Constantia" pitchFamily="18" charset="0"/>
              </a:rPr>
              <a:t>   - сероводород,</a:t>
            </a:r>
            <a:br>
              <a:rPr lang="ru-RU" sz="2200" b="1" dirty="0" smtClean="0">
                <a:latin typeface="Constantia" pitchFamily="18" charset="0"/>
              </a:rPr>
            </a:br>
            <a:r>
              <a:rPr lang="ru-RU" sz="2200" b="1" dirty="0" smtClean="0">
                <a:latin typeface="Constantia" pitchFamily="18" charset="0"/>
              </a:rPr>
              <a:t>  - аммиак,</a:t>
            </a:r>
            <a:br>
              <a:rPr lang="ru-RU" sz="2200" b="1" dirty="0" smtClean="0">
                <a:latin typeface="Constantia" pitchFamily="18" charset="0"/>
              </a:rPr>
            </a:br>
            <a:r>
              <a:rPr lang="ru-RU" sz="2200" b="1" dirty="0" smtClean="0">
                <a:latin typeface="Constantia" pitchFamily="18" charset="0"/>
              </a:rPr>
              <a:t>  - сажа,</a:t>
            </a:r>
            <a:br>
              <a:rPr lang="ru-RU" sz="2200" b="1" dirty="0" smtClean="0">
                <a:latin typeface="Constantia" pitchFamily="18" charset="0"/>
              </a:rPr>
            </a:br>
            <a:r>
              <a:rPr lang="ru-RU" sz="2200" b="1" dirty="0" smtClean="0">
                <a:latin typeface="Constantia" pitchFamily="18" charset="0"/>
              </a:rPr>
              <a:t>   - радиоактивные </a:t>
            </a:r>
            <a:r>
              <a:rPr lang="ru-RU" sz="2200" b="1" dirty="0">
                <a:latin typeface="Constantia" pitchFamily="18" charset="0"/>
              </a:rPr>
              <a:t>изотопы и многое другое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 smtClean="0">
                <a:latin typeface="Constantia" pitchFamily="18" charset="0"/>
              </a:rPr>
              <a:t/>
            </a:r>
            <a:br>
              <a:rPr lang="ru-RU" sz="2200" b="1" dirty="0" smtClean="0">
                <a:latin typeface="Constantia" pitchFamily="18" charset="0"/>
              </a:rPr>
            </a:br>
            <a:r>
              <a:rPr lang="ru-RU" sz="2200" b="1" dirty="0" smtClean="0">
                <a:latin typeface="Constantia" pitchFamily="18" charset="0"/>
              </a:rPr>
              <a:t>    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780928"/>
            <a:ext cx="3168352" cy="301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8244408" y="260648"/>
            <a:ext cx="504055" cy="2376264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41987" name="Picture 2" descr="D:\лектории для школьников\курение\cigarett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1520" y="-21714"/>
            <a:ext cx="8640960" cy="4680520"/>
          </a:xfr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>
                <a:solidFill>
                  <a:schemeClr val="tx1"/>
                </a:solidFill>
                <a:effectLst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</a:rPr>
              <a:t>Аммиак и табачные смолы проходят через легкие в количестве до 1кг в год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Человек</a:t>
            </a:r>
            <a:r>
              <a:rPr lang="ru-RU" sz="2400" dirty="0"/>
              <a:t>, выкуривающий пачку сигарет в день, получает дозу радиации, как  200 рентгеновских снимков.</a:t>
            </a:r>
            <a:br>
              <a:rPr lang="ru-RU" sz="2400" dirty="0"/>
            </a:br>
            <a:endParaRPr lang="ru-RU" sz="2400" dirty="0">
              <a:solidFill>
                <a:schemeClr val="tx1"/>
              </a:solidFill>
              <a:effectLst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24944"/>
            <a:ext cx="6264696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79</Words>
  <Application>Microsoft Office PowerPoint</Application>
  <PresentationFormat>Экран (4:3)</PresentationFormat>
  <Paragraphs>22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Углы</vt:lpstr>
      <vt:lpstr>О вреде курения</vt:lpstr>
      <vt:lpstr>        Курение начинается:  - «с баловства»,  - «из желания подражать», - «так модно», - «за компанию», - «скорее стать взрослым» - «имею право!»  </vt:lpstr>
      <vt:lpstr> ИСТОРИЯ ТАБАКА В РОССИИ началась  с Ивана Грозного.</vt:lpstr>
      <vt:lpstr>Михаил Федорович Романов официально запретил продавать и курить  табак. </vt:lpstr>
      <vt:lpstr>Презентация PowerPoint</vt:lpstr>
      <vt:lpstr>           Данные исследований по никотиномании:    - курят больше одного миллиарда человек,     - не расстаются с сигаретами примерно  65% мужчин и 45% женщин,  - «табачная эпидемия» ежедневно убивает 850 человек, а в минуту погибает 6 человек.  - продолжительность жизни курильщиков     сократилась на 20 лет.  - Курение – основной фактор     увеличения гибели людей от  хронических     заболеваний.    </vt:lpstr>
      <vt:lpstr>                   Табачный дым – это смесь ядовитых веществ. На кончике сигареты температура достигает около 300 градусов. При этом происходит выделение огромного количества вредных веществ:    - никотин,    - бензпирен,   -  мышьяк,   - угарный газ,    - синильная кислота,    - сероводород,   - аммиак,   - сажа,    - радиоактивные изотопы и многое другое                </vt:lpstr>
      <vt:lpstr>Презентация PowerPoint</vt:lpstr>
      <vt:lpstr>     Аммиак и табачные смолы проходят через легкие в количестве до 1кг в год  Человек, выкуривающий пачку сигарет в день, получает дозу радиации, как  200 рентгеновских снимков. </vt:lpstr>
      <vt:lpstr>Главные органы – мишени курения. </vt:lpstr>
      <vt:lpstr>Нервная система: - головокружение, - утомляемость,  - снижение памяти, - нарушение сна, -снижение силы воли.</vt:lpstr>
      <vt:lpstr>«Здоровье    дороже      богатства!»</vt:lpstr>
      <vt:lpstr>                        «Курение вредно», - знаем мы.        Мы быть здоровыми должны.        Мы выбираем танцы, спорт-        Футбол, хоккей, бег и скейтборд.          «Курить нельзя», - скажи и ты.         И сигарету на цветы         Смени на воздух, на друзей,         На красоту планеты всей.          Мы будем в чистом мире жить,        Творить, смеяться и дружить.        Пусть счастье будет нам на всех,        Любовь, здоровье и успех!   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Надежда</cp:lastModifiedBy>
  <cp:revision>21</cp:revision>
  <dcterms:created xsi:type="dcterms:W3CDTF">2009-11-16T17:34:30Z</dcterms:created>
  <dcterms:modified xsi:type="dcterms:W3CDTF">2013-08-11T12:29:56Z</dcterms:modified>
</cp:coreProperties>
</file>