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8" r:id="rId18"/>
    <p:sldId id="279" r:id="rId19"/>
    <p:sldId id="282" r:id="rId20"/>
    <p:sldId id="283" r:id="rId21"/>
    <p:sldId id="281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90BFC7-EC33-4A5A-9713-6A7E8AF237E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CF81AC-C68E-4F06-BCC0-386665AB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torr.org/files/posters/897050_433.jpg" TargetMode="External"/><Relationship Id="rId13" Type="http://schemas.openxmlformats.org/officeDocument/2006/relationships/hyperlink" Target="http://www.discovergreece.ru/tinymce/jscripts/tiny_mce/plugins/imagemanager/images/WIN_grapes.jpg" TargetMode="External"/><Relationship Id="rId18" Type="http://schemas.openxmlformats.org/officeDocument/2006/relationships/hyperlink" Target="http://newyear.ucoz.org/200551219-002.jpg" TargetMode="External"/><Relationship Id="rId3" Type="http://schemas.openxmlformats.org/officeDocument/2006/relationships/hyperlink" Target="http://all-gazettes.narod.ru/ru.files/st/220.jpg" TargetMode="External"/><Relationship Id="rId21" Type="http://schemas.openxmlformats.org/officeDocument/2006/relationships/hyperlink" Target="http://img1.nnm.ru/1/1/9/5/e/1195e69dad8520f126ce33d788ac833c_full.jpg" TargetMode="External"/><Relationship Id="rId7" Type="http://schemas.openxmlformats.org/officeDocument/2006/relationships/hyperlink" Target="http://www.libex.ru:8080/dimg/1901d.jpg" TargetMode="External"/><Relationship Id="rId12" Type="http://schemas.openxmlformats.org/officeDocument/2006/relationships/hyperlink" Target="http://promaproducts.files.wordpress.com/2009/12/picture1.jpg" TargetMode="External"/><Relationship Id="rId17" Type="http://schemas.openxmlformats.org/officeDocument/2006/relationships/hyperlink" Target="http://event-er.ru/i/corporate/f/3.JPG" TargetMode="External"/><Relationship Id="rId25" Type="http://schemas.openxmlformats.org/officeDocument/2006/relationships/hyperlink" Target="http://artsozidatel.narod.ru/imgs/plakati_pravdi/plakat8.jpg" TargetMode="External"/><Relationship Id="rId2" Type="http://schemas.openxmlformats.org/officeDocument/2006/relationships/hyperlink" Target="http://skupiknigi.ru/multimedia/books_covers/1003376830.jpg" TargetMode="External"/><Relationship Id="rId16" Type="http://schemas.openxmlformats.org/officeDocument/2006/relationships/hyperlink" Target="http://cdn.imhonet.ru/0/tmp_user_files/d3/37/d337019e639229d4a12e14fdbb296741/xlarge/6e78bdf64ebda903009a30325f08baba.jpg" TargetMode="External"/><Relationship Id="rId20" Type="http://schemas.openxmlformats.org/officeDocument/2006/relationships/hyperlink" Target="http://autolk.ru/wp-content/uploads/2012/11/bg800_475586-595x4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2.nnm.ru/1/3/1/d/b/d163352b7993203371fc7bf4b96.jpg" TargetMode="External"/><Relationship Id="rId11" Type="http://schemas.openxmlformats.org/officeDocument/2006/relationships/hyperlink" Target="http://www.utexas.edu/courses/larrymyth/images/dionysus/IB-Dionysus%20Kleophrades.jpg" TargetMode="External"/><Relationship Id="rId24" Type="http://schemas.openxmlformats.org/officeDocument/2006/relationships/hyperlink" Target="http://poxe.ru/uploads/posts/2009-11/1257687254_starkbeer.jpg" TargetMode="External"/><Relationship Id="rId5" Type="http://schemas.openxmlformats.org/officeDocument/2006/relationships/hyperlink" Target="http://s42.radikal.ru/i096/0905/4c/7ec0f23ccc26.jpg" TargetMode="External"/><Relationship Id="rId15" Type="http://schemas.openxmlformats.org/officeDocument/2006/relationships/hyperlink" Target="http://www.artsait.ru/art/s/semiradsky/img/45.jpg" TargetMode="External"/><Relationship Id="rId23" Type="http://schemas.openxmlformats.org/officeDocument/2006/relationships/hyperlink" Target="http://yvision.kz/post/248648" TargetMode="External"/><Relationship Id="rId10" Type="http://schemas.openxmlformats.org/officeDocument/2006/relationships/hyperlink" Target="http://cs5698.userapi.com/u8071908/-6/x_132e9bed.jpg" TargetMode="External"/><Relationship Id="rId19" Type="http://schemas.openxmlformats.org/officeDocument/2006/relationships/hyperlink" Target="http://www.motivators.ru/sites/default/files/imagecache/main-motivator/motivator-17556.jpg" TargetMode="External"/><Relationship Id="rId4" Type="http://schemas.openxmlformats.org/officeDocument/2006/relationships/hyperlink" Target="http://do.gendocs.ru/pars_docs/tw_refs/225/224493/224493_html_m69bae3be.jpg" TargetMode="External"/><Relationship Id="rId9" Type="http://schemas.openxmlformats.org/officeDocument/2006/relationships/hyperlink" Target="http://www.gzswys.com/UPLOADPIC/4/d6e.jpg" TargetMode="External"/><Relationship Id="rId14" Type="http://schemas.openxmlformats.org/officeDocument/2006/relationships/hyperlink" Target="http://www.posterlux.ru/new/1/big/caravaggio_1573_1610/posterlux-caravaggio_1573_1610-clio_team_1595_le_caravage_bacchus_huile_sur_toile_95x85_cm.jpg" TargetMode="External"/><Relationship Id="rId22" Type="http://schemas.openxmlformats.org/officeDocument/2006/relationships/hyperlink" Target="http://www.stopalco.narod.ru/results/hear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810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ОБЖ В 8 КЛАССЕ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Вредные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привычки,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влияние на здоровье.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Алкоголизм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6858000" cy="20574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Капранов</a:t>
            </a:r>
            <a:r>
              <a:rPr lang="ru-RU" sz="2800" dirty="0" smtClean="0"/>
              <a:t> Роман Сергеевич</a:t>
            </a:r>
          </a:p>
          <a:p>
            <a:r>
              <a:rPr lang="ru-RU" sz="2800" dirty="0" smtClean="0"/>
              <a:t>преподаватель ОБЖ</a:t>
            </a:r>
          </a:p>
          <a:p>
            <a:r>
              <a:rPr lang="ru-RU" sz="2800" dirty="0" smtClean="0"/>
              <a:t>МБОУ СОШ № 66 г. Краснодара</a:t>
            </a:r>
            <a:endParaRPr lang="ru-RU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29200" y="0"/>
            <a:ext cx="41148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способен действовать на настроение человека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42118"/>
            <a:ext cx="50292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неуверенный в себе, вдруг становится уверенным, скованность исчезает, беседа делается более оживленной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6" name="Picture 6" descr="http://event-er.ru/i/corporate/f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029200" cy="502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608" name="AutoShape 8" descr="http://newyear.ucoz.org/200551219-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newyear.ucoz.org/200551219-002.jpg"/>
          <p:cNvPicPr>
            <a:picLocks noChangeAspect="1" noChangeArrowheads="1"/>
          </p:cNvPicPr>
          <p:nvPr/>
        </p:nvPicPr>
        <p:blipFill>
          <a:blip r:embed="rId3" cstate="print"/>
          <a:srcRect l="6400"/>
          <a:stretch>
            <a:fillRect/>
          </a:stretch>
        </p:blipFill>
        <p:spPr bwMode="auto">
          <a:xfrm>
            <a:off x="5029200" y="1524000"/>
            <a:ext cx="411480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0"/>
            <a:ext cx="4724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endParaRPr lang="ru-RU" sz="2400" dirty="0" smtClean="0"/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показывает, что после приёма 30 граммов водки число ошибок у наборщиков типографии на одной странице увеличивается до 30%. Сколько печатных знаков был текст, если было допущено 210 ошибок на одной странице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приёме 50 граммов водки сильно нарушается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прицельность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стрельбы спортсмена. Из 100 возможных очков спортсмен до приёма алкоголя выбил 96 очков, а после приёма алкоголя 26 очков. На сколько уменьшился процент попадания?</a:t>
            </a:r>
          </a:p>
          <a:p>
            <a:pPr lvl="0"/>
            <a:endParaRPr lang="ru-RU" sz="2400" dirty="0" smtClean="0"/>
          </a:p>
          <a:p>
            <a:endParaRPr lang="ru-RU" dirty="0"/>
          </a:p>
        </p:txBody>
      </p:sp>
      <p:pic>
        <p:nvPicPr>
          <p:cNvPr id="26626" name="Picture 2" descr="C:\Documents and Settings\надя\Рабочий стол\Учительские весны Капранов\224493_html_m69bae3b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419600" cy="686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81600" y="3429000"/>
            <a:ext cx="39624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сердце и печень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1600" y="6334780"/>
            <a:ext cx="39624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1"/>
            <a:ext cx="39624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пагубно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мозг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motivators.ru/sites/default/files/imagecache/main-motivator/motivator-17556.jpg"/>
          <p:cNvPicPr>
            <a:picLocks noChangeAspect="1" noChangeArrowheads="1"/>
          </p:cNvPicPr>
          <p:nvPr/>
        </p:nvPicPr>
        <p:blipFill>
          <a:blip r:embed="rId2" cstate="print"/>
          <a:srcRect l="1667" t="2296" r="2500" b="16794"/>
          <a:stretch>
            <a:fillRect/>
          </a:stretch>
        </p:blipFill>
        <p:spPr bwMode="auto">
          <a:xfrm>
            <a:off x="5181600" y="914400"/>
            <a:ext cx="3962400" cy="2590800"/>
          </a:xfrm>
          <a:prstGeom prst="rect">
            <a:avLst/>
          </a:prstGeom>
          <a:noFill/>
        </p:spPr>
      </p:pic>
      <p:pic>
        <p:nvPicPr>
          <p:cNvPr id="25602" name="Picture 2" descr="http://img-fotki.yandex.ru/get/3610/mosinsv.2/0_df4e_a566a0b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41999" y="3302000"/>
            <a:ext cx="2641600" cy="3962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8" name="Picture 2" descr="C:\Documents and Settings\надя\Рабочий стол\Учительские весны Капранов\7ec0f23ccc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7564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895600"/>
            <a:ext cx="8610600" cy="3581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sz="3300" dirty="0" smtClean="0"/>
              <a:t>В </a:t>
            </a:r>
            <a:r>
              <a:rPr lang="ru-RU" sz="3300" dirty="0"/>
              <a:t>конце прошлого века врачи, изучая потомство семей – алкоголиков, установили, что 50% их детей погибли в раннем возрасте, из оставшихся 10% страдали эпилепсией и водянкой головы, 12% росли </a:t>
            </a:r>
            <a:r>
              <a:rPr lang="ru-RU" sz="3300" dirty="0" err="1"/>
              <a:t>идиотами</a:t>
            </a:r>
            <a:r>
              <a:rPr lang="ru-RU" sz="3300" dirty="0"/>
              <a:t>, лишь 10% были здоровы, а остальные страдали различными отклонениями. Сколько детей было обследовано и какую часть составляют здоровые дети от общего числа обследованных, если </a:t>
            </a:r>
            <a:r>
              <a:rPr lang="ru-RU" sz="3300" dirty="0" err="1"/>
              <a:t>идиотов</a:t>
            </a:r>
            <a:r>
              <a:rPr lang="ru-RU" sz="3300" dirty="0"/>
              <a:t> среди них было 8190?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81000"/>
            <a:ext cx="86106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800" dirty="0" smtClean="0"/>
              <a:t>Продолжительность жизни женщин – алкоголиков на 10% , а мужчин – алкоголиков на 15 % меньше, чем непьющих. На сколько лет проживут дольше </a:t>
            </a:r>
            <a:r>
              <a:rPr lang="ru-RU" sz="2800" dirty="0" smtClean="0"/>
              <a:t>женщины-алкоголики</a:t>
            </a:r>
            <a:r>
              <a:rPr lang="ru-RU" sz="2800" dirty="0" smtClean="0"/>
              <a:t>, чем </a:t>
            </a:r>
            <a:r>
              <a:rPr lang="ru-RU" sz="2800" dirty="0" smtClean="0"/>
              <a:t>мужчины-алкоголики</a:t>
            </a:r>
            <a:r>
              <a:rPr lang="ru-RU" sz="2800" dirty="0" smtClean="0"/>
              <a:t>, если средняя продолжительность жизни в России 56 лет?</a:t>
            </a:r>
            <a:endParaRPr lang="ru-RU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 пристрастие к алкоголю развивается быстрее, чем у взрослых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0"/>
            <a:ext cx="47244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	</a:t>
            </a:r>
          </a:p>
          <a:p>
            <a:pPr lvl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процент роста ДТП в алкогольном опьянении (ответ округлите до целых), если за последний год в нашей стране совершено 842 тыс. ДТП водителями в нетрезвом состоянии? До этого в среднем в год таких ДТП совершалось 456 тыс.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505200"/>
            <a:ext cx="4724400" cy="3352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последний год в нашей области совершено 945 ДТП. Из них 47,94%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алкогольном опьянении. При этом погибло 192 человека, среди них 11 детей. Найдите количество ДТП, совершенных в алкогольном опьянении; сколько процентов составляют дети от общего числа погибших?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надя\Рабочий стол\Учительские весны Капранов\d163352b7993203371fc7bf4b96.jpg"/>
          <p:cNvPicPr>
            <a:picLocks noChangeAspect="1" noChangeArrowheads="1"/>
          </p:cNvPicPr>
          <p:nvPr/>
        </p:nvPicPr>
        <p:blipFill>
          <a:blip r:embed="rId2" cstate="print"/>
          <a:srcRect l="216"/>
          <a:stretch>
            <a:fillRect/>
          </a:stretch>
        </p:blipFill>
        <p:spPr bwMode="auto">
          <a:xfrm>
            <a:off x="0" y="0"/>
            <a:ext cx="4648199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http://autolk.ru/wp-content/uploads/2012/11/bg800_475586-595x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88039"/>
            <a:ext cx="4495800" cy="3369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0"/>
            <a:ext cx="44958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часть годового семейного дохода тратит человек, выпивающий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бутылку водки (средняя стоимость 50 рублей)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бутылку пива (средняя стоимость 15 рублей), если ежемесячный доход семьи в среднем составляет 7 тыс. рублей (в месяце 30 дней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C:\Documents and Settings\надя\Рабочий стол\Учительские весны Капранов\897050_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28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38600"/>
            <a:ext cx="50292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Значит, это безвредный напиток?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0"/>
            <a:ext cx="4267200" cy="4038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телевидении запрещена реклама сигарет и алкогольных напитков, но очень много рекламы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пива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10" descr="http://artsozidatel.narod.ru/imgs/plakati_pravdi/plaka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4073702"/>
            <a:ext cx="4114801" cy="2784298"/>
          </a:xfrm>
          <a:prstGeom prst="rect">
            <a:avLst/>
          </a:prstGeom>
          <a:noFill/>
        </p:spPr>
      </p:pic>
      <p:pic>
        <p:nvPicPr>
          <p:cNvPr id="1026" name="Picture 2" descr="C:\Documents and Settings\надя\Рабочий стол\Учительские весны Капранов\1901d.jpg"/>
          <p:cNvPicPr>
            <a:picLocks noChangeAspect="1" noChangeArrowheads="1"/>
          </p:cNvPicPr>
          <p:nvPr/>
        </p:nvPicPr>
        <p:blipFill>
          <a:blip r:embed="rId3" cstate="print"/>
          <a:srcRect b="19403"/>
          <a:stretch>
            <a:fillRect/>
          </a:stretch>
        </p:blipFill>
        <p:spPr bwMode="auto">
          <a:xfrm>
            <a:off x="0" y="0"/>
            <a:ext cx="505828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cache.gawker.com/assets/images/7/2010/07/beerbe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43434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20" name="Picture 8" descr="http://poxe.ru/uploads/posts/2009-11/1257687254_starkb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799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http://img1.nnm.ru/1/1/9/5/e/1195e69dad8520f126ce33d788ac833c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029201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4" descr="http://www.stopalco.narod.ru/results/he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6859"/>
            <a:ext cx="5029200" cy="3641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0"/>
            <a:ext cx="4953000" cy="2514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несет за собой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пьяная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травма?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343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сколько обойдется государству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больных, если один день реанимации обходится в среднем 2000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один день лечения 236 руб. по самым скромным подсчётам?</a:t>
            </a:r>
          </a:p>
          <a:p>
            <a:endParaRPr lang="ru-RU" dirty="0"/>
          </a:p>
        </p:txBody>
      </p:sp>
      <p:pic>
        <p:nvPicPr>
          <p:cNvPr id="39938" name="Picture 2" descr="C:\Documents and Settings\надя\Рабочий стол\Учительские весны Капранов\d6e.jpg"/>
          <p:cNvPicPr>
            <a:picLocks noChangeAspect="1" noChangeArrowheads="1"/>
          </p:cNvPicPr>
          <p:nvPr/>
        </p:nvPicPr>
        <p:blipFill>
          <a:blip r:embed="rId2" cstate="print"/>
          <a:srcRect l="11765" t="21003" r="7353" b="9687"/>
          <a:stretch>
            <a:fillRect/>
          </a:stretch>
        </p:blipFill>
        <p:spPr bwMode="auto">
          <a:xfrm>
            <a:off x="0" y="0"/>
            <a:ext cx="41910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5698.userapi.com/u8071908/-6/x_132e9bed.jpg"/>
          <p:cNvPicPr>
            <a:picLocks noChangeAspect="1" noChangeArrowheads="1"/>
          </p:cNvPicPr>
          <p:nvPr/>
        </p:nvPicPr>
        <p:blipFill>
          <a:blip r:embed="rId3" cstate="print"/>
          <a:srcRect t="2500" b="5000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524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Вино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скотинит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зверит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человека, ожесточает его и отвлекает от светлых мыслей, тупит его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Ф.М.Достоевский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2438400"/>
            <a:ext cx="6248400" cy="4419600"/>
          </a:xfrm>
          <a:solidFill>
            <a:srgbClr val="FFCC99">
              <a:alpha val="60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/>
              <a:t>С </a:t>
            </a:r>
            <a:r>
              <a:rPr lang="ru-RU" sz="2800" b="1" dirty="0"/>
              <a:t>чего все это началось? –</a:t>
            </a:r>
            <a:br>
              <a:rPr lang="ru-RU" sz="2800" b="1" dirty="0"/>
            </a:br>
            <a:r>
              <a:rPr lang="ru-RU" sz="2800" b="1" dirty="0"/>
              <a:t>А началось с шампанского, с бокала,</a:t>
            </a:r>
            <a:br>
              <a:rPr lang="ru-RU" sz="2800" b="1" dirty="0"/>
            </a:br>
            <a:r>
              <a:rPr lang="ru-RU" sz="2800" b="1" dirty="0"/>
              <a:t>Когда судьба улыбкой обласкала,</a:t>
            </a:r>
            <a:br>
              <a:rPr lang="ru-RU" sz="2800" b="1" dirty="0"/>
            </a:br>
            <a:r>
              <a:rPr lang="ru-RU" sz="2800" b="1" dirty="0"/>
              <a:t>А после поскакала вкривь и вкось.</a:t>
            </a:r>
            <a:br>
              <a:rPr lang="ru-RU" sz="2800" b="1" dirty="0"/>
            </a:br>
            <a:endParaRPr lang="ru-RU" sz="2800" b="1" dirty="0" smtClean="0"/>
          </a:p>
          <a:p>
            <a:pPr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Теперь </a:t>
            </a:r>
            <a:r>
              <a:rPr lang="ru-RU" sz="2800" b="1" dirty="0"/>
              <a:t>один и тот же тусклый круг,</a:t>
            </a:r>
            <a:br>
              <a:rPr lang="ru-RU" sz="2800" b="1" dirty="0"/>
            </a:br>
            <a:r>
              <a:rPr lang="ru-RU" sz="2800" b="1" dirty="0"/>
              <a:t>Где все друзья друг друга “ уважают”</a:t>
            </a:r>
            <a:br>
              <a:rPr lang="ru-RU" sz="2800" b="1" dirty="0"/>
            </a:br>
            <a:r>
              <a:rPr lang="ru-RU" sz="2800" b="1" dirty="0"/>
              <a:t>И всякий раз нетрезвый свой досуг</a:t>
            </a:r>
            <a:br>
              <a:rPr lang="ru-RU" sz="2800" b="1" dirty="0"/>
            </a:br>
            <a:r>
              <a:rPr lang="ru-RU" sz="2800" b="1" dirty="0"/>
              <a:t>Бездарно в неизвестность </a:t>
            </a:r>
            <a:r>
              <a:rPr lang="ru-RU" sz="2800" b="1" dirty="0" smtClean="0"/>
              <a:t>провожают.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					</a:t>
            </a:r>
            <a:r>
              <a:rPr lang="ru-RU" sz="2800" b="1" dirty="0" smtClean="0"/>
              <a:t>П</a:t>
            </a:r>
            <a:r>
              <a:rPr lang="ru-RU" sz="2800" b="1" dirty="0"/>
              <a:t>. </a:t>
            </a:r>
            <a:r>
              <a:rPr lang="ru-RU" sz="2800" b="1" dirty="0" smtClean="0"/>
              <a:t>Соколов</a:t>
            </a:r>
            <a:endParaRPr lang="ru-RU" sz="2800" b="1" dirty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данным Всемирной организации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здравоохранения, алкоголизм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уносит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млн. человеческих жизней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preobrinfo.ru/upload/iblock/017/01791ad572f082fea4f3268449516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599"/>
            <a:ext cx="9144000" cy="5486401"/>
          </a:xfrm>
          <a:prstGeom prst="rect">
            <a:avLst/>
          </a:prstGeom>
          <a:noFill/>
        </p:spPr>
      </p:pic>
      <p:pic>
        <p:nvPicPr>
          <p:cNvPr id="37894" name="Picture 6" descr="http://news.am/pic/news/45529.jpg"/>
          <p:cNvPicPr>
            <a:picLocks noChangeAspect="1" noChangeArrowheads="1"/>
          </p:cNvPicPr>
          <p:nvPr/>
        </p:nvPicPr>
        <p:blipFill>
          <a:blip r:embed="rId3" cstate="print"/>
          <a:srcRect l="12500" r="15000"/>
          <a:stretch>
            <a:fillRect/>
          </a:stretch>
        </p:blipFill>
        <p:spPr bwMode="auto">
          <a:xfrm>
            <a:off x="0" y="0"/>
            <a:ext cx="2209800" cy="2286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фотографии и рисунки с сайтов: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172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http://skupiknigi.ru/multimedia/books_covers/1003376830.jpg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all-gazettes.narod.ru/ru.files/st/220.jpg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://do.gendocs.ru/pars_docs/tw_refs/225/224493/224493_html_m69bae3be.jpg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http://s42.radikal.ru/i096/0905/4c/7ec0f23ccc26.jpg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http://img12.nnm.ru/1/3/1/d/b/d163352b7993203371fc7bf4b96.jpg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http://www.libex.ru:8080/dimg/1901d.jpg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http://utorr.org/files/posters/897050_433.jpg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http://www.gzswys.com/UPLOADPIC/4/d6e.jpg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http://cs5698.userapi.com/u8071908/-6/x_132e9bed.jpg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http://www.utexas.edu/courses/larrymyth/images/dionysus/IB-Dionysus%20Kleophrades.jpg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promaproducts.files.wordpress.com/2009/12/picture1.jpg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www.discovergreece.ru/tinymce/jscripts/tiny_mce/plugins/imagemanager/images/WIN_grapes.jpg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www.posterlux.ru/new/1/big/caravaggio_1573_1610/posterlux-caravaggio_1573_1610-clio_team_1595_le_caravage_bacchus_huile_sur_toile_95x85_cm.jpg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www.artsait.ru/art/s/semiradsky/img/45.jpg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cdn.imhonet.ru/0/tmp_user_files/d3/37/d337019e639229d4a12e14fdbb296741/xlarge/6e78bdf64ebda903009a30325f08baba.jpg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event-er.ru/i/corporate/f/3.JPG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newyear.ucoz.org/200551219-002.jpg</a:t>
            </a:r>
            <a:endParaRPr lang="ru-RU" dirty="0" smtClean="0"/>
          </a:p>
          <a:p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www.motivators.ru/sites/default/files/imagecache/main-motivator/motivator-17556.jpg</a:t>
            </a:r>
            <a:endParaRPr lang="ru-RU" dirty="0" smtClean="0"/>
          </a:p>
          <a:p>
            <a:r>
              <a:rPr lang="en-US" dirty="0" smtClean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autolk.ru/wp-content/uploads/2012/11/bg800_475586-595x446.jpg</a:t>
            </a:r>
            <a:endParaRPr lang="ru-RU" dirty="0" smtClean="0"/>
          </a:p>
          <a:p>
            <a:r>
              <a:rPr lang="en-US" dirty="0" smtClean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img1.nnm.ru/1/1/9/5/e/1195e69dad8520f126ce33d788ac833c_full.jpg</a:t>
            </a:r>
            <a:endParaRPr lang="ru-RU" dirty="0" smtClean="0"/>
          </a:p>
          <a:p>
            <a:r>
              <a:rPr lang="en-US" dirty="0" smtClean="0">
                <a:hlinkClick r:id="rId22"/>
              </a:rPr>
              <a:t>http://www.stopalco.narod.ru/results/heart.jpg</a:t>
            </a:r>
            <a:endParaRPr lang="ru-RU" dirty="0" smtClean="0"/>
          </a:p>
          <a:p>
            <a:r>
              <a:rPr lang="en-US" dirty="0" smtClean="0">
                <a:hlinkClick r:id="rId23"/>
              </a:rPr>
              <a:t>http://yvision.kz/post/248648</a:t>
            </a:r>
            <a:endParaRPr lang="ru-RU" dirty="0" smtClean="0"/>
          </a:p>
          <a:p>
            <a:r>
              <a:rPr lang="en-US" dirty="0" smtClean="0">
                <a:hlinkClick r:id="rId24"/>
              </a:rPr>
              <a:t>http://poxe.ru/uploads/posts/2009-11/1257687254_starkbeer.jpg</a:t>
            </a:r>
            <a:endParaRPr lang="ru-RU" dirty="0" smtClean="0"/>
          </a:p>
          <a:p>
            <a:r>
              <a:rPr lang="en-US" dirty="0" smtClean="0">
                <a:hlinkClick r:id="rId25"/>
              </a:rPr>
              <a:t>http://</a:t>
            </a:r>
            <a:r>
              <a:rPr lang="en-US" dirty="0" smtClean="0">
                <a:hlinkClick r:id="rId25"/>
              </a:rPr>
              <a:t>artsozidatel.narod.ru/imgs/plakati_pravdi/plakat8.jpg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0"/>
            <a:ext cx="4343400" cy="3276600"/>
          </a:xfr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ресс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конференция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Вино вину творит”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3810000"/>
            <a:ext cx="3657600" cy="2849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история возникновения алкогольных напитков?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надя\Рабочий стол\Учительские весны Капранов\1003376830.jpg"/>
          <p:cNvPicPr>
            <a:picLocks noChangeAspect="1" noChangeArrowheads="1"/>
          </p:cNvPicPr>
          <p:nvPr/>
        </p:nvPicPr>
        <p:blipFill>
          <a:blip r:embed="rId3" cstate="print"/>
          <a:srcRect t="4277"/>
          <a:stretch>
            <a:fillRect/>
          </a:stretch>
        </p:blipFill>
        <p:spPr bwMode="auto">
          <a:xfrm>
            <a:off x="381000" y="304800"/>
            <a:ext cx="4709177" cy="6248400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scovergreece.ru/tinymce/jscripts/tiny_mce/plugins/imagemanager/images/WIN_gr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34208"/>
            <a:ext cx="8534400" cy="478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Широкое распространение в древности нашло виноградное вино. В Греции виноград начали возделывать за 4000 лет до н.э. Вино считалось даром богов.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Покровителем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виноградарства и виноделия в Греции являлся Дионис, сын Зевса.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Другое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имя – Вакх, в латинской форме - Бахус.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4800" y="1447800"/>
            <a:ext cx="8610600" cy="5105400"/>
            <a:chOff x="304800" y="1447800"/>
            <a:chExt cx="8610600" cy="5105400"/>
          </a:xfrm>
        </p:grpSpPr>
        <p:pic>
          <p:nvPicPr>
            <p:cNvPr id="17410" name="Picture 2" descr="http://www.utexas.edu/courses/larrymyth/images/dionysus/IB-Dionysus%20Kleophrades.jpg"/>
            <p:cNvPicPr>
              <a:picLocks noChangeAspect="1" noChangeArrowheads="1"/>
            </p:cNvPicPr>
            <p:nvPr/>
          </p:nvPicPr>
          <p:blipFill>
            <a:blip r:embed="rId3" cstate="print"/>
            <a:srcRect l="11364" r="5682" b="654"/>
            <a:stretch>
              <a:fillRect/>
            </a:stretch>
          </p:blipFill>
          <p:spPr bwMode="auto">
            <a:xfrm>
              <a:off x="3352800" y="1447800"/>
              <a:ext cx="5562600" cy="5105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818" name="Picture 2" descr="http://www.posterlux.ru/new/1/big/caravaggio_1573_1610/posterlux-caravaggio_1573_1610-clio_team_1595_le_caravage_bacchus_huile_sur_toile_95x85_cm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 l="9091" r="16364"/>
            <a:stretch>
              <a:fillRect/>
            </a:stretch>
          </p:blipFill>
          <p:spPr bwMode="auto">
            <a:xfrm>
              <a:off x="304800" y="1447800"/>
              <a:ext cx="3048000" cy="5105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rtsait.ru/art/s/semiradsky/img/45.jpg"/>
          <p:cNvPicPr>
            <a:picLocks noChangeAspect="1" noChangeArrowheads="1"/>
          </p:cNvPicPr>
          <p:nvPr/>
        </p:nvPicPr>
        <p:blipFill>
          <a:blip r:embed="rId3" cstate="print">
            <a:lum bright="5000"/>
          </a:blip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Вакханалия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Генрих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Семирадский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. 1890.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честь Диониса проводились специальные праздники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дионисии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вакханалии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2316162"/>
          </a:xfrm>
          <a:solidFill>
            <a:srgbClr val="6699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Чистый спирт начали получать в VI – VII веках арабы и называли его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коголь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что означает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одурманивающий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promaproducts.files.wordpress.com/2009/12/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74048"/>
            <a:ext cx="4114800" cy="4275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cdn.imhonet.ru/0/tmp_user_files/d3/37/d337019e639229d4a12e14fdbb296741/xlarge/6e78bdf64ebda903009a30325f08baba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26673" y="457200"/>
            <a:ext cx="4342448" cy="605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bc-people.com/shop/vladimir_princ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531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А.П. Рябушкин. Пир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богатырей у ласкового князя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Владимира.1888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5743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Древней Руси пили очень мало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праздники варили медовуху, брагу, пиво. Чара пускалась по кругу, из нее каждый отпивал несколько глотков.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будни спиртных напитков не полагалось,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пьянство считалось величайшим позором и грехом.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3001963"/>
          </a:xfrm>
        </p:spPr>
        <p:txBody>
          <a:bodyPr/>
          <a:lstStyle/>
          <a:p>
            <a:r>
              <a:rPr lang="ru-RU" sz="4400" dirty="0" smtClean="0"/>
              <a:t>В </a:t>
            </a:r>
            <a:r>
              <a:rPr lang="ru-RU" sz="4400" dirty="0"/>
              <a:t>чем притягательная сила алкоголя</a:t>
            </a:r>
            <a:r>
              <a:rPr lang="ru-RU" sz="4400" dirty="0" smtClean="0"/>
              <a:t>?</a:t>
            </a:r>
            <a:endParaRPr lang="ru-RU" sz="4400" dirty="0"/>
          </a:p>
          <a:p>
            <a:endParaRPr lang="ru-RU" dirty="0"/>
          </a:p>
        </p:txBody>
      </p:sp>
      <p:pic>
        <p:nvPicPr>
          <p:cNvPr id="24578" name="Picture 2" descr="C:\Documents and Settings\надя\Рабочий стол\Учительские весны Капранов\220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685800"/>
            <a:ext cx="9144000" cy="2310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Другая 18">
    <a:dk1>
      <a:sysClr val="windowText" lastClr="000000"/>
    </a:dk1>
    <a:lt1>
      <a:sysClr val="window" lastClr="FFFFFF"/>
    </a:lt1>
    <a:dk2>
      <a:srgbClr val="69676D"/>
    </a:dk2>
    <a:lt2>
      <a:srgbClr val="92D050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435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Городская</vt:lpstr>
      <vt:lpstr> УРОК ОБЖ В 8 КЛАССЕ  Тема: Вредные привычки, их влияние на здоровье. Алкоголизм  </vt:lpstr>
      <vt:lpstr>“ Вино скотинит и зверит человека, ожесточает его и отвлекает от светлых мыслей, тупит его” Ф.М.Достоевский </vt:lpstr>
      <vt:lpstr>Пресс – конференция  “Вино вину творит”</vt:lpstr>
      <vt:lpstr>Слайд 4</vt:lpstr>
      <vt:lpstr>Слайд 5</vt:lpstr>
      <vt:lpstr> Вакханалия. Генрих Семирадский. 1890. </vt:lpstr>
      <vt:lpstr>Чистый спирт начали получать в VI – VII веках арабы и называли его  “ аль коголь”, что означает  “ одурманивающий”</vt:lpstr>
      <vt:lpstr>А.П. Рябушкин. Пир богатырей у ласкового князя Владимира.1888</vt:lpstr>
      <vt:lpstr>Слайд 9</vt:lpstr>
      <vt:lpstr>Слайд 10</vt:lpstr>
      <vt:lpstr>Слайд 11</vt:lpstr>
      <vt:lpstr>Слайд 12</vt:lpstr>
      <vt:lpstr>Слайд 13</vt:lpstr>
      <vt:lpstr>У подростков пристрастие к алкоголю развивается быстрее, чем у взрослых</vt:lpstr>
      <vt:lpstr>Слайд 15</vt:lpstr>
      <vt:lpstr>Слайд 16</vt:lpstr>
      <vt:lpstr>Слайд 17</vt:lpstr>
      <vt:lpstr>Слайд 18</vt:lpstr>
      <vt:lpstr> Что несет за собой  пьяная травма? </vt:lpstr>
      <vt:lpstr>По данным Всемирной организации  здравоохранения, алкоголизм ежегодно уносит  6 млн. человеческих жизней</vt:lpstr>
      <vt:lpstr>В презентации использованы фотографии и рисунки с сайтов: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 </dc:creator>
  <cp:lastModifiedBy>надя </cp:lastModifiedBy>
  <cp:revision>71</cp:revision>
  <dcterms:created xsi:type="dcterms:W3CDTF">2013-03-15T18:38:59Z</dcterms:created>
  <dcterms:modified xsi:type="dcterms:W3CDTF">2013-03-17T16:38:24Z</dcterms:modified>
</cp:coreProperties>
</file>