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2456B0-42E0-440C-B7AB-8395F53D9672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C2C312-3C85-4EC1-9F8F-04783DC0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Дорожное движение и его участники.</a:t>
            </a:r>
            <a: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Безопасность участников дорожного движения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Современные улицы и дороги — зоны повышенной опасности.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00570"/>
            <a:ext cx="6400800" cy="1752600"/>
          </a:xfrm>
        </p:spPr>
        <p:txBody>
          <a:bodyPr/>
          <a:lstStyle/>
          <a:p>
            <a:pPr algn="r">
              <a:defRPr/>
            </a:pPr>
            <a:r>
              <a:rPr lang="ru-RU" sz="1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Подготовила:</a:t>
            </a:r>
          </a:p>
          <a:p>
            <a:pPr algn="r">
              <a:defRPr/>
            </a:pPr>
            <a:r>
              <a:rPr lang="ru-RU" sz="1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Учитель ОБЖ</a:t>
            </a:r>
          </a:p>
          <a:p>
            <a:pPr algn="r">
              <a:defRPr/>
            </a:pPr>
            <a:r>
              <a:rPr lang="ru-RU" sz="1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Рогудеева</a:t>
            </a:r>
            <a:r>
              <a:rPr lang="ru-RU" sz="1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 Лилия</a:t>
            </a:r>
          </a:p>
          <a:p>
            <a:pPr algn="r">
              <a:defRPr/>
            </a:pPr>
            <a:r>
              <a:rPr lang="ru-RU" sz="1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Анатольевна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Новобурейская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  <a:latin typeface="Bookman Old Style" pitchFamily="18" charset="0"/>
              </a:rPr>
              <a:t>Дорожные знаки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2531" t="13868" r="72636" b="63517"/>
          <a:stretch>
            <a:fillRect/>
          </a:stretch>
        </p:blipFill>
        <p:spPr bwMode="auto">
          <a:xfrm>
            <a:off x="0" y="2571744"/>
            <a:ext cx="2428860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25173" t="13868" r="50724" b="63517"/>
          <a:stretch>
            <a:fillRect/>
          </a:stretch>
        </p:blipFill>
        <p:spPr bwMode="auto">
          <a:xfrm>
            <a:off x="2214546" y="3286124"/>
            <a:ext cx="235745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50737" t="13868" r="27351" b="63517"/>
          <a:stretch>
            <a:fillRect/>
          </a:stretch>
        </p:blipFill>
        <p:spPr bwMode="auto">
          <a:xfrm>
            <a:off x="4643439" y="2571744"/>
            <a:ext cx="214314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71189" t="13868" r="4508" b="63517"/>
          <a:stretch>
            <a:fillRect/>
          </a:stretch>
        </p:blipFill>
        <p:spPr bwMode="auto">
          <a:xfrm>
            <a:off x="6766988" y="3286124"/>
            <a:ext cx="2377012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65569" y="1095938"/>
            <a:ext cx="9144000" cy="1938982"/>
          </a:xfrm>
          <a:prstGeom prst="rect">
            <a:avLst/>
          </a:prstGeom>
          <a:noFill/>
        </p:spPr>
        <p:txBody>
          <a:bodyPr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Треугольные знаки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красным ободком –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предупреждающие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24062" t="45422" r="47711" b="32055"/>
          <a:stretch>
            <a:fillRect/>
          </a:stretch>
        </p:blipFill>
        <p:spPr bwMode="auto">
          <a:xfrm>
            <a:off x="2214546" y="2357430"/>
            <a:ext cx="264320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1175" t="45422" r="75277" b="32055"/>
          <a:stretch>
            <a:fillRect/>
          </a:stretch>
        </p:blipFill>
        <p:spPr bwMode="auto">
          <a:xfrm>
            <a:off x="0" y="1857364"/>
            <a:ext cx="220502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49237" t="45422" r="27113" b="32055"/>
          <a:stretch>
            <a:fillRect/>
          </a:stretch>
        </p:blipFill>
        <p:spPr bwMode="auto">
          <a:xfrm>
            <a:off x="4643438" y="3571876"/>
            <a:ext cx="2214578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User\Рабочий стол\папка ПДД\пдд со сканера\2.jpg"/>
          <p:cNvPicPr>
            <a:picLocks noChangeAspect="1" noChangeArrowheads="1"/>
          </p:cNvPicPr>
          <p:nvPr/>
        </p:nvPicPr>
        <p:blipFill>
          <a:blip r:embed="rId2"/>
          <a:srcRect l="74413" t="45422" r="3463" b="33703"/>
          <a:stretch>
            <a:fillRect/>
          </a:stretch>
        </p:blipFill>
        <p:spPr bwMode="auto">
          <a:xfrm>
            <a:off x="6858016" y="4143356"/>
            <a:ext cx="207170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7368" y="707095"/>
            <a:ext cx="8537637" cy="175431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Круглые с красным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Ободком – запрещающие.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179" y="1419975"/>
            <a:ext cx="5177150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приоритета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t="10870"/>
          <a:stretch>
            <a:fillRect/>
          </a:stretch>
        </p:blipFill>
        <p:spPr bwMode="auto">
          <a:xfrm>
            <a:off x="360000" y="2225034"/>
            <a:ext cx="8003520" cy="46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папка ПДД\пдд со сканера\пдд43.jpg"/>
          <p:cNvPicPr>
            <a:picLocks noChangeAspect="1" noChangeArrowheads="1"/>
          </p:cNvPicPr>
          <p:nvPr/>
        </p:nvPicPr>
        <p:blipFill>
          <a:blip r:embed="rId2"/>
          <a:srcRect l="16705" t="6212" r="54737" b="74117"/>
          <a:stretch>
            <a:fillRect/>
          </a:stretch>
        </p:blipFill>
        <p:spPr bwMode="auto">
          <a:xfrm>
            <a:off x="714347" y="2143117"/>
            <a:ext cx="3895251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C:\Documents and Settings\User\Рабочий стол\папка ПДД\пдд со сканера\пдд43.jpg"/>
          <p:cNvPicPr>
            <a:picLocks noChangeAspect="1" noChangeArrowheads="1"/>
          </p:cNvPicPr>
          <p:nvPr/>
        </p:nvPicPr>
        <p:blipFill>
          <a:blip r:embed="rId2"/>
          <a:srcRect l="65331" t="5177" r="6112" b="74117"/>
          <a:stretch>
            <a:fillRect/>
          </a:stretch>
        </p:blipFill>
        <p:spPr bwMode="auto">
          <a:xfrm>
            <a:off x="4786313" y="2571745"/>
            <a:ext cx="370048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5170" y="1290360"/>
            <a:ext cx="8572560" cy="1754316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Голубые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круглые – 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предписывающие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601" y="2780933"/>
            <a:ext cx="1944000" cy="275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00" y="3384355"/>
            <a:ext cx="2138400" cy="30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800" y="2651319"/>
            <a:ext cx="2345760" cy="35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03984" y="1679204"/>
            <a:ext cx="4215734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Сервис - знаки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Нарушение ПДД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612080" cy="53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РАБОТА\2011-2012\ПДД с интерн 2010\картинки\843292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697" y="1571612"/>
            <a:ext cx="7366305" cy="49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F:\РАБОТА\2011-2012\ПДД с интерн 2010\картинки\6802773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38" y="962025"/>
            <a:ext cx="7172325" cy="4933950"/>
          </a:xfrm>
          <a:prstGeom prst="rect">
            <a:avLst/>
          </a:prstGeom>
          <a:noFill/>
        </p:spPr>
      </p:pic>
      <p:pic>
        <p:nvPicPr>
          <p:cNvPr id="21507" name="Picture 3" descr="F:\РАБОТА\2011-2012\ПДД с интерн 2010\картинки\p80_1658c60c-e293-4456-9e1a-a53a8c1cd7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</p:spPr>
      </p:pic>
      <p:pic>
        <p:nvPicPr>
          <p:cNvPr id="21508" name="Picture 4" descr="F:\РАБОТА\2011-2012\ПДД с интерн 2010\развлек материал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714355"/>
            <a:ext cx="8429684" cy="5835935"/>
          </a:xfrm>
          <a:prstGeom prst="rect">
            <a:avLst/>
          </a:prstGeom>
          <a:noFill/>
        </p:spPr>
      </p:pic>
      <p:pic>
        <p:nvPicPr>
          <p:cNvPr id="21509" name="Picture 5" descr="F:\РАБОТА\2011-2012\ПДД с интерн 2010\развлек материал\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857232"/>
            <a:ext cx="8348688" cy="58812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Закрепление.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1. Какие опасные ситуации создают часто пешеходы?</a:t>
            </a:r>
          </a:p>
          <a:p>
            <a:r>
              <a:rPr lang="ru-RU" dirty="0" smtClean="0">
                <a:latin typeface="Bookman Old Style" pitchFamily="18" charset="0"/>
              </a:rPr>
              <a:t>2. Какие причины приводят к ДТП?</a:t>
            </a:r>
          </a:p>
          <a:p>
            <a:r>
              <a:rPr lang="ru-RU" dirty="0" smtClean="0">
                <a:latin typeface="Bookman Old Style" pitchFamily="18" charset="0"/>
              </a:rPr>
              <a:t>3 . Кто или что регулирует движение пешеходов через дорогу?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4. Какие автомобили нужно пропускать на дороге всегда?</a:t>
            </a:r>
          </a:p>
          <a:p>
            <a:r>
              <a:rPr lang="ru-RU" dirty="0" smtClean="0">
                <a:latin typeface="Bookman Old Style" pitchFamily="18" charset="0"/>
              </a:rPr>
              <a:t>5. Виды дорожной разметки</a:t>
            </a:r>
          </a:p>
          <a:p>
            <a:r>
              <a:rPr lang="ru-RU" dirty="0" smtClean="0">
                <a:latin typeface="Bookman Old Style" pitchFamily="18" charset="0"/>
              </a:rPr>
              <a:t>6. Группы знаков</a:t>
            </a:r>
          </a:p>
          <a:p>
            <a:r>
              <a:rPr lang="ru-RU" dirty="0" smtClean="0">
                <a:latin typeface="Bookman Old Style" pitchFamily="18" charset="0"/>
              </a:rPr>
              <a:t>7.Виды перекрестков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Понятие дорожно-транспортной ситуации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6148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Дорожно-транспортной ситуацией (ДТС)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называют фрагмент дорожного движения, рассматриваемый в развитии дорожной обстановки. 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I:\РАБОТА\2011-2012\ПДД с интерн 2010\картинки\пешех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928802"/>
            <a:ext cx="3317879" cy="36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Опасные ситуации, которые влияют на ДТП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нарушение или ошибочные действия участников дорожного движения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пренебрежение одного участника дорожного движения к другому,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управление автомобилем с повышенным риском,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сознательное грубое нарушение Правил дорожного движения,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перенесение риска на других водителей или пешеходов и т. д. 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246188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0"/>
            <a:ext cx="7254890" cy="51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13" y="922338"/>
            <a:ext cx="74263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Правила перехода проезжей части в различных местах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Подойдя к проезжей части дороги, должен мысленно сказать себе: 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«Стоп. Я иду через дорогу. Опасно. Надо быть осторожным».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4" descr="I:\РАБОТА\2011-2012\ПДД с интерн 2010\картинки\s45131783.jpg"/>
          <p:cNvPicPr>
            <a:picLocks noChangeAspect="1" noChangeArrowheads="1"/>
          </p:cNvPicPr>
          <p:nvPr/>
        </p:nvPicPr>
        <p:blipFill>
          <a:blip r:embed="rId2"/>
          <a:srcRect l="7981" t="13245" r="7248" b="45721"/>
          <a:stretch>
            <a:fillRect/>
          </a:stretch>
        </p:blipFill>
        <p:spPr bwMode="auto">
          <a:xfrm>
            <a:off x="1785918" y="3071810"/>
            <a:ext cx="5786002" cy="3922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- Надо найти безопасное место для перехода, расположенное подальше от поворота и с хорошим обзором в обе стороны.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- Подойдя к ней, остановиться, сказать себе: «Будь осторожен!», посмотреть вокруг, налево и направо, убедиться в безопасности со всех сторон, переходить проезжую часть, контролируя ситуацию.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       Если машин нет или они далеко, можно переходить, не останавливаясь посередине.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       Если сразу перейти не удалось и машины поехали, надо подождать на середине, еще раз посмотреть направо, не забывая осмотреться по сторонам, и перейти дорогу до конца.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       Если машина идет быстро, надо дать ей проехать. Нельзя спешить перейти дорогу и перед медленно движущейся машиной, так как за ней может быть вто­рая, едущая быстрее.</a:t>
            </a:r>
            <a:b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       При переходе дороги нужно всегда смотреть и прислушиваться. Машина может появиться в любой момент.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:\РАБОТА\2011-2012\ПДД с интерн 2010\картинки\843292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2880" cy="60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I:\РАБОТА\2011-2012\ПДД с интерн 2010\картинки\Теперь-россияне-будут-платить-в-два-раза-меньше-ра-нарешуния-ПД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2000" y="0"/>
            <a:ext cx="2592000" cy="260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I:\РАБОТА\2011-2012\ПДД с интерн 2010\картинки\пешехо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801" y="188661"/>
            <a:ext cx="5896800" cy="65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641" y="0"/>
            <a:ext cx="6874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440"/>
            <a:ext cx="9144000" cy="6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1" y="2392092"/>
            <a:ext cx="4831200" cy="40828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461600" y="2586512"/>
            <a:ext cx="3628800" cy="1296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Перекрестки являются особо сложными участками дорог для водителей. Безопасный проезд перекрестка зависит не только оттого, соблюдаете ли вы сами правила дорожного движения, но и от того, соблюдают ли правила другие участники </a:t>
            </a:r>
            <a:r>
              <a:rPr lang="ru-RU" dirty="0" smtClean="0">
                <a:latin typeface="Bookman Old Style" pitchFamily="18" charset="0"/>
              </a:rPr>
              <a:t>дорожного движения</a:t>
            </a:r>
            <a:r>
              <a:rPr lang="ru-RU" dirty="0">
                <a:latin typeface="Bookman Old Style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71744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Перекрестки бывают </a:t>
            </a:r>
            <a:r>
              <a:rPr lang="ru-RU" b="1" dirty="0">
                <a:latin typeface="Bookman Old Style" pitchFamily="18" charset="0"/>
              </a:rPr>
              <a:t>регулируемые</a:t>
            </a:r>
            <a:r>
              <a:rPr lang="ru-RU" dirty="0">
                <a:latin typeface="Bookman Old Style" pitchFamily="18" charset="0"/>
              </a:rPr>
              <a:t> и </a:t>
            </a:r>
            <a:r>
              <a:rPr lang="ru-RU" b="1" dirty="0">
                <a:latin typeface="Bookman Old Style" pitchFamily="18" charset="0"/>
              </a:rPr>
              <a:t>нерегулируемые</a:t>
            </a:r>
            <a:r>
              <a:rPr lang="ru-RU" dirty="0">
                <a:latin typeface="Bookman Old Style" pitchFamily="18" charset="0"/>
              </a:rPr>
              <a:t>. Если на перекрестке есть светофоры или регулировщик, то такой перекресток называется регулируемым. Перекрестки, на которых нет регулировщиков, отсутствуют светофоры или постоянно мигает желтый сигнал – считаются нерегулируемыми.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52"/>
            <a:ext cx="6116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перекрестков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4.4. В местах, где движение регулируется, пешеходы должны руководствоваться сигналами регулировщика или пешеходного светофора, а при его отсутствии — транспортного светофора.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92919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4.5. 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322669" cy="11429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Правила движения по тротуарам</a:t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929090" cy="4691063"/>
          </a:xfrm>
        </p:spPr>
        <p:txBody>
          <a:bodyPr/>
          <a:lstStyle/>
          <a:p>
            <a:r>
              <a:rPr lang="ru-RU" sz="1600" b="1" dirty="0" smtClean="0"/>
              <a:t>По тротуару надо ходить с правой стороны.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       Слово «тротуар» в переводе с французского означает «место для движения пешеходов».</a:t>
            </a:r>
            <a:br>
              <a:rPr lang="ru-RU" sz="1600" dirty="0" smtClean="0"/>
            </a:br>
            <a:r>
              <a:rPr lang="ru-RU" sz="1600" dirty="0" smtClean="0"/>
              <a:t> Одни люди идут по правой стороне в одну сторону, а другие — навстречу, тоже по правой стороне.</a:t>
            </a:r>
            <a:br>
              <a:rPr lang="ru-RU" sz="1600" dirty="0" smtClean="0"/>
            </a:br>
            <a:r>
              <a:rPr lang="ru-RU" sz="1600" b="1" dirty="0" smtClean="0"/>
              <a:t>      Расходиться со встречными пешеходами нужно только вправо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      Так же вправо разъезжаются и встречные автомобили ходить по тротуару только с правой стороны. Это должно стать привычкой и по­казателем культуры.</a:t>
            </a: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076" y="1785926"/>
            <a:ext cx="43806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Дорожная разметка</a:t>
            </a:r>
          </a:p>
          <a:p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Comic Sans MS" pitchFamily="66" charset="0"/>
              </a:rPr>
              <a:t>Дорожная разметка</a:t>
            </a:r>
            <a:r>
              <a:rPr lang="ru-RU" sz="2000" dirty="0" smtClean="0">
                <a:latin typeface="Comic Sans MS" pitchFamily="66" charset="0"/>
              </a:rPr>
              <a:t> (маркировка) — </a:t>
            </a:r>
            <a:r>
              <a:rPr lang="ru-RU" sz="2000" dirty="0" err="1" smtClean="0">
                <a:latin typeface="Comic Sans MS" pitchFamily="66" charset="0"/>
              </a:rPr>
              <a:t>маркировка</a:t>
            </a:r>
            <a:r>
              <a:rPr lang="ru-RU" sz="2000" dirty="0" smtClean="0">
                <a:latin typeface="Comic Sans MS" pitchFamily="66" charset="0"/>
              </a:rPr>
              <a:t> на покрытии автомобильных дорог. Она служит для сообщения определённой информации участникам дорожного движения.</a:t>
            </a:r>
          </a:p>
          <a:p>
            <a:r>
              <a:rPr lang="ru-RU" sz="2000" dirty="0" smtClean="0">
                <a:latin typeface="Comic Sans MS" pitchFamily="66" charset="0"/>
              </a:rPr>
              <a:t>Дорожные разметки появились в начале XX века на асфальтовых и бетонных дорогах.</a:t>
            </a:r>
          </a:p>
          <a:p>
            <a:endParaRPr lang="ru-RU" dirty="0"/>
          </a:p>
        </p:txBody>
      </p:sp>
      <p:pic>
        <p:nvPicPr>
          <p:cNvPr id="1028" name="Picture 4" descr="http://upload.wikimedia.org/wikipedia/commons/thumb/b/b4/Kreuzung_B1-B96_Berlin_-_Fahrbahnmarkierungen.jpg/220px-Kreuzung_B1-B96_Berlin_-_Fahrbahnmarkierun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33" y="1571612"/>
            <a:ext cx="5238783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Перекрёсток с множеством дорожных разметок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7_d3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77_d3d</Template>
  <TotalTime>50</TotalTime>
  <Words>330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77_d3d</vt:lpstr>
      <vt:lpstr>Дорожное движение и его участники.  Безопасность участников дорожного движения Современные улицы и дороги — зоны повышенной опасности. </vt:lpstr>
      <vt:lpstr>Понятие дорожно-транспортной ситуации </vt:lpstr>
      <vt:lpstr>Опасные ситуации, которые влияют на ДТП </vt:lpstr>
      <vt:lpstr>Правила перехода проезжей части в различных местах </vt:lpstr>
      <vt:lpstr>Слайд 5</vt:lpstr>
      <vt:lpstr>Слайд 6</vt:lpstr>
      <vt:lpstr>Слайд 7</vt:lpstr>
      <vt:lpstr>Правила движения по тротуарам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Нарушение ПДД </vt:lpstr>
      <vt:lpstr>Закрепление.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Дорожное движение и его участники.  Безопасность участников дорожного движения Современные улицы и дороги — зоны повышенной опасности. </dc:title>
  <dc:creator>*</dc:creator>
  <cp:lastModifiedBy>*</cp:lastModifiedBy>
  <cp:revision>15</cp:revision>
  <dcterms:created xsi:type="dcterms:W3CDTF">2013-06-13T05:05:19Z</dcterms:created>
  <dcterms:modified xsi:type="dcterms:W3CDTF">2013-06-22T09:02:39Z</dcterms:modified>
</cp:coreProperties>
</file>