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8" r:id="rId2"/>
    <p:sldId id="259" r:id="rId3"/>
    <p:sldId id="260" r:id="rId4"/>
    <p:sldId id="261" r:id="rId5"/>
    <p:sldId id="279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82" r:id="rId14"/>
    <p:sldId id="270" r:id="rId15"/>
    <p:sldId id="271" r:id="rId16"/>
    <p:sldId id="272" r:id="rId17"/>
    <p:sldId id="281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00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>
        <p:scale>
          <a:sx n="75" d="100"/>
          <a:sy n="75" d="100"/>
        </p:scale>
        <p:origin x="-2608" y="-8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D78413-64C2-FB49-BA5F-9125F1EC585B}" type="datetimeFigureOut">
              <a:rPr lang="ru-RU"/>
              <a:pPr/>
              <a:t>19.10.14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CB1894-D489-194A-BD9C-F745A788A0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1920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ru-RU">
              <a:latin typeface="Calibri" charset="0"/>
            </a:endParaRP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2B390E74-99DB-AC4A-862A-89E7DA7E9390}" type="slidenum">
              <a:rPr lang="ru-RU"/>
              <a:pPr eaLnBrk="1" hangingPunct="1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B31BC2-93DE-0443-9246-2CCEA328A726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DDF06-5B1A-1C46-80D3-DEBCD82E0CC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107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AE1ADA-8D60-E64A-AE48-2BDA774B5B89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293FD-A81B-0B4F-BAD9-EBBD1FC43F1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84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2A0184-BADB-8A4B-A2A0-D86CC43E6390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B6475-6143-9E46-B6A3-3B42B297F406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31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6D957F-9D50-A947-A8C4-C1C0A33A10FF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CE3A43-47CE-D94E-91F4-7D966DD02B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969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D24C781-1DC8-0443-A85F-9F5C64C073F0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F9628E-3335-2D4E-B3F0-D7EE5B5875E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890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289D52-AF20-CD45-BF06-7ADDD45E995B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5F093-ABEC-234D-BF05-FAF79A5FA60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3361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F32F7D-28FF-0E4D-BA4B-7213AFDA524B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8C4FD7-BEBB-D543-B3EE-C9F4D5638A3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5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1DA1FA-F776-6F48-85B8-7816A249691C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064C4-EAEE-1449-8636-BBD593897F3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18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2A2B62-2304-254B-893E-7CA643548AA3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80D65-0A8D-E345-A2B1-DD7D91DCF37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84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8517CF-C026-EE43-8B97-402320C91E8C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A63EE0-487B-364B-B4DA-31711D36A7B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43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BB8B07-161B-EA40-866C-8BA3E9A1DD96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DA22DC-B813-9A44-93BD-0903C6EB0CF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392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307AB8C6-C643-8645-9356-D5E1B2D0A5CA}" type="datetime1">
              <a:rPr lang="ru-RU"/>
              <a:pPr/>
              <a:t>19.10.14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r>
              <a:rPr lang="ru-RU"/>
              <a:t>Гизатуллина И.И. Право и его роль в жизни общества и государства.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BDA3BDB9-BFA7-9440-8D98-C19E875E21C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Arial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331913" y="1196975"/>
            <a:ext cx="6440487" cy="2979738"/>
          </a:xfrm>
        </p:spPr>
        <p:txBody>
          <a:bodyPr/>
          <a:lstStyle/>
          <a:p>
            <a:pPr eaLnBrk="1" hangingPunct="1"/>
            <a:r>
              <a:rPr lang="ru-RU" b="1">
                <a:latin typeface="Calibri" charset="0"/>
              </a:rPr>
              <a:t>Право и его роль в жизни общества и государства.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24513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4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/>
            <a:r>
              <a:rPr lang="ru-RU">
                <a:solidFill>
                  <a:srgbClr val="FF0000"/>
                </a:solidFill>
                <a:latin typeface="Calibri" charset="0"/>
              </a:rPr>
              <a:t>Задание .</a:t>
            </a:r>
          </a:p>
        </p:txBody>
      </p:sp>
      <p:sp>
        <p:nvSpPr>
          <p:cNvPr id="12291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>
                <a:latin typeface="Calibri" charset="0"/>
              </a:rPr>
              <a:t>		</a:t>
            </a:r>
            <a:r>
              <a:rPr lang="ru-RU" sz="3600" b="1">
                <a:latin typeface="Times New Roman" charset="0"/>
                <a:cs typeface="Times New Roman" charset="0"/>
              </a:rPr>
              <a:t>На примере фактов, приведенных в выступлениях одноклассниц, сформулируйте  выводы о роли права в жизни человека, государства и общества.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24513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Organization Chart 2"/>
          <p:cNvGrpSpPr>
            <a:grpSpLocks noChangeAspect="1"/>
          </p:cNvGrpSpPr>
          <p:nvPr/>
        </p:nvGrpSpPr>
        <p:grpSpPr bwMode="auto">
          <a:xfrm>
            <a:off x="304800" y="188913"/>
            <a:ext cx="8534400" cy="1871662"/>
            <a:chOff x="1152" y="1297"/>
            <a:chExt cx="1872" cy="720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1152" y="1297"/>
              <a:ext cx="1872" cy="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cxnSp>
          <p:nvCxnSpPr>
            <p:cNvPr id="1028" name="_s1028"/>
            <p:cNvCxnSpPr>
              <a:cxnSpLocks noChangeShapeType="1"/>
              <a:stCxn id="1032" idx="0"/>
              <a:endCxn id="1030" idx="2"/>
            </p:cNvCxnSpPr>
            <p:nvPr/>
          </p:nvCxnSpPr>
          <p:spPr bwMode="auto">
            <a:xfrm rot="5400000" flipH="1">
              <a:off x="2268" y="1405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1031" idx="0"/>
              <a:endCxn id="1030" idx="2"/>
            </p:cNvCxnSpPr>
            <p:nvPr/>
          </p:nvCxnSpPr>
          <p:spPr bwMode="auto">
            <a:xfrm rot="16200000">
              <a:off x="1764" y="1405"/>
              <a:ext cx="144" cy="504"/>
            </a:xfrm>
            <a:prstGeom prst="bentConnector3">
              <a:avLst>
                <a:gd name="adj1" fmla="val 20810"/>
              </a:avLst>
            </a:prstGeom>
            <a:noFill/>
            <a:ln w="28575">
              <a:solidFill>
                <a:schemeClr val="bg2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30" name="_s1030"/>
            <p:cNvSpPr>
              <a:spLocks noChangeArrowheads="1"/>
            </p:cNvSpPr>
            <p:nvPr/>
          </p:nvSpPr>
          <p:spPr bwMode="auto">
            <a:xfrm>
              <a:off x="1656" y="1297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hlink"/>
              </a:solidFill>
              <a:miter lim="800000"/>
              <a:headEnd/>
              <a:tailEnd/>
            </a:ln>
            <a:effectLst>
              <a:outerShdw blurRad="63500" dist="63500" dir="19387806" algn="ctr" rotWithShape="0">
                <a:schemeClr val="hlink">
                  <a:alpha val="74998"/>
                </a:schemeClr>
              </a:outerShdw>
            </a:effectLst>
          </p:spPr>
          <p:txBody>
            <a:bodyPr wrap="none" lIns="0" tIns="0" rIns="0" bIns="0" anchor="ctr"/>
            <a:lstStyle/>
            <a:p>
              <a:pPr algn="ctr"/>
              <a:r>
                <a:rPr lang="ru-RU" sz="2400" b="1"/>
                <a:t>Функции права</a:t>
              </a:r>
            </a:p>
          </p:txBody>
        </p:sp>
        <p:sp>
          <p:nvSpPr>
            <p:cNvPr id="1031" name="_s1031"/>
            <p:cNvSpPr>
              <a:spLocks noChangeArrowheads="1"/>
            </p:cNvSpPr>
            <p:nvPr/>
          </p:nvSpPr>
          <p:spPr bwMode="auto">
            <a:xfrm>
              <a:off x="1152" y="1729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blurRad="63500" dist="63500" dir="19387806" algn="ctr" rotWithShape="0">
                <a:schemeClr val="folHlink">
                  <a:alpha val="74998"/>
                </a:schemeClr>
              </a:outerShdw>
            </a:effectLst>
          </p:spPr>
          <p:txBody>
            <a:bodyPr wrap="none" lIns="0" tIns="0" rIns="0" bIns="0" anchor="ctr"/>
            <a:lstStyle/>
            <a:p>
              <a:pPr algn="ctr"/>
              <a:r>
                <a:rPr lang="ru-RU" sz="2400" b="1"/>
                <a:t>Основные </a:t>
              </a:r>
            </a:p>
          </p:txBody>
        </p:sp>
        <p:sp>
          <p:nvSpPr>
            <p:cNvPr id="1032" name="_s1032"/>
            <p:cNvSpPr>
              <a:spLocks noChangeArrowheads="1"/>
            </p:cNvSpPr>
            <p:nvPr/>
          </p:nvSpPr>
          <p:spPr bwMode="auto">
            <a:xfrm>
              <a:off x="2160" y="1729"/>
              <a:ext cx="864" cy="288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path path="rect">
                <a:fillToRect l="100000" b="100000"/>
              </a:path>
            </a:gradFill>
            <a:ln w="9525">
              <a:solidFill>
                <a:schemeClr val="folHlink"/>
              </a:solidFill>
              <a:miter lim="800000"/>
              <a:headEnd/>
              <a:tailEnd/>
            </a:ln>
            <a:effectLst>
              <a:outerShdw blurRad="63500" dist="63500" dir="19387806" algn="ctr" rotWithShape="0">
                <a:schemeClr val="folHlink">
                  <a:alpha val="74998"/>
                </a:schemeClr>
              </a:outerShdw>
            </a:effectLst>
          </p:spPr>
          <p:txBody>
            <a:bodyPr wrap="none" lIns="0" tIns="0" rIns="0" bIns="0" anchor="ctr"/>
            <a:lstStyle/>
            <a:p>
              <a:pPr algn="ctr"/>
              <a:r>
                <a:rPr lang="ru-RU" sz="2400" b="1"/>
                <a:t>Дополнительные </a:t>
              </a:r>
            </a:p>
          </p:txBody>
        </p:sp>
      </p:grpSp>
      <p:sp>
        <p:nvSpPr>
          <p:cNvPr id="1033" name="Text Box 15"/>
          <p:cNvSpPr txBox="1">
            <a:spLocks noChangeArrowheads="1"/>
          </p:cNvSpPr>
          <p:nvPr/>
        </p:nvSpPr>
        <p:spPr bwMode="auto">
          <a:xfrm>
            <a:off x="4800600" y="2590800"/>
            <a:ext cx="281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>
              <a:latin typeface="Calibri" charset="0"/>
            </a:endParaRPr>
          </a:p>
        </p:txBody>
      </p:sp>
      <p:sp>
        <p:nvSpPr>
          <p:cNvPr id="1034" name="Text Box 18"/>
          <p:cNvSpPr txBox="1">
            <a:spLocks noChangeArrowheads="1"/>
          </p:cNvSpPr>
          <p:nvPr/>
        </p:nvSpPr>
        <p:spPr bwMode="auto">
          <a:xfrm>
            <a:off x="152400" y="2133600"/>
            <a:ext cx="2906713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  <a:latin typeface="Calibri" charset="0"/>
              </a:rPr>
              <a:t>Регулятивная</a:t>
            </a:r>
            <a:r>
              <a:rPr lang="ru-RU" sz="2400" b="1">
                <a:latin typeface="Calibri" charset="0"/>
              </a:rPr>
              <a:t> – устанавливает  правила поведения.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  <a:latin typeface="Calibri" charset="0"/>
              </a:rPr>
              <a:t>Охранительная</a:t>
            </a:r>
            <a:r>
              <a:rPr lang="ru-RU" sz="2400" b="1">
                <a:latin typeface="Calibri" charset="0"/>
              </a:rPr>
              <a:t> – защищает наиболее важные   политические, экономические, социальные и духовные отношения.</a:t>
            </a:r>
          </a:p>
        </p:txBody>
      </p:sp>
      <p:sp>
        <p:nvSpPr>
          <p:cNvPr id="1035" name="Text Box 19"/>
          <p:cNvSpPr txBox="1">
            <a:spLocks noChangeArrowheads="1"/>
          </p:cNvSpPr>
          <p:nvPr/>
        </p:nvSpPr>
        <p:spPr bwMode="auto">
          <a:xfrm>
            <a:off x="5580063" y="2133600"/>
            <a:ext cx="3411537" cy="429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  <a:latin typeface="Calibri" charset="0"/>
              </a:rPr>
              <a:t>Информационная</a:t>
            </a:r>
            <a:r>
              <a:rPr lang="ru-RU" sz="2400" b="1">
                <a:latin typeface="Calibri" charset="0"/>
              </a:rPr>
              <a:t> – знакомит людей с тем,    как им следует или не следует поступать.</a:t>
            </a:r>
          </a:p>
          <a:p>
            <a:pPr algn="r" eaLnBrk="1" hangingPunct="1">
              <a:spcBef>
                <a:spcPct val="50000"/>
              </a:spcBef>
            </a:pPr>
            <a:r>
              <a:rPr lang="ru-RU" sz="2400" b="1">
                <a:solidFill>
                  <a:srgbClr val="CC3300"/>
                </a:solidFill>
                <a:latin typeface="Calibri" charset="0"/>
              </a:rPr>
              <a:t>Воспитательная</a:t>
            </a:r>
            <a:r>
              <a:rPr lang="ru-RU" sz="2400" b="1">
                <a:latin typeface="Calibri" charset="0"/>
              </a:rPr>
              <a:t> – демонстрирует       примеры того, что    бывает за нарушение  норм права, заставляет людей соблюдать и уважать законы.</a:t>
            </a: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768975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18487" cy="647700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ru-RU" sz="4000" b="1">
                <a:solidFill>
                  <a:srgbClr val="FF0000"/>
                </a:solidFill>
                <a:latin typeface="Calibri" charset="0"/>
              </a:rPr>
              <a:t>Заполните таблицу  «Права и обязанности»</a:t>
            </a:r>
          </a:p>
        </p:txBody>
      </p:sp>
      <p:graphicFrame>
        <p:nvGraphicFramePr>
          <p:cNvPr id="13382" name="Group 70"/>
          <p:cNvGraphicFramePr>
            <a:graphicFrameLocks noGrp="1"/>
          </p:cNvGraphicFramePr>
          <p:nvPr>
            <p:ph idx="1"/>
          </p:nvPr>
        </p:nvGraphicFramePr>
        <p:xfrm>
          <a:off x="457200" y="1831975"/>
          <a:ext cx="8229600" cy="3112769"/>
        </p:xfrm>
        <a:graphic>
          <a:graphicData uri="http://schemas.openxmlformats.org/drawingml/2006/table">
            <a:tbl>
              <a:tblPr/>
              <a:tblGrid>
                <a:gridCol w="4043363"/>
                <a:gridCol w="418623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Мои ПРАВА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Мои ОБЯЗАННОСТИ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BE4B4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195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3346" name="Прямоугольник 4"/>
          <p:cNvGrpSpPr>
            <a:grpSpLocks/>
          </p:cNvGrpSpPr>
          <p:nvPr/>
        </p:nvGrpSpPr>
        <p:grpSpPr bwMode="auto">
          <a:xfrm>
            <a:off x="468313" y="5300663"/>
            <a:ext cx="8248650" cy="1192212"/>
            <a:chOff x="303" y="2999"/>
            <a:chExt cx="5196" cy="1114"/>
          </a:xfrm>
        </p:grpSpPr>
        <p:pic>
          <p:nvPicPr>
            <p:cNvPr id="13348" name="Прямоугольник 4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" y="2999"/>
              <a:ext cx="5196" cy="1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49" name="Text Box 32"/>
            <p:cNvSpPr txBox="1">
              <a:spLocks noChangeArrowheads="1"/>
            </p:cNvSpPr>
            <p:nvPr/>
          </p:nvSpPr>
          <p:spPr bwMode="auto">
            <a:xfrm>
              <a:off x="340" y="3022"/>
              <a:ext cx="5125" cy="1043"/>
            </a:xfrm>
            <a:prstGeom prst="rect">
              <a:avLst/>
            </a:pr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Arial" charset="0"/>
                </a:defRPr>
              </a:lvl9pPr>
            </a:lstStyle>
            <a:p>
              <a:pPr algn="ctr" eaLnBrk="1" hangingPunct="1"/>
              <a:r>
                <a:rPr lang="ru-RU" sz="3600" b="1">
                  <a:solidFill>
                    <a:schemeClr val="hlink"/>
                  </a:solidFill>
                  <a:latin typeface="Calibri" charset="0"/>
                </a:rPr>
                <a:t>В чем проявляется взаимосвязь ваших прав и обязанностей?</a:t>
              </a:r>
            </a:p>
          </p:txBody>
        </p:sp>
      </p:grp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448425"/>
            <a:ext cx="5624513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684213" y="981075"/>
            <a:ext cx="7848600" cy="3600450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ru-RU" sz="4000">
                <a:solidFill>
                  <a:srgbClr val="FF0000"/>
                </a:solidFill>
                <a:latin typeface="Calibri" charset="0"/>
              </a:rPr>
              <a:t>Право </a:t>
            </a:r>
            <a:r>
              <a:rPr lang="ru-RU" sz="4000">
                <a:solidFill>
                  <a:srgbClr val="0000CC"/>
                </a:solidFill>
                <a:latin typeface="Calibri" charset="0"/>
              </a:rPr>
              <a:t>– система обязательных правил поведения, санкционированных государством и выраженных в определенных нормах.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48005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>
                <a:solidFill>
                  <a:srgbClr val="663300"/>
                </a:solidFill>
                <a:latin typeface="Times New Roman" charset="0"/>
                <a:cs typeface="Times New Roman" charset="0"/>
              </a:rPr>
              <a:t>1. К признакам права </a:t>
            </a:r>
            <a:r>
              <a:rPr lang="ru-RU" sz="3200" b="1" u="sng">
                <a:solidFill>
                  <a:srgbClr val="663300"/>
                </a:solidFill>
                <a:latin typeface="Times New Roman" charset="0"/>
                <a:cs typeface="Times New Roman" charset="0"/>
              </a:rPr>
              <a:t>не относится:</a:t>
            </a:r>
            <a:r>
              <a:rPr lang="ru-RU" sz="3200" b="1" u="sng">
                <a:solidFill>
                  <a:srgbClr val="663300"/>
                </a:solidFill>
                <a:latin typeface="Calibri" charset="0"/>
              </a:rPr>
              <a:t/>
            </a:r>
            <a:br>
              <a:rPr lang="ru-RU" sz="3200" b="1" u="sng">
                <a:solidFill>
                  <a:srgbClr val="663300"/>
                </a:solidFill>
                <a:latin typeface="Calibri" charset="0"/>
              </a:rPr>
            </a:br>
            <a:endParaRPr lang="ru-RU" sz="3200">
              <a:latin typeface="Calibri" charset="0"/>
            </a:endParaRPr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>
                <a:latin typeface="Calibri" charset="0"/>
                <a:cs typeface="Times New Roman" charset="0"/>
              </a:rPr>
              <a:t>1) Выражается в специальных государствен-ных актах.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>
                <a:latin typeface="Calibri" charset="0"/>
                <a:cs typeface="Times New Roman" charset="0"/>
              </a:rPr>
              <a:t>2) Обеспечивается силой общественного воз-действия.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>
                <a:latin typeface="Calibri" charset="0"/>
                <a:cs typeface="Times New Roman" charset="0"/>
              </a:rPr>
              <a:t>3) Является общеобязательным для всех граждан.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ru-RU">
                <a:latin typeface="Calibri" charset="0"/>
                <a:cs typeface="Times New Roman" charset="0"/>
              </a:rPr>
              <a:t>4) Определяет юридическую меру свободы граждан.</a:t>
            </a:r>
          </a:p>
          <a:p>
            <a:pPr marL="0" indent="0" eaLnBrk="1" hangingPunct="1"/>
            <a:endParaRPr lang="ru-RU">
              <a:latin typeface="Calibri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51488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684213" y="260350"/>
            <a:ext cx="8229600" cy="993775"/>
          </a:xfrm>
        </p:spPr>
        <p:txBody>
          <a:bodyPr/>
          <a:lstStyle/>
          <a:p>
            <a:pPr eaLnBrk="1" hangingPunct="1"/>
            <a:r>
              <a:rPr lang="ru-RU" sz="32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  <a:t>2. К функциям права </a:t>
            </a:r>
            <a:r>
              <a:rPr lang="ru-RU" sz="3200" b="1" u="sng">
                <a:solidFill>
                  <a:srgbClr val="632523"/>
                </a:solidFill>
                <a:latin typeface="Times New Roman" charset="0"/>
                <a:cs typeface="Times New Roman" charset="0"/>
              </a:rPr>
              <a:t>относится: 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95288" y="1268413"/>
            <a:ext cx="8435975" cy="492918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>
                <a:latin typeface="Calibri" charset="0"/>
              </a:rPr>
              <a:t>1) Право – универсальный регулятор общест-венных отношений.</a:t>
            </a:r>
          </a:p>
          <a:p>
            <a:pPr eaLnBrk="1" hangingPunct="1">
              <a:buFont typeface="Arial" charset="0"/>
              <a:buNone/>
            </a:pPr>
            <a:r>
              <a:rPr lang="ru-RU">
                <a:latin typeface="Calibri" charset="0"/>
              </a:rPr>
              <a:t>2) Право способствует развитию общественных отношений.</a:t>
            </a:r>
          </a:p>
          <a:p>
            <a:pPr eaLnBrk="1" hangingPunct="1">
              <a:buFont typeface="Arial" charset="0"/>
              <a:buNone/>
            </a:pPr>
            <a:r>
              <a:rPr lang="ru-RU">
                <a:latin typeface="Calibri" charset="0"/>
              </a:rPr>
              <a:t>3) Право устанавливает  правила поведения.</a:t>
            </a:r>
          </a:p>
          <a:p>
            <a:pPr eaLnBrk="1" hangingPunct="1">
              <a:buFont typeface="Arial" charset="0"/>
              <a:buNone/>
            </a:pPr>
            <a:r>
              <a:rPr lang="ru-RU">
                <a:latin typeface="Calibri" charset="0"/>
              </a:rPr>
              <a:t>4) Право знакомит людей с тем, как им следует или не следует поступать.</a:t>
            </a:r>
          </a:p>
          <a:p>
            <a:pPr eaLnBrk="1" hangingPunct="1">
              <a:buFont typeface="Arial" charset="0"/>
              <a:buNone/>
            </a:pPr>
            <a:r>
              <a:rPr lang="ru-RU">
                <a:latin typeface="Calibri" charset="0"/>
              </a:rPr>
              <a:t>5) Все перечисленные варианты ответов.</a:t>
            </a:r>
          </a:p>
          <a:p>
            <a:pPr eaLnBrk="1" hangingPunct="1"/>
            <a:endParaRPr lang="ru-RU">
              <a:latin typeface="Calibri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51488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sz="26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  <a:t/>
            </a:r>
            <a:br>
              <a:rPr lang="ru-RU" sz="26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</a:br>
            <a:r>
              <a:rPr lang="ru-RU" sz="29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  <a:t>3. Правовые нормы, в отличие от других социальных норм</a:t>
            </a:r>
            <a:r>
              <a:rPr lang="ru-RU" sz="2900" b="1">
                <a:latin typeface="Calibri" charset="0"/>
              </a:rPr>
              <a:t/>
            </a:r>
            <a:br>
              <a:rPr lang="ru-RU" sz="2900" b="1">
                <a:latin typeface="Calibri" charset="0"/>
              </a:rPr>
            </a:br>
            <a:endParaRPr lang="ru-RU" sz="2900">
              <a:latin typeface="Calibri" charset="0"/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68313" y="1782763"/>
            <a:ext cx="8229600" cy="4525962"/>
          </a:xfrm>
        </p:spPr>
        <p:txBody>
          <a:bodyPr/>
          <a:lstStyle/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ru-RU">
                <a:latin typeface="Times New Roman" charset="0"/>
                <a:cs typeface="Times New Roman" charset="0"/>
              </a:rPr>
              <a:t> Поддерживаются силой государства.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ru-RU">
                <a:latin typeface="Times New Roman" charset="0"/>
                <a:cs typeface="Times New Roman" charset="0"/>
              </a:rPr>
              <a:t> Регулируют поведение людей.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ru-RU">
                <a:latin typeface="Times New Roman" charset="0"/>
                <a:cs typeface="Times New Roman" charset="0"/>
              </a:rPr>
              <a:t> Опираются на силу общественного мнения.</a:t>
            </a:r>
          </a:p>
          <a:p>
            <a:pPr eaLnBrk="1" hangingPunct="1">
              <a:spcBef>
                <a:spcPct val="50000"/>
              </a:spcBef>
              <a:buFontTx/>
              <a:buAutoNum type="arabicParenR"/>
            </a:pPr>
            <a:r>
              <a:rPr lang="ru-RU">
                <a:latin typeface="Times New Roman" charset="0"/>
                <a:cs typeface="Times New Roman" charset="0"/>
              </a:rPr>
              <a:t> Имеют определённый механизм.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48005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0825" y="188913"/>
            <a:ext cx="8748713" cy="1228725"/>
          </a:xfrm>
        </p:spPr>
        <p:txBody>
          <a:bodyPr/>
          <a:lstStyle/>
          <a:p>
            <a:pPr algn="just" eaLnBrk="1" hangingPunct="1"/>
            <a:r>
              <a:rPr lang="ru-RU" sz="24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  <a:t>4. Установите соответствие между функциями права и их примерами: к каждому элементу, данному в первом столбце, подберите элементы из второго столбца.</a:t>
            </a:r>
            <a:endParaRPr lang="ru-RU" sz="2400" b="1">
              <a:latin typeface="Times New Roman" charset="0"/>
              <a:cs typeface="Times New Roman" charset="0"/>
            </a:endParaRPr>
          </a:p>
        </p:txBody>
      </p:sp>
      <p:graphicFrame>
        <p:nvGraphicFramePr>
          <p:cNvPr id="37891" name="Group 3"/>
          <p:cNvGraphicFramePr>
            <a:graphicFrameLocks noGrp="1"/>
          </p:cNvGraphicFramePr>
          <p:nvPr>
            <p:ph idx="4294967295"/>
          </p:nvPr>
        </p:nvGraphicFramePr>
        <p:xfrm>
          <a:off x="468313" y="1484313"/>
          <a:ext cx="8218487" cy="5279389"/>
        </p:xfrm>
        <a:graphic>
          <a:graphicData uri="http://schemas.openxmlformats.org/drawingml/2006/table">
            <a:tbl>
              <a:tblPr/>
              <a:tblGrid>
                <a:gridCol w="1333500"/>
                <a:gridCol w="1331912"/>
                <a:gridCol w="1333500"/>
                <a:gridCol w="1333500"/>
                <a:gridCol w="2886075"/>
              </a:tblGrid>
              <a:tr h="38893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ПРИМЕРЫ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ФУНКЦИИ ПРАВА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096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А) Регулирование общественных отношений.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1. Регулятивная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70961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Б) Установление юридической ответственности.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2. Охранительная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460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В) Защита интересов людей.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8175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Г) Установление моделей поведения участников общественных отношений.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charset="0"/>
                          <a:ea typeface="Arial" charset="0"/>
                          <a:cs typeface="Times New Roman" charset="0"/>
                        </a:rPr>
                        <a:t>Запишите ответ цифрами в таблицу.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ea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592888"/>
            <a:ext cx="5768975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3"/>
          <p:cNvSpPr>
            <a:spLocks noGrp="1"/>
          </p:cNvSpPr>
          <p:nvPr>
            <p:ph type="body" idx="4294967295"/>
          </p:nvPr>
        </p:nvSpPr>
        <p:spPr>
          <a:xfrm>
            <a:off x="539750" y="476250"/>
            <a:ext cx="8229600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b="1">
                <a:solidFill>
                  <a:srgbClr val="663300"/>
                </a:solidFill>
                <a:latin typeface="Times New Roman" charset="0"/>
                <a:cs typeface="Times New Roman" charset="0"/>
              </a:rPr>
              <a:t>1. К признакам права </a:t>
            </a:r>
            <a:r>
              <a:rPr lang="ru-RU" sz="2400" b="1" u="sng">
                <a:solidFill>
                  <a:srgbClr val="663300"/>
                </a:solidFill>
                <a:latin typeface="Times New Roman" charset="0"/>
                <a:cs typeface="Times New Roman" charset="0"/>
              </a:rPr>
              <a:t>не относится:</a:t>
            </a:r>
            <a:r>
              <a:rPr lang="ru-RU" sz="2400" b="1" u="sng">
                <a:solidFill>
                  <a:srgbClr val="663300"/>
                </a:solidFill>
                <a:latin typeface="Times New Roman" charset="0"/>
              </a:rPr>
              <a:t/>
            </a:r>
            <a:br>
              <a:rPr lang="ru-RU" sz="2400" b="1" u="sng">
                <a:solidFill>
                  <a:srgbClr val="663300"/>
                </a:solidFill>
                <a:latin typeface="Times New Roman" charset="0"/>
              </a:rPr>
            </a:br>
            <a:r>
              <a:rPr lang="ru-RU" sz="2400" b="1" u="sng">
                <a:solidFill>
                  <a:srgbClr val="663300"/>
                </a:solidFill>
                <a:latin typeface="Times New Roman" charset="0"/>
              </a:rPr>
              <a:t> </a:t>
            </a:r>
            <a:r>
              <a:rPr lang="ru-RU" sz="2400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2) Обеспечивается силой общественного воздействия.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  <a:t>2. К функциям права </a:t>
            </a:r>
            <a:r>
              <a:rPr lang="ru-RU" sz="2400" b="1" u="sng">
                <a:solidFill>
                  <a:srgbClr val="632523"/>
                </a:solidFill>
                <a:latin typeface="Times New Roman" charset="0"/>
                <a:cs typeface="Times New Roman" charset="0"/>
              </a:rPr>
              <a:t>относится: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>
                <a:solidFill>
                  <a:schemeClr val="hlink"/>
                </a:solidFill>
                <a:latin typeface="Times New Roman" charset="0"/>
              </a:rPr>
              <a:t>	5) Все перечисленные варианты ответов.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  <a:t>3. Правовые нормы, в отличие от других социальных норм</a:t>
            </a:r>
            <a:r>
              <a:rPr lang="ru-RU" sz="2400" b="1">
                <a:latin typeface="Times New Roman" charset="0"/>
              </a:rPr>
              <a:t/>
            </a:r>
            <a:br>
              <a:rPr lang="ru-RU" sz="2400" b="1">
                <a:latin typeface="Times New Roman" charset="0"/>
              </a:rPr>
            </a:br>
            <a:r>
              <a:rPr lang="ru-RU" sz="2400" b="1">
                <a:latin typeface="Times New Roman" charset="0"/>
              </a:rPr>
              <a:t> </a:t>
            </a:r>
            <a:r>
              <a:rPr lang="ru-RU" sz="2400">
                <a:solidFill>
                  <a:schemeClr val="hlink"/>
                </a:solidFill>
                <a:latin typeface="Times New Roman" charset="0"/>
              </a:rPr>
              <a:t>1)</a:t>
            </a:r>
            <a:r>
              <a:rPr lang="ru-RU" sz="2400" b="1">
                <a:latin typeface="Times New Roman" charset="0"/>
              </a:rPr>
              <a:t> </a:t>
            </a:r>
            <a:r>
              <a:rPr lang="ru-RU" sz="2400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Поддерживаются силой государства.</a:t>
            </a:r>
            <a:endParaRPr lang="ru-RU" sz="2400">
              <a:solidFill>
                <a:schemeClr val="hlink"/>
              </a:solidFill>
              <a:latin typeface="Times New Roman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24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  <a:t>4. Установите соответствие между функциями права и их примерами: к каждому элементу, данному в первом столбце, подберите элементы из второго столбца.</a:t>
            </a:r>
          </a:p>
        </p:txBody>
      </p:sp>
      <p:graphicFrame>
        <p:nvGraphicFramePr>
          <p:cNvPr id="17462" name="Group 54"/>
          <p:cNvGraphicFramePr>
            <a:graphicFrameLocks noGrp="1"/>
          </p:cNvGraphicFramePr>
          <p:nvPr>
            <p:ph idx="1"/>
          </p:nvPr>
        </p:nvGraphicFramePr>
        <p:xfrm>
          <a:off x="1289050" y="4365625"/>
          <a:ext cx="5540693" cy="1223963"/>
        </p:xfrm>
        <a:graphic>
          <a:graphicData uri="http://schemas.openxmlformats.org/drawingml/2006/table">
            <a:tbl>
              <a:tblPr/>
              <a:tblGrid>
                <a:gridCol w="1333500"/>
                <a:gridCol w="1331913"/>
                <a:gridCol w="1333500"/>
                <a:gridCol w="1333500"/>
                <a:gridCol w="208280"/>
              </a:tblGrid>
              <a:tr h="612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4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charset="0"/>
                        <a:ea typeface="Arial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11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24513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>
                <a:solidFill>
                  <a:srgbClr val="632523"/>
                </a:solidFill>
                <a:latin typeface="Times New Roman" charset="0"/>
                <a:cs typeface="Times New Roman" charset="0"/>
              </a:rPr>
              <a:t>5. Закончите предложения.</a:t>
            </a:r>
            <a:r>
              <a:rPr lang="ru-RU" sz="3200" b="1">
                <a:latin typeface="Calibri" charset="0"/>
              </a:rPr>
              <a:t/>
            </a:r>
            <a:br>
              <a:rPr lang="ru-RU" sz="3200" b="1">
                <a:latin typeface="Calibri" charset="0"/>
              </a:rPr>
            </a:br>
            <a:endParaRPr lang="ru-RU" sz="3200" b="1">
              <a:latin typeface="Calibri" charset="0"/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Calibri" charset="0"/>
              </a:rPr>
              <a:t>Роль права в жизни человека ……</a:t>
            </a:r>
          </a:p>
          <a:p>
            <a:pPr eaLnBrk="1" hangingPunct="1"/>
            <a:r>
              <a:rPr lang="ru-RU">
                <a:latin typeface="Calibri" charset="0"/>
              </a:rPr>
              <a:t>Роль права в жизни государства ……</a:t>
            </a:r>
          </a:p>
          <a:p>
            <a:pPr eaLnBrk="1" hangingPunct="1"/>
            <a:r>
              <a:rPr lang="ru-RU">
                <a:latin typeface="Calibri" charset="0"/>
              </a:rPr>
              <a:t>Роль права в жизни общества ……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51488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27088" y="260350"/>
            <a:ext cx="7402512" cy="706438"/>
          </a:xfrm>
        </p:spPr>
        <p:txBody>
          <a:bodyPr>
            <a:normAutofit/>
          </a:bodyPr>
          <a:lstStyle/>
          <a:p>
            <a:pPr eaLnBrk="1" hangingPunct="1"/>
            <a:r>
              <a:rPr lang="ru-RU" sz="2300" b="1">
                <a:solidFill>
                  <a:srgbClr val="663300"/>
                </a:solidFill>
                <a:latin typeface="Times New Roman" charset="0"/>
                <a:cs typeface="Times New Roman" charset="0"/>
              </a:rPr>
              <a:t/>
            </a:r>
            <a:br>
              <a:rPr lang="ru-RU" sz="2300" b="1">
                <a:solidFill>
                  <a:srgbClr val="663300"/>
                </a:solidFill>
                <a:latin typeface="Times New Roman" charset="0"/>
                <a:cs typeface="Times New Roman" charset="0"/>
              </a:rPr>
            </a:br>
            <a:r>
              <a:rPr lang="ru-RU" sz="2900" b="1">
                <a:solidFill>
                  <a:srgbClr val="FF0000"/>
                </a:solidFill>
                <a:latin typeface="Times New Roman" charset="0"/>
                <a:cs typeface="Times New Roman" charset="0"/>
              </a:rPr>
              <a:t>После изучения   темы вы  должны:</a:t>
            </a:r>
            <a:r>
              <a:rPr lang="ru-RU" sz="2900">
                <a:solidFill>
                  <a:srgbClr val="FF0000"/>
                </a:solidFill>
                <a:latin typeface="Times New Roman" charset="0"/>
                <a:cs typeface="Times New Roman" charset="0"/>
              </a:rPr>
              <a:t> </a:t>
            </a:r>
            <a:br>
              <a:rPr lang="ru-RU" sz="2900">
                <a:solidFill>
                  <a:srgbClr val="FF0000"/>
                </a:solidFill>
                <a:latin typeface="Times New Roman" charset="0"/>
                <a:cs typeface="Times New Roman" charset="0"/>
              </a:rPr>
            </a:br>
            <a:endParaRPr lang="ru-RU" sz="290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</p:txBody>
      </p:sp>
      <p:sp>
        <p:nvSpPr>
          <p:cNvPr id="4099" name="Содержимое 2"/>
          <p:cNvSpPr>
            <a:spLocks noGrp="1"/>
          </p:cNvSpPr>
          <p:nvPr>
            <p:ph idx="4294967295"/>
          </p:nvPr>
        </p:nvSpPr>
        <p:spPr>
          <a:xfrm>
            <a:off x="611188" y="1196975"/>
            <a:ext cx="8229600" cy="4929188"/>
          </a:xfrm>
        </p:spPr>
        <p:txBody>
          <a:bodyPr/>
          <a:lstStyle/>
          <a:p>
            <a:pPr algn="just" eaLnBrk="1" hangingPunct="1">
              <a:lnSpc>
                <a:spcPct val="70000"/>
              </a:lnSpc>
              <a:buFont typeface="Wingdings" charset="0"/>
              <a:buChar char="Ø"/>
            </a:pPr>
            <a:r>
              <a:rPr lang="ru-RU" sz="3600" b="1">
                <a:solidFill>
                  <a:schemeClr val="hlink"/>
                </a:solidFill>
                <a:latin typeface="Calibri" charset="0"/>
              </a:rPr>
              <a:t>Знать значение понятий: социальные нормы, право, правовая культура, норма права, отрасль права.</a:t>
            </a:r>
          </a:p>
          <a:p>
            <a:pPr algn="just" eaLnBrk="1" hangingPunct="1">
              <a:lnSpc>
                <a:spcPct val="70000"/>
              </a:lnSpc>
              <a:buFont typeface="Wingdings" charset="0"/>
              <a:buChar char="Ø"/>
            </a:pPr>
            <a:r>
              <a:rPr lang="ru-RU" sz="3600" b="1">
                <a:solidFill>
                  <a:schemeClr val="hlink"/>
                </a:solidFill>
                <a:latin typeface="Calibri" charset="0"/>
              </a:rPr>
              <a:t>Знать основные  признаки права и отличие права от иных социальных норм.</a:t>
            </a:r>
          </a:p>
          <a:p>
            <a:pPr algn="just" eaLnBrk="1" hangingPunct="1">
              <a:lnSpc>
                <a:spcPct val="70000"/>
              </a:lnSpc>
              <a:buFont typeface="Wingdings" charset="0"/>
              <a:buChar char="Ø"/>
            </a:pPr>
            <a:r>
              <a:rPr lang="ru-RU" sz="3600" b="1">
                <a:solidFill>
                  <a:schemeClr val="hlink"/>
                </a:solidFill>
                <a:latin typeface="Calibri" charset="0"/>
              </a:rPr>
              <a:t>Определить основные функции права.</a:t>
            </a:r>
          </a:p>
          <a:p>
            <a:pPr algn="just" eaLnBrk="1" hangingPunct="1">
              <a:lnSpc>
                <a:spcPct val="70000"/>
              </a:lnSpc>
              <a:buFont typeface="Wingdings" charset="0"/>
              <a:buChar char="Ø"/>
            </a:pPr>
            <a:r>
              <a:rPr lang="ru-RU" sz="3600" b="1">
                <a:solidFill>
                  <a:schemeClr val="hlink"/>
                </a:solidFill>
                <a:latin typeface="Calibri" charset="0"/>
              </a:rPr>
              <a:t>Понять, что не бывает прав без обязанностей.</a:t>
            </a:r>
            <a:r>
              <a:rPr lang="ru-RU" sz="3600">
                <a:solidFill>
                  <a:schemeClr val="hlink"/>
                </a:solidFill>
                <a:latin typeface="Calibri" charset="0"/>
              </a:rPr>
              <a:t/>
            </a:r>
            <a:br>
              <a:rPr lang="ru-RU" sz="3600">
                <a:solidFill>
                  <a:schemeClr val="hlink"/>
                </a:solidFill>
                <a:latin typeface="Calibri" charset="0"/>
              </a:rPr>
            </a:br>
            <a:endParaRPr lang="ru-RU" sz="3600">
              <a:solidFill>
                <a:schemeClr val="hlink"/>
              </a:solidFill>
              <a:latin typeface="Calibri" charset="0"/>
            </a:endParaRPr>
          </a:p>
          <a:p>
            <a:pPr eaLnBrk="1" hangingPunct="1">
              <a:lnSpc>
                <a:spcPct val="70000"/>
              </a:lnSpc>
            </a:pPr>
            <a:endParaRPr lang="ru-RU" sz="3000" b="1">
              <a:solidFill>
                <a:srgbClr val="FF0000"/>
              </a:solidFill>
              <a:latin typeface="Calibri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51488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solidFill>
                  <a:srgbClr val="FF0000"/>
                </a:solidFill>
                <a:latin typeface="Calibri" charset="0"/>
              </a:rPr>
              <a:t>Домашнее задание.</a:t>
            </a:r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5400">
                <a:latin typeface="Times New Roman" charset="0"/>
                <a:cs typeface="Times New Roman" charset="0"/>
              </a:rPr>
              <a:t>Прочитать </a:t>
            </a:r>
            <a:r>
              <a:rPr lang="ru-RU" sz="5400">
                <a:latin typeface="Times New Roman" charset="0"/>
              </a:rPr>
              <a:t>§9, </a:t>
            </a:r>
            <a:endParaRPr lang="ru-RU" sz="5400">
              <a:latin typeface="Times New Roman" charset="0"/>
              <a:cs typeface="Times New Roman" charset="0"/>
            </a:endParaRPr>
          </a:p>
          <a:p>
            <a:pPr eaLnBrk="1" hangingPunct="1">
              <a:buFont typeface="Arial" charset="0"/>
              <a:buNone/>
            </a:pPr>
            <a:r>
              <a:rPr lang="ru-RU" sz="5400">
                <a:latin typeface="Times New Roman" charset="0"/>
                <a:cs typeface="Times New Roman" charset="0"/>
              </a:rPr>
              <a:t>вопросы 1-3, 4* стр.81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24513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Calibri" charset="0"/>
              </a:rPr>
              <a:t>Сегодня на уроке  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>
                <a:latin typeface="Calibri" charset="0"/>
              </a:rPr>
              <a:t/>
            </a:r>
            <a:br>
              <a:rPr lang="ru-RU">
                <a:latin typeface="Calibri" charset="0"/>
              </a:rPr>
            </a:br>
            <a:r>
              <a:rPr lang="ru-RU" sz="4000" b="1">
                <a:latin typeface="Times New Roman" charset="0"/>
                <a:cs typeface="Times New Roman" charset="0"/>
              </a:rPr>
              <a:t>1) Что нового  узнали?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4000" b="1">
                <a:latin typeface="Times New Roman" charset="0"/>
                <a:cs typeface="Times New Roman" charset="0"/>
              </a:rPr>
              <a:t/>
            </a:r>
            <a:br>
              <a:rPr lang="ru-RU" sz="4000" b="1">
                <a:latin typeface="Times New Roman" charset="0"/>
                <a:cs typeface="Times New Roman" charset="0"/>
              </a:rPr>
            </a:br>
            <a:r>
              <a:rPr lang="ru-RU" sz="4000" b="1">
                <a:latin typeface="Times New Roman" charset="0"/>
                <a:cs typeface="Times New Roman" charset="0"/>
              </a:rPr>
              <a:t>2) Чему научились?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 sz="4000" b="1">
              <a:latin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ru-RU" sz="4000" b="1">
                <a:latin typeface="Times New Roman" charset="0"/>
                <a:cs typeface="Times New Roman" charset="0"/>
              </a:rPr>
              <a:t>    3) Что поняли? </a:t>
            </a:r>
            <a:r>
              <a:rPr lang="ru-RU" sz="4000">
                <a:latin typeface="Times New Roman" charset="0"/>
                <a:cs typeface="Times New Roman" charset="0"/>
              </a:rPr>
              <a:t/>
            </a:r>
            <a:br>
              <a:rPr lang="ru-RU" sz="4000">
                <a:latin typeface="Times New Roman" charset="0"/>
                <a:cs typeface="Times New Roman" charset="0"/>
              </a:rPr>
            </a:br>
            <a:endParaRPr lang="ru-RU" sz="4000">
              <a:latin typeface="Times New Roman" charset="0"/>
              <a:cs typeface="Times New Roman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ru-RU">
              <a:latin typeface="Calibri" charset="0"/>
            </a:endParaRPr>
          </a:p>
          <a:p>
            <a:pPr eaLnBrk="1" hangingPunct="1">
              <a:lnSpc>
                <a:spcPct val="90000"/>
              </a:lnSpc>
            </a:pPr>
            <a:endParaRPr lang="ru-RU">
              <a:latin typeface="Calibri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9595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latin typeface="Calibri" charset="0"/>
              </a:rPr>
              <a:t>Социальные нормы. </a:t>
            </a:r>
            <a:br>
              <a:rPr lang="ru-RU">
                <a:latin typeface="Calibri" charset="0"/>
              </a:rPr>
            </a:br>
            <a:r>
              <a:rPr lang="ru-RU" sz="3600">
                <a:latin typeface="Calibri" charset="0"/>
              </a:rPr>
              <a:t>(схема на стр. 71)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>
                <a:latin typeface="Calibri" charset="0"/>
              </a:rPr>
              <a:t>		</a:t>
            </a:r>
          </a:p>
          <a:p>
            <a:pPr marL="609600" indent="-60960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>
                <a:latin typeface="Calibri" charset="0"/>
              </a:rPr>
              <a:t>1.  Что вы знаете о каждой из социальных норм? Какую роль они играют в жизни человека, общества, государства?</a:t>
            </a:r>
          </a:p>
          <a:p>
            <a:pPr marL="609600" indent="-60960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>
                <a:latin typeface="Calibri" charset="0"/>
              </a:rPr>
              <a:t>2. Как вы думаете, случайно ли право - как социальная норма окрашена в другой цвет, чем все остальные социальные нормы?  </a:t>
            </a:r>
          </a:p>
          <a:p>
            <a:pPr marL="609600" indent="-609600" algn="just" eaLnBrk="1" hangingPunct="1">
              <a:lnSpc>
                <a:spcPct val="90000"/>
              </a:lnSpc>
              <a:buFont typeface="Arial" charset="0"/>
              <a:buNone/>
            </a:pPr>
            <a:r>
              <a:rPr lang="ru-RU" sz="3000">
                <a:latin typeface="Calibri" charset="0"/>
              </a:rPr>
              <a:t>3. А для чего люди придумывают социальные нормы?</a:t>
            </a:r>
            <a:br>
              <a:rPr lang="ru-RU" sz="3000">
                <a:latin typeface="Calibri" charset="0"/>
              </a:rPr>
            </a:br>
            <a:endParaRPr lang="ru-RU" sz="3000">
              <a:latin typeface="Calibri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51488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>
                <a:solidFill>
                  <a:srgbClr val="FF0000"/>
                </a:solidFill>
                <a:latin typeface="Calibri" charset="0"/>
              </a:rPr>
              <a:t>Заполните схему «Признаки права»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endParaRPr lang="ru-RU">
              <a:latin typeface="Calibri" charset="0"/>
            </a:endParaRPr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2843213" y="2781300"/>
            <a:ext cx="3241675" cy="15113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rgbClr val="FFFFFF"/>
                </a:solidFill>
                <a:latin typeface="Times New Roman" charset="0"/>
                <a:ea typeface="Arial" charset="0"/>
                <a:cs typeface="Times New Roman" charset="0"/>
              </a:rPr>
              <a:t>ПРИЗНАКИ ПРАВА</a:t>
            </a:r>
          </a:p>
        </p:txBody>
      </p:sp>
      <p:cxnSp>
        <p:nvCxnSpPr>
          <p:cNvPr id="6" name="Прямая со стрелкой 5"/>
          <p:cNvCxnSpPr>
            <a:endCxn id="16" idx="2"/>
          </p:cNvCxnSpPr>
          <p:nvPr/>
        </p:nvCxnSpPr>
        <p:spPr>
          <a:xfrm flipH="1" flipV="1">
            <a:off x="2232025" y="2362200"/>
            <a:ext cx="611188" cy="419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>
            <a:endCxn id="17" idx="2"/>
          </p:cNvCxnSpPr>
          <p:nvPr/>
        </p:nvCxnSpPr>
        <p:spPr>
          <a:xfrm flipV="1">
            <a:off x="6084888" y="2505075"/>
            <a:ext cx="971550" cy="276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8" idx="0"/>
          </p:cNvCxnSpPr>
          <p:nvPr/>
        </p:nvCxnSpPr>
        <p:spPr>
          <a:xfrm flipH="1">
            <a:off x="1728788" y="4292600"/>
            <a:ext cx="1114425" cy="636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084888" y="4292600"/>
            <a:ext cx="1511300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  <a:endCxn id="19" idx="0"/>
          </p:cNvCxnSpPr>
          <p:nvPr/>
        </p:nvCxnSpPr>
        <p:spPr>
          <a:xfrm>
            <a:off x="4606925" y="4292600"/>
            <a:ext cx="469900" cy="636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39750" y="1628775"/>
            <a:ext cx="3384550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435600" y="1628775"/>
            <a:ext cx="3240088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468313" y="4941888"/>
            <a:ext cx="2519362" cy="1223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708400" y="4941888"/>
            <a:ext cx="2735263" cy="11509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6804025" y="5013325"/>
            <a:ext cx="2089150" cy="1079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804025" y="2852738"/>
            <a:ext cx="2016125" cy="1223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68313" y="2924175"/>
            <a:ext cx="2087562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3" name="Прямая соединительная линия 22"/>
          <p:cNvCxnSpPr>
            <a:endCxn id="21" idx="3"/>
          </p:cNvCxnSpPr>
          <p:nvPr/>
        </p:nvCxnSpPr>
        <p:spPr>
          <a:xfrm flipH="1">
            <a:off x="2555875" y="3573463"/>
            <a:ext cx="287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084888" y="3500438"/>
            <a:ext cx="719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24513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4000">
                <a:latin typeface="Calibri" charset="0"/>
              </a:rPr>
              <a:t>Схема «Признаки права»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4294967295"/>
          </p:nvPr>
        </p:nvSpPr>
        <p:spPr>
          <a:xfrm>
            <a:off x="468313" y="1412875"/>
            <a:ext cx="8229600" cy="4741863"/>
          </a:xfrm>
        </p:spPr>
        <p:txBody>
          <a:bodyPr/>
          <a:lstStyle/>
          <a:p>
            <a:pPr eaLnBrk="1" hangingPunct="1"/>
            <a:endParaRPr lang="ru-RU">
              <a:latin typeface="Calibri" charset="0"/>
            </a:endParaRPr>
          </a:p>
        </p:txBody>
      </p:sp>
      <p:sp>
        <p:nvSpPr>
          <p:cNvPr id="4" name="Блок-схема: типовой процесс 3"/>
          <p:cNvSpPr/>
          <p:nvPr/>
        </p:nvSpPr>
        <p:spPr>
          <a:xfrm>
            <a:off x="2914650" y="2781300"/>
            <a:ext cx="3241675" cy="1511300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>
                <a:solidFill>
                  <a:srgbClr val="FFFFFF"/>
                </a:solidFill>
                <a:latin typeface="Times New Roman" charset="0"/>
                <a:ea typeface="Arial" charset="0"/>
                <a:cs typeface="Times New Roman" charset="0"/>
              </a:rPr>
              <a:t>ПРИЗНАКИ ПРАВА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2268538" y="2349500"/>
            <a:ext cx="647700" cy="406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5940425" y="2505075"/>
            <a:ext cx="971550" cy="2762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18" idx="0"/>
          </p:cNvCxnSpPr>
          <p:nvPr/>
        </p:nvCxnSpPr>
        <p:spPr>
          <a:xfrm flipH="1">
            <a:off x="1619250" y="4292600"/>
            <a:ext cx="1114425" cy="636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084888" y="4292600"/>
            <a:ext cx="1511300" cy="792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>
            <a:off x="4535488" y="4305300"/>
            <a:ext cx="361950" cy="6238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250825" y="1196975"/>
            <a:ext cx="3673475" cy="11525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FFFFFF"/>
                </a:solidFill>
                <a:latin typeface="Times New Roman" charset="0"/>
                <a:ea typeface="Arial" charset="0"/>
                <a:cs typeface="Arial" charset="0"/>
              </a:rPr>
              <a:t>Выражено в нормативно-правовых актах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5292725" y="1125538"/>
            <a:ext cx="3600450" cy="13668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FFFFFF"/>
                </a:solidFill>
                <a:latin typeface="Times New Roman" charset="0"/>
                <a:ea typeface="Arial" charset="0"/>
                <a:cs typeface="Arial" charset="0"/>
              </a:rPr>
              <a:t>Принимаются органами государственной власти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50825" y="4941888"/>
            <a:ext cx="2736850" cy="1582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FFFFFF"/>
                </a:solidFill>
                <a:latin typeface="Times New Roman" charset="0"/>
                <a:ea typeface="Arial" charset="0"/>
                <a:cs typeface="Arial" charset="0"/>
              </a:rPr>
              <a:t>За нарушения права – меры юридической ответственности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492500" y="4941888"/>
            <a:ext cx="2735263" cy="1582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FFFFFF"/>
                </a:solidFill>
                <a:latin typeface="Times New Roman" charset="0"/>
                <a:ea typeface="Arial" charset="0"/>
                <a:cs typeface="Arial" charset="0"/>
              </a:rPr>
              <a:t>Регулирует конкретные поступки людей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588125" y="4941888"/>
            <a:ext cx="2305050" cy="15827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FFFFFF"/>
                </a:solidFill>
                <a:latin typeface="Times New Roman" charset="0"/>
                <a:ea typeface="Arial" charset="0"/>
                <a:cs typeface="Arial" charset="0"/>
              </a:rPr>
              <a:t>Создается людьми и может ими быть изменено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6588125" y="2852738"/>
            <a:ext cx="2305050" cy="12239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FFFFFF"/>
                </a:solidFill>
                <a:latin typeface="Times New Roman" charset="0"/>
                <a:ea typeface="Arial" charset="0"/>
                <a:cs typeface="Arial" charset="0"/>
              </a:rPr>
              <a:t>Носят общеобязатель-ный характер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23850" y="2781300"/>
            <a:ext cx="2232025" cy="13684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>
                <a:solidFill>
                  <a:srgbClr val="FFFFFF"/>
                </a:solidFill>
                <a:latin typeface="Times New Roman" charset="0"/>
                <a:ea typeface="Arial" charset="0"/>
                <a:cs typeface="Arial" charset="0"/>
              </a:rPr>
              <a:t>Имеют вид письменного документа</a:t>
            </a:r>
          </a:p>
        </p:txBody>
      </p:sp>
      <p:cxnSp>
        <p:nvCxnSpPr>
          <p:cNvPr id="23" name="Прямая соединительная линия 22"/>
          <p:cNvCxnSpPr>
            <a:endCxn id="21" idx="3"/>
          </p:cNvCxnSpPr>
          <p:nvPr/>
        </p:nvCxnSpPr>
        <p:spPr>
          <a:xfrm flipH="1">
            <a:off x="2555875" y="3573463"/>
            <a:ext cx="2873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6011863" y="3500438"/>
            <a:ext cx="719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Нижний колонтитул 21"/>
          <p:cNvSpPr>
            <a:spLocks noGrp="1"/>
          </p:cNvSpPr>
          <p:nvPr>
            <p:ph type="ftr" sz="quarter" idx="11"/>
          </p:nvPr>
        </p:nvSpPr>
        <p:spPr>
          <a:xfrm>
            <a:off x="3124200" y="6519863"/>
            <a:ext cx="5768975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solidFill>
                  <a:srgbClr val="FF0000"/>
                </a:solidFill>
                <a:latin typeface="Calibri" charset="0"/>
              </a:rPr>
              <a:t>Задание.</a:t>
            </a:r>
          </a:p>
        </p:txBody>
      </p:sp>
      <p:sp>
        <p:nvSpPr>
          <p:cNvPr id="8195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None/>
            </a:pPr>
            <a:r>
              <a:rPr lang="ru-RU">
                <a:latin typeface="Calibri" charset="0"/>
              </a:rPr>
              <a:t>		</a:t>
            </a:r>
            <a:r>
              <a:rPr lang="ru-RU" sz="3600" b="1">
                <a:latin typeface="Times New Roman" charset="0"/>
                <a:cs typeface="Times New Roman" charset="0"/>
              </a:rPr>
              <a:t>На примере фактов, приведенных в выступлениях одноклассниц, сформулируйте  выводы о роли права в жизни человека, государства и общества.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51488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Рисунок 6" descr="Столб Хаммурапи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628775"/>
            <a:ext cx="4111625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Содержимое 4"/>
          <p:cNvSpPr>
            <a:spLocks noGrp="1"/>
          </p:cNvSpPr>
          <p:nvPr>
            <p:ph sz="half" idx="4294967295"/>
          </p:nvPr>
        </p:nvSpPr>
        <p:spPr>
          <a:xfrm>
            <a:off x="4787900" y="692150"/>
            <a:ext cx="4105275" cy="54340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ru-RU" sz="2400">
                <a:latin typeface="Times New Roman" charset="0"/>
                <a:cs typeface="Times New Roman" charset="0"/>
              </a:rPr>
              <a:t>		</a:t>
            </a:r>
            <a:r>
              <a:rPr lang="ru-RU" sz="2400" b="1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Законы Хаммурапи - свод законов рабовладельческого государства, названный по имени царя .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endParaRPr lang="ru-RU" sz="2400" b="1">
              <a:solidFill>
                <a:schemeClr val="hlink"/>
              </a:solidFill>
              <a:latin typeface="Times New Roman" charset="0"/>
              <a:cs typeface="Times New Roman" charset="0"/>
            </a:endParaRP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ru-RU" sz="2400" b="1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		Ценный памятник древневосточного права. Насчитывают 282 статьи</a:t>
            </a:r>
            <a:r>
              <a:rPr lang="ru-RU" sz="2400">
                <a:solidFill>
                  <a:schemeClr val="hlink"/>
                </a:solidFill>
                <a:latin typeface="Times New Roman" charset="0"/>
                <a:cs typeface="Times New Roman" charset="0"/>
              </a:rPr>
              <a:t>.</a:t>
            </a:r>
            <a:r>
              <a:rPr lang="ru-RU" sz="2400">
                <a:latin typeface="Times New Roman" charset="0"/>
                <a:cs typeface="Times New Roman" charset="0"/>
              </a:rPr>
              <a:t> </a:t>
            </a:r>
          </a:p>
          <a:p>
            <a:pPr eaLnBrk="1" hangingPunct="1"/>
            <a:endParaRPr lang="ru-RU" sz="2400">
              <a:latin typeface="Times New Roman" charset="0"/>
              <a:cs typeface="Times New Roman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551488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33375"/>
            <a:ext cx="8610600" cy="609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06" name="WordArt 6"/>
          <p:cNvSpPr>
            <a:spLocks noChangeArrowheads="1" noChangeShapeType="1" noTextEdit="1"/>
          </p:cNvSpPr>
          <p:nvPr/>
        </p:nvSpPr>
        <p:spPr bwMode="auto">
          <a:xfrm>
            <a:off x="5867400" y="3352800"/>
            <a:ext cx="838200" cy="6762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601220"/>
              </a:avLst>
            </a:prstTxWarp>
          </a:bodyPr>
          <a:lstStyle/>
          <a:p>
            <a:pPr algn="ctr"/>
            <a:endParaRPr lang="ru-RU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66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53607" name="WordArt 7"/>
          <p:cNvSpPr>
            <a:spLocks noChangeArrowheads="1" noChangeShapeType="1" noTextEdit="1"/>
          </p:cNvSpPr>
          <p:nvPr/>
        </p:nvSpPr>
        <p:spPr bwMode="auto">
          <a:xfrm>
            <a:off x="7696200" y="3048000"/>
            <a:ext cx="1143000" cy="6762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392500"/>
              </a:avLst>
            </a:prstTxWarp>
          </a:bodyPr>
          <a:lstStyle/>
          <a:p>
            <a:pPr algn="ctr"/>
            <a:endParaRPr lang="ru-RU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66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53609" name="WordArt 9"/>
          <p:cNvSpPr>
            <a:spLocks noChangeArrowheads="1" noChangeShapeType="1" noTextEdit="1"/>
          </p:cNvSpPr>
          <p:nvPr/>
        </p:nvSpPr>
        <p:spPr bwMode="auto">
          <a:xfrm>
            <a:off x="304800" y="2971800"/>
            <a:ext cx="1066800" cy="7524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503444"/>
              </a:avLst>
            </a:prstTxWarp>
          </a:bodyPr>
          <a:lstStyle/>
          <a:p>
            <a:pPr algn="ctr"/>
            <a:endParaRPr lang="ru-RU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66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53610" name="WordArt 10"/>
          <p:cNvSpPr>
            <a:spLocks noChangeArrowheads="1" noChangeShapeType="1" noTextEdit="1"/>
          </p:cNvSpPr>
          <p:nvPr/>
        </p:nvSpPr>
        <p:spPr bwMode="auto">
          <a:xfrm>
            <a:off x="6934200" y="3276600"/>
            <a:ext cx="838200" cy="6762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601220"/>
              </a:avLst>
            </a:prstTxWarp>
          </a:bodyPr>
          <a:lstStyle/>
          <a:p>
            <a:pPr algn="ctr"/>
            <a:endParaRPr lang="ru-RU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66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53612" name="WordArt 12"/>
          <p:cNvSpPr>
            <a:spLocks noChangeArrowheads="1" noChangeShapeType="1" noTextEdit="1"/>
          </p:cNvSpPr>
          <p:nvPr/>
        </p:nvSpPr>
        <p:spPr bwMode="auto">
          <a:xfrm>
            <a:off x="2743200" y="3200400"/>
            <a:ext cx="1143000" cy="8286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522468"/>
              </a:avLst>
            </a:prstTxWarp>
          </a:bodyPr>
          <a:lstStyle/>
          <a:p>
            <a:pPr algn="ctr"/>
            <a:endParaRPr lang="ru-RU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CC66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248" name="Rectangle 16"/>
          <p:cNvSpPr>
            <a:spLocks noChangeArrowheads="1"/>
          </p:cNvSpPr>
          <p:nvPr/>
        </p:nvSpPr>
        <p:spPr bwMode="auto">
          <a:xfrm>
            <a:off x="6400800" y="1371600"/>
            <a:ext cx="19812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ru-RU">
              <a:latin typeface="Calibri" charset="0"/>
            </a:endParaRPr>
          </a:p>
        </p:txBody>
      </p:sp>
      <p:sp>
        <p:nvSpPr>
          <p:cNvPr id="10249" name="Rectangle 17"/>
          <p:cNvSpPr>
            <a:spLocks noChangeArrowheads="1"/>
          </p:cNvSpPr>
          <p:nvPr/>
        </p:nvSpPr>
        <p:spPr bwMode="auto">
          <a:xfrm>
            <a:off x="7086600" y="1524000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endParaRPr lang="ru-RU">
              <a:latin typeface="Calibri" charset="0"/>
            </a:endParaRPr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74663" y="439738"/>
            <a:ext cx="8229600" cy="1143000"/>
          </a:xfrm>
          <a:ln>
            <a:miter lim="800000"/>
            <a:headEnd/>
            <a:tailEnd/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bg1"/>
                </a:solidFill>
                <a:latin typeface="Arial"/>
                <a:ea typeface="+mj-ea"/>
                <a:cs typeface="Arial"/>
              </a:rPr>
              <a:t>Первый письменный свод законов на Руси</a:t>
            </a:r>
            <a:endParaRPr lang="ru-RU" b="1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bg1"/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408613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6" grpId="0" animBg="1"/>
      <p:bldP spid="153606" grpId="1" animBg="1"/>
      <p:bldP spid="153607" grpId="0" animBg="1"/>
      <p:bldP spid="153607" grpId="1" animBg="1"/>
      <p:bldP spid="153609" grpId="0" animBg="1"/>
      <p:bldP spid="153609" grpId="1" animBg="1"/>
      <p:bldP spid="153610" grpId="0" animBg="1"/>
      <p:bldP spid="153610" grpId="1" animBg="1"/>
      <p:bldP spid="153612" grpId="0" animBg="1"/>
      <p:bldP spid="153612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Содержимое 10"/>
          <p:cNvSpPr>
            <a:spLocks noGrp="1"/>
          </p:cNvSpPr>
          <p:nvPr>
            <p:ph sz="half" idx="4294967295"/>
          </p:nvPr>
        </p:nvSpPr>
        <p:spPr>
          <a:xfrm>
            <a:off x="246063" y="908050"/>
            <a:ext cx="4038600" cy="4525963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4000" b="1">
                <a:latin typeface="Calibri" charset="0"/>
              </a:rPr>
              <a:t>   </a:t>
            </a:r>
            <a:r>
              <a:rPr lang="ru-RU" sz="4000" b="1">
                <a:solidFill>
                  <a:schemeClr val="hlink"/>
                </a:solidFill>
                <a:latin typeface="Calibri" charset="0"/>
              </a:rPr>
              <a:t>Конституция Российской Федерации - </a:t>
            </a:r>
            <a:r>
              <a:rPr lang="ru-RU" sz="4000" b="1" u="sng">
                <a:solidFill>
                  <a:schemeClr val="hlink"/>
                </a:solidFill>
                <a:latin typeface="Calibri" charset="0"/>
              </a:rPr>
              <a:t>основной</a:t>
            </a:r>
            <a:r>
              <a:rPr lang="ru-RU" sz="4000" b="1">
                <a:solidFill>
                  <a:schemeClr val="hlink"/>
                </a:solidFill>
                <a:latin typeface="Calibri" charset="0"/>
              </a:rPr>
              <a:t> закон государства</a:t>
            </a:r>
            <a:endParaRPr lang="ru-RU">
              <a:solidFill>
                <a:schemeClr val="hlink"/>
              </a:solidFill>
              <a:latin typeface="Calibri" charset="0"/>
            </a:endParaRPr>
          </a:p>
        </p:txBody>
      </p:sp>
      <p:pic>
        <p:nvPicPr>
          <p:cNvPr id="11267" name="Picture 3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838200"/>
            <a:ext cx="4038600" cy="4751388"/>
          </a:xfrm>
          <a:noFill/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5695950" cy="365125"/>
          </a:xfr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>
                <a:solidFill>
                  <a:srgbClr val="0000CC"/>
                </a:solidFill>
                <a:latin typeface="Calibri" charset="0"/>
              </a:rPr>
              <a:t>Гизатуллина И.И. Право и его роль в жизни общества и государства.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750</Words>
  <Application>Microsoft Macintosh PowerPoint</Application>
  <PresentationFormat>Экран (4:3)</PresentationFormat>
  <Paragraphs>120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Тема Office</vt:lpstr>
      <vt:lpstr>Право и его роль в жизни общества и государства.</vt:lpstr>
      <vt:lpstr> После изучения   темы вы  должны:  </vt:lpstr>
      <vt:lpstr>Социальные нормы.  (схема на стр. 71)</vt:lpstr>
      <vt:lpstr>Заполните схему «Признаки права»</vt:lpstr>
      <vt:lpstr>Схема «Признаки права»</vt:lpstr>
      <vt:lpstr>Задание.</vt:lpstr>
      <vt:lpstr>Презентация PowerPoint</vt:lpstr>
      <vt:lpstr>Первый письменный свод законов на Руси</vt:lpstr>
      <vt:lpstr>Презентация PowerPoint</vt:lpstr>
      <vt:lpstr>Задание .</vt:lpstr>
      <vt:lpstr>Презентация PowerPoint</vt:lpstr>
      <vt:lpstr>Заполните таблицу  «Права и обязанности»</vt:lpstr>
      <vt:lpstr>Презентация PowerPoint</vt:lpstr>
      <vt:lpstr>1. К признакам права не относится: </vt:lpstr>
      <vt:lpstr>2. К функциям права относится: </vt:lpstr>
      <vt:lpstr> 3. Правовые нормы, в отличие от других социальных норм </vt:lpstr>
      <vt:lpstr>4. Установите соответствие между функциями права и их примерами: к каждому элементу, данному в первом столбце, подберите элементы из второго столбца.</vt:lpstr>
      <vt:lpstr>Презентация PowerPoint</vt:lpstr>
      <vt:lpstr>5. Закончите предложения. </vt:lpstr>
      <vt:lpstr>Домашнее задание.</vt:lpstr>
      <vt:lpstr>Сегодня на уроке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 и его роль в жизни общества и государства.</dc:title>
  <dc:creator>Ильсияр</dc:creator>
  <cp:lastModifiedBy>Ильсияр</cp:lastModifiedBy>
  <cp:revision>41</cp:revision>
  <dcterms:modified xsi:type="dcterms:W3CDTF">2014-10-19T16:10:17Z</dcterms:modified>
</cp:coreProperties>
</file>