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1B7B6E-DBC0-40C0-BC9D-5413CFE676B3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ECE516-86CC-46F6-820B-98B53FC6C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3DCF2-C6DE-418A-86CF-D8BE6E4FCFB0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407B4-D2F1-4313-9B84-52B900F86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0277-C1AC-4E8B-86B2-91FB0FE1ABDE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DAC5B-F465-4FBA-A895-10C0FA05D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1DBC-BDE6-4008-9B3B-EEE4B9628864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0BBE-3032-4C4E-8FE1-4D7B7876E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C4C7F-C8AE-4F81-9C02-25B25FC3C1E9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E97C35-43D3-4016-8FBD-6587F459E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7C48E2-7753-4F87-9720-E77A5607FEB6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7ABD43-E426-4566-BC86-24E56D86C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89EF5D-71E2-41C6-AD59-AA95118DE5C8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82E614-75FB-41B9-866C-5065A565D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4B5831-7342-422B-8B19-09A1B1154BBF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0266AB-EC14-46D1-A081-D70DDF7D4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6DE7-C188-4FAE-AD16-ACAE0B2784DB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1FFB-837E-4873-A53C-282FDE3E1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52F316-A7D2-4666-A54C-6EEAE812D344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1D4898-16A5-4CA1-B8AD-62DF74254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9C41BE-C210-4F06-9332-C67FAE79C369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553071A-25F8-4EFF-A23E-E48C81330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C4F7E9-4C07-41B0-BE9C-B2FFF6304553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523BF9F-F556-417F-B2D5-1BAF38CF1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4" r:id="rId4"/>
    <p:sldLayoutId id="2147483735" r:id="rId5"/>
    <p:sldLayoutId id="2147483736" r:id="rId6"/>
    <p:sldLayoutId id="2147483730" r:id="rId7"/>
    <p:sldLayoutId id="2147483737" r:id="rId8"/>
    <p:sldLayoutId id="2147483738" r:id="rId9"/>
    <p:sldLayoutId id="2147483729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82976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Личность педагога в современной школе, обучение и воспитание успехом на уроках русского языка и литературы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635375" y="4076700"/>
            <a:ext cx="5114925" cy="1101725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100" i="1" smtClean="0">
                <a:solidFill>
                  <a:srgbClr val="0D0D0D"/>
                </a:solidFill>
                <a:latin typeface="Adventure"/>
              </a:rPr>
              <a:t>Все, что перестает удаваться, </a:t>
            </a:r>
            <a:endParaRPr lang="ru-RU" sz="2100" smtClean="0">
              <a:solidFill>
                <a:srgbClr val="0D0D0D"/>
              </a:solidFill>
              <a:latin typeface="Adventure"/>
            </a:endParaRPr>
          </a:p>
          <a:p>
            <a:pPr marR="0">
              <a:lnSpc>
                <a:spcPct val="80000"/>
              </a:lnSpc>
            </a:pPr>
            <a:r>
              <a:rPr lang="ru-RU" sz="2100" i="1" smtClean="0">
                <a:solidFill>
                  <a:srgbClr val="0D0D0D"/>
                </a:solidFill>
                <a:latin typeface="Adventure"/>
              </a:rPr>
              <a:t>перестает и привлекать</a:t>
            </a:r>
            <a:r>
              <a:rPr lang="ru-RU" sz="1300" i="1" smtClean="0">
                <a:solidFill>
                  <a:srgbClr val="0D0D0D"/>
                </a:solidFill>
                <a:latin typeface="Adventure"/>
              </a:rPr>
              <a:t>. </a:t>
            </a:r>
            <a:endParaRPr lang="ru-RU" sz="1300" smtClean="0">
              <a:solidFill>
                <a:srgbClr val="0D0D0D"/>
              </a:solidFill>
              <a:latin typeface="Adventure"/>
            </a:endParaRPr>
          </a:p>
          <a:p>
            <a:pPr marR="0">
              <a:lnSpc>
                <a:spcPct val="80000"/>
              </a:lnSpc>
            </a:pPr>
            <a:r>
              <a:rPr lang="ru-RU" sz="1300" i="1" smtClean="0">
                <a:solidFill>
                  <a:srgbClr val="0D0D0D"/>
                </a:solidFill>
                <a:latin typeface="Adventure"/>
              </a:rPr>
              <a:t>                                               Ф. Ларошфуко</a:t>
            </a:r>
            <a:endParaRPr lang="ru-RU" sz="1300" smtClean="0"/>
          </a:p>
        </p:txBody>
      </p:sp>
      <p:pic>
        <p:nvPicPr>
          <p:cNvPr id="13315" name="Picture 2" descr="http://mudrosti.info/laro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789363"/>
            <a:ext cx="295751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11188" y="746125"/>
            <a:ext cx="7993062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/>
            <a:r>
              <a:rPr lang="ru-RU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Главные элементы, </a:t>
            </a:r>
          </a:p>
          <a:p>
            <a:pPr indent="180975"/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составляющие личность учителя: </a:t>
            </a:r>
          </a:p>
          <a:p>
            <a:pPr indent="180975">
              <a:buFont typeface="Wingdings" pitchFamily="2" charset="2"/>
              <a:buChar char="Ø"/>
            </a:pPr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профессионализм</a:t>
            </a:r>
          </a:p>
          <a:p>
            <a:pPr indent="180975">
              <a:buFont typeface="Wingdings" pitchFamily="2" charset="2"/>
              <a:buChar char="Ø"/>
            </a:pPr>
            <a:r>
              <a:rPr lang="ru-RU" sz="4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компетентность </a:t>
            </a:r>
          </a:p>
          <a:p>
            <a:pPr indent="180975">
              <a:buFont typeface="Wingdings" pitchFamily="2" charset="2"/>
              <a:buChar char="Ø"/>
            </a:pPr>
            <a:r>
              <a:rPr lang="ru-RU" sz="4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продуктивность</a:t>
            </a:r>
          </a:p>
          <a:p>
            <a:pPr indent="180975">
              <a:buFont typeface="Wingdings" pitchFamily="2" charset="2"/>
              <a:buChar char="Ø"/>
            </a:pPr>
            <a:r>
              <a:rPr lang="ru-RU" sz="4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социально направленные личностные качества. </a:t>
            </a:r>
            <a:endParaRPr lang="ru-RU" sz="4000" i="1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395288" y="188913"/>
            <a:ext cx="7777162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Главная цель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,  решаемая нами, - создавать на уроке ситуацию успеха для </a:t>
            </a:r>
            <a:r>
              <a:rPr lang="ru-RU" sz="4000" u="sng">
                <a:latin typeface="Times New Roman" pitchFamily="18" charset="0"/>
                <a:cs typeface="Times New Roman" pitchFamily="18" charset="0"/>
              </a:rPr>
              <a:t>каждого ребенка.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  Успех в учении - это залог успеха в жизни, это реализованная цель, это воспитание успешной личности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134672" cy="129614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Алгоритм педагогического воздействия личностного успеха деятельности ребёнка: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484313"/>
            <a:ext cx="8785225" cy="3816350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  <a:buFont typeface="Arial" charset="0"/>
              <a:buChar char="•"/>
            </a:pPr>
            <a:r>
              <a:rPr lang="ru-RU" sz="25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«снятие страха» - Ничего страшного, если не получится, мы тогда…. (попробуем ещё раз, вернёмся позднее к  данному заданию и т. д.);</a:t>
            </a:r>
          </a:p>
          <a:p>
            <a:pPr marR="0" algn="l">
              <a:lnSpc>
                <a:spcPct val="90000"/>
              </a:lnSpc>
              <a:buFont typeface="Arial" charset="0"/>
              <a:buChar char="•"/>
            </a:pPr>
            <a:r>
              <a:rPr lang="ru-RU" sz="25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«авансирование» - У тебя, конечно, получится,  ведь ты… (стараешься, у тебя есть способности, если не будешь лениться и т. д.);</a:t>
            </a:r>
          </a:p>
          <a:p>
            <a:pPr marR="0" algn="l">
              <a:lnSpc>
                <a:spcPct val="90000"/>
              </a:lnSpc>
              <a:buFont typeface="Arial" charset="0"/>
              <a:buChar char="•"/>
            </a:pPr>
            <a:r>
              <a:rPr lang="ru-RU" sz="25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«скрытая инструкция» - Ты же помнишь, что… или  Тут главное, чтобы…</a:t>
            </a:r>
          </a:p>
          <a:p>
            <a:pPr marR="0" algn="l">
              <a:lnSpc>
                <a:spcPct val="90000"/>
              </a:lnSpc>
              <a:buFont typeface="Arial" charset="0"/>
              <a:buChar char="•"/>
            </a:pPr>
            <a:r>
              <a:rPr lang="ru-RU" sz="25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«персональная исключительность» - Именно у тебя должно получиться, так как ты </a:t>
            </a:r>
          </a:p>
          <a:p>
            <a:pPr marR="0">
              <a:lnSpc>
                <a:spcPct val="90000"/>
              </a:lnSpc>
            </a:pPr>
            <a:endParaRPr lang="ru-RU" sz="25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«высокая мотивация» - Нам это нужно… или  Для тебя ведь это так важно….</a:t>
            </a:r>
          </a:p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«педагогическое внушение» - Начинай же! или  Приступай!</a:t>
            </a:r>
          </a:p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Завершающий шаг:</a:t>
            </a:r>
          </a:p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«высокая оценка детали полученного результата» - Эта часть получилась отлично… или Особенно хорошо было…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приобретение уверенности в своих силах;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стремление достигнуть еще больших результатов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получение ощущения внутреннего благополучия → позитивное отношение к окружающему миру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>Позитивные моменты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может привести к завышенной оценке;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необходимо учитывать психический фактор (потребность в расслаблении).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общественное признание (если окажется не так оценено окружающими)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!! если результаты деятельности не имеют большого значения для самого выполняющего.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>Негативные моменты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189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7</vt:i4>
      </vt:variant>
    </vt:vector>
  </HeadingPairs>
  <TitlesOfParts>
    <vt:vector size="24" baseType="lpstr">
      <vt:lpstr>Lucida Sans Unicode</vt:lpstr>
      <vt:lpstr>Arial</vt:lpstr>
      <vt:lpstr>Wingdings 3</vt:lpstr>
      <vt:lpstr>Verdana</vt:lpstr>
      <vt:lpstr>Wingdings 2</vt:lpstr>
      <vt:lpstr>Calibri</vt:lpstr>
      <vt:lpstr>Adventure</vt:lpstr>
      <vt:lpstr>Times New Roman</vt:lpstr>
      <vt:lpstr>Wingdings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Личность педагога в современной школе, обучение и воспитание успехом на уроках русского языка и литературы.  </dc:title>
  <dc:creator>Евгений</dc:creator>
  <cp:lastModifiedBy>Учитель</cp:lastModifiedBy>
  <cp:revision>15</cp:revision>
  <dcterms:created xsi:type="dcterms:W3CDTF">2012-11-06T17:18:06Z</dcterms:created>
  <dcterms:modified xsi:type="dcterms:W3CDTF">2014-10-08T08:37:13Z</dcterms:modified>
</cp:coreProperties>
</file>