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74" r:id="rId9"/>
    <p:sldId id="263" r:id="rId10"/>
    <p:sldId id="264" r:id="rId11"/>
    <p:sldId id="273" r:id="rId12"/>
    <p:sldId id="272" r:id="rId13"/>
    <p:sldId id="267" r:id="rId14"/>
    <p:sldId id="265" r:id="rId15"/>
    <p:sldId id="266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1F0B0B"/>
    <a:srgbClr val="FF9900"/>
    <a:srgbClr val="497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AB73E-6819-44D6-A0ED-78779E999624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7B58-B298-4817-ADB2-B2D3C3E4F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CA9C-1935-41D8-A3A4-E08D0BA61907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51C8-B1FC-4139-98A9-E4A29836D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732B-11B0-4566-B73F-19B7C4BCAD1D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6B19-383C-4D35-9B1D-6653E9D93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8D274-F3D6-4D5C-AC74-BA52B1920331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4AEF-E437-4F6D-B535-DDF957AB7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96E5-AEC3-4631-AA62-A9FB63D386DC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B645-1DD3-4556-B4E5-F7E76E351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B0C4-43E2-4138-90AD-CAD005EC5502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80508-5A76-4D25-9EC5-D72C40830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7D88-CFC0-4B77-B5EE-BB50A86122FD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03353-727A-48AB-B510-853568089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051B-9C4D-4862-B939-4752F7B00A28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F8E11-BB36-41EE-8905-E8BC8889F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2FD7-CF44-4D9D-85DE-B89F4F2E51C4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01619-C5CE-48F5-8F1B-B487D88F0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9055-FEA8-4ABD-AB22-1098E49B3533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0D3F-F19E-49A2-B384-BE99159C2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1659F-1673-4C4E-A1F4-03A57307CD46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20493-A613-4904-AAB7-B8A42E9B3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470A57-89E4-47C6-8283-9F2DCCA9B34D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2F080-68A1-4F9B-95AA-A127C27B8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87" r:id="rId8"/>
    <p:sldLayoutId id="2147483688" r:id="rId9"/>
    <p:sldLayoutId id="2147483679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7F8FA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4A66AC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amil\Desktop\4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300192" y="27822"/>
            <a:ext cx="2970076" cy="297007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-373985" y="620688"/>
            <a:ext cx="9468000" cy="223224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>
            <a:prstTxWarp prst="textStop">
              <a:avLst/>
            </a:prstTxWarp>
            <a:spAutoFit/>
            <a:sp3d extrusionH="57150">
              <a:bevelT w="50800" h="38100" prst="riblet"/>
              <a:bevelB w="50800" h="38100" prst="ribl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Место и роль СМИ в политической жизни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pic>
        <p:nvPicPr>
          <p:cNvPr id="8" name="Picture 2" descr="C:\Users\Андрей\Desktop\reporter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5407" y="3212976"/>
            <a:ext cx="4760859" cy="3385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Ramil\Desktop\1400700787_imgfull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51520" y="3043051"/>
            <a:ext cx="3646377" cy="355513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635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25" y="404813"/>
            <a:ext cx="8569325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 оказывают на человека противоречивое влияние, приносят пользу и наносят вред. Современный человек не может отказаться от информации, получаемый через СМИ. Но любую информацию человек должен критически осмысливать и определять, что для него полезно, а что нет, каким примерам следовать, чему можно подражать, а чему нельзя. Это и есть осознанный выбор человека.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endParaRPr lang="ru-RU" altLang="ru-RU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endParaRPr lang="ru-RU" altLang="ru-RU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Ramil\Desktop\researchbo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4032448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mil\Desktop\3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36496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046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>
                <a:solidFill>
                  <a:srgbClr val="C00000"/>
                </a:solidFill>
                <a:latin typeface="PT Serif"/>
              </a:rPr>
              <a:t>Свободны ли СМИ России? </a:t>
            </a:r>
            <a:endParaRPr lang="ru-RU" sz="3600" b="1" dirty="0">
              <a:solidFill>
                <a:srgbClr val="C00000"/>
              </a:solidFill>
              <a:latin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14248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501008"/>
            <a:ext cx="8208912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ru-RU" altLang="ru-RU" sz="2400" b="1" i="1" u="sng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свободном обществе должны существовать свободные СМИ, </a:t>
            </a:r>
            <a:endParaRPr lang="ru-RU" altLang="ru-RU" sz="2400" b="1" i="1" u="sng" kern="0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значит, что не должно быть </a:t>
            </a:r>
            <a:r>
              <a:rPr lang="ru-RU" altLang="ru-RU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никаких ограничений</a:t>
            </a: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4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ru-RU" altLang="ru-RU" sz="2400" kern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</a:t>
            </a:r>
            <a:r>
              <a:rPr lang="ru-RU" altLang="ru-RU" sz="2400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Р.Ф. </a:t>
            </a: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 распространять информацию, разжигающую социальную, расовую, национальную и религиозную рознь. СМИ не должно нарушать права человека и нравственные нормы общества.</a:t>
            </a:r>
            <a:endParaRPr lang="ru-RU" altLang="ru-RU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ыбор очень прост - занимайся жизнью или занимайся смертью - Северокавказские СМИ не отстают от общероссийски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568863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9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611561" y="1268413"/>
            <a:ext cx="73449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/>
              <a:t>Мы живем в странное время; война переместилась на новое пространство. Полем битвы стали средства массовой информации, и в этом новом конфликте трудно отделить Добро от Зла. Сложно понять, кто добрый, а кто злой: стоит переключиться на другой канал, и противники меняются местами.</a:t>
            </a:r>
          </a:p>
        </p:txBody>
      </p:sp>
      <p:pic>
        <p:nvPicPr>
          <p:cNvPr id="5122" name="Picture 2" descr="C:\Users\Ramil\Desktop\265514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2376265" cy="165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amil\Desktop\d7aca78f35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99392"/>
            <a:ext cx="2304431" cy="145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042988" y="149225"/>
            <a:ext cx="6121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1F0B0B"/>
                </a:solidFill>
                <a:latin typeface="Times New Roman" pitchFamily="18" charset="0"/>
                <a:cs typeface="Times New Roman" pitchFamily="18" charset="0"/>
              </a:rPr>
              <a:t>ВЫПОЛНИТЕ ЗАДАНИЕ: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88" y="830263"/>
            <a:ext cx="8856662" cy="584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ГОСУДАРСТВЕННАЯ ВЛАСТЬ ОСУЩЕСТВЛЯЕТСЯ ПО ПРИНЦИПУ_______________________,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 ТРИ ВЕТВИ ВЛАСТИ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_________________________________________________________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___________________________________________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___________________________________________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СМИ НАЗЫВАЮТ  </a:t>
            </a:r>
            <a:r>
              <a:rPr lang="ru-RU" sz="2400" dirty="0">
                <a:latin typeface="+mn-lt"/>
              </a:rPr>
              <a:t>______________</a:t>
            </a: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ВЕТВЬЮ ВЛАСТИ,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0" y="549275"/>
            <a:ext cx="87487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Роль СМИ в политике, проявляется прежде всего в их ФУНКЦИЯХ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213" y="1989138"/>
            <a:ext cx="712787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ИНФОРМАЦИОННАЯ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ПОЛИТИЧЕСКОЙ СОЦИАЛИЗАЦИИ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КРИТИКИ И КОНТРОЛЯ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ОБЩЕСТВЕННОГО   МНЕНИЯ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МОБИЛИЗАЦИОННАЯ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350" y="404813"/>
            <a:ext cx="71294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kern="0" dirty="0">
                <a:latin typeface="+mn-lt"/>
                <a:ea typeface="+mj-ea"/>
                <a:cs typeface="+mj-cs"/>
              </a:rPr>
              <a:t>Соотнесите функции СМИ в политической жизни и их конкретные проявления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341438"/>
            <a:ext cx="4572000" cy="3378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 Информационная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Политической социализации.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 Критики и контроля.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 Представление различных общественных интересов, мнений, взглядов на политику.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 Мобилизационная.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000" kern="0" dirty="0">
                <a:latin typeface="+mn-lt"/>
              </a:rPr>
              <a:t>         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000" kern="0" dirty="0">
                <a:latin typeface="+mn-lt"/>
              </a:rPr>
              <a:t>                       ОТВЕТ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altLang="ru-RU" sz="20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9700" y="1341438"/>
            <a:ext cx="3168650" cy="5305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1)Побуждение людей к конкретным политическим действиям.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2)Приобщение людей к политическим ценностям, нормам, образцам поведения.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3)Анализ и оценка деятельности органов власти.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4)Сообщение о наиболее значительных событиях.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5)Формирования общественного мнения.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altLang="ru-RU" sz="2200" kern="0" dirty="0"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468313" y="620713"/>
            <a:ext cx="8351837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Ниже приведен ряд терминов. </a:t>
            </a: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Все они, за исключением двух, относятся понятию </a:t>
            </a: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«средства массовой информации». </a:t>
            </a: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Найдите  в приведенном перечне два термина, </a:t>
            </a: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относящиеся         к другому понятию.</a:t>
            </a: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         </a:t>
            </a: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1)Газета; </a:t>
            </a: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2)телевидение;   </a:t>
            </a: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3)телефон;</a:t>
            </a: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4)журнал;</a:t>
            </a: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5)радио;</a:t>
            </a: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6)книга;  </a:t>
            </a: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350"/>
              </a:lnSpc>
              <a:tabLst>
                <a:tab pos="457200" algn="l"/>
              </a:tabLst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7)пресса.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395288" y="620713"/>
            <a:ext cx="9001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Найдите понятие, которое является обобщающим для всех остальных понятий представленного ниже ряда, и запишите цифру под которой оно указано.</a:t>
            </a:r>
          </a:p>
          <a:p>
            <a:endParaRPr lang="ru-RU" sz="3600"/>
          </a:p>
          <a:p>
            <a:endParaRPr lang="ru-RU" sz="3600"/>
          </a:p>
          <a:p>
            <a:r>
              <a:rPr lang="ru-RU" sz="3600"/>
              <a:t>1) Телевидение; 2)Интернет; 3)СМИ; 4)газета; 5) радио; 6) журнал.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409341"/>
              </p:ext>
            </p:extLst>
          </p:nvPr>
        </p:nvGraphicFramePr>
        <p:xfrm>
          <a:off x="323528" y="1556792"/>
          <a:ext cx="7467599" cy="1574498"/>
        </p:xfrm>
        <a:graphic>
          <a:graphicData uri="http://schemas.openxmlformats.org/drawingml/2006/table">
            <a:tbl>
              <a:tblPr firstRow="1" firstCol="1" bandRow="1"/>
              <a:tblGrid>
                <a:gridCol w="1492518"/>
                <a:gridCol w="1492518"/>
                <a:gridCol w="1497527"/>
                <a:gridCol w="1492518"/>
                <a:gridCol w="1492518"/>
              </a:tblGrid>
              <a:tr h="8639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20" marR="27320" marT="27320" marB="27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4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20" marR="27320" marT="27320" marB="27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4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20" marR="27320" marT="27320" marB="27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4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20" marR="27320" marT="27320" marB="27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4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20" marR="27320" marT="27320" marB="27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4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20" marR="27320" marT="27320" marB="27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2</a:t>
                      </a:r>
                      <a:endParaRPr lang="ru-RU" sz="4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20" marR="27320" marT="27320" marB="27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3</a:t>
                      </a:r>
                      <a:endParaRPr lang="ru-RU" sz="4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20" marR="27320" marT="27320" marB="27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5</a:t>
                      </a:r>
                      <a:endParaRPr lang="ru-RU" sz="4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20" marR="27320" marT="27320" marB="27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1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20" marR="27320" marT="27320" marB="27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60400" y="3764434"/>
            <a:ext cx="15376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72383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3284984"/>
            <a:ext cx="5868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№2.        3,6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653136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3.        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1967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5516" y="703305"/>
            <a:ext cx="1152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713" y="360363"/>
            <a:ext cx="37449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altLang="ru-RU" sz="3600" b="1" kern="0" dirty="0">
                <a:solidFill>
                  <a:srgbClr val="FFC000"/>
                </a:solidFill>
                <a:latin typeface="Monotype Corsiva" panose="03010101010201010101" pitchFamily="66" charset="0"/>
              </a:rPr>
              <a:t>План: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9525"/>
            <a:ext cx="28956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1776413" y="963613"/>
            <a:ext cx="7345362" cy="5248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27313" y="1773238"/>
            <a:ext cx="5761037" cy="3341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3200" b="1" kern="0" dirty="0">
                <a:solidFill>
                  <a:srgbClr val="1F0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СМИ.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3200" b="1" kern="0" dirty="0">
                <a:solidFill>
                  <a:srgbClr val="1F0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информации распространяемой СМИ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3200" b="1" kern="0" dirty="0">
                <a:solidFill>
                  <a:srgbClr val="1F0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влияния СМИ на людей.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3200" b="1" kern="0" dirty="0">
                <a:solidFill>
                  <a:srgbClr val="1F0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СМИ.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995738" y="698500"/>
            <a:ext cx="1909762" cy="615950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850" y="476250"/>
            <a:ext cx="8712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ХАРАКТЕР ИНФОРМАЦИИ, РАСПРОСТРАНЯЕМОЙ СМИ</a:t>
            </a:r>
            <a:endParaRPr lang="ru-RU" dirty="0">
              <a:latin typeface="+mn-lt"/>
            </a:endParaRPr>
          </a:p>
        </p:txBody>
      </p:sp>
      <p:pic>
        <p:nvPicPr>
          <p:cNvPr id="15362" name="Picture 2" descr="C:\Users\Ramil\Desktop\26-510x4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1916113"/>
            <a:ext cx="2506663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32138" y="2487613"/>
            <a:ext cx="5688012" cy="2235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ru-RU" sz="4400">
                <a:solidFill>
                  <a:srgbClr val="F2F2F2"/>
                </a:solidFill>
              </a:rPr>
              <a:t>Радио…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ru-RU" sz="4400">
                <a:solidFill>
                  <a:srgbClr val="F2F2F2"/>
                </a:solidFill>
              </a:rPr>
              <a:t> позволяет узнать что случилось.</a:t>
            </a:r>
          </a:p>
        </p:txBody>
      </p:sp>
      <p:sp>
        <p:nvSpPr>
          <p:cNvPr id="11" name="Развернутая стрелка 10"/>
          <p:cNvSpPr/>
          <p:nvPr/>
        </p:nvSpPr>
        <p:spPr>
          <a:xfrm>
            <a:off x="2855913" y="1773238"/>
            <a:ext cx="1941512" cy="877887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Ramil\Desktop\101533659_televiz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3751263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Развернутая стрелка 1"/>
          <p:cNvSpPr/>
          <p:nvPr/>
        </p:nvSpPr>
        <p:spPr>
          <a:xfrm>
            <a:off x="2635250" y="0"/>
            <a:ext cx="2908300" cy="10795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ятно 2 3"/>
          <p:cNvSpPr/>
          <p:nvPr/>
        </p:nvSpPr>
        <p:spPr>
          <a:xfrm>
            <a:off x="2411760" y="317160"/>
            <a:ext cx="6732240" cy="390392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lang="ru-RU" altLang="ru-RU" sz="2800" i="1" kern="0" dirty="0" smtClean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ru-RU" altLang="ru-RU" sz="2800" i="1" kern="0" dirty="0" smtClean="0">
                <a:solidFill>
                  <a:srgbClr val="C00000"/>
                </a:solidFill>
              </a:rPr>
              <a:t>Телевидение.....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3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3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</a:t>
            </a:r>
            <a:r>
              <a:rPr lang="ru-RU" altLang="ru-RU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случилось.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79388" y="4332288"/>
            <a:ext cx="7416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35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Людям нравятся телевизионные новости, </a:t>
            </a:r>
          </a:p>
          <a:p>
            <a:pPr>
              <a:lnSpc>
                <a:spcPts val="135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5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поскольку они могут увидеть все </a:t>
            </a:r>
          </a:p>
          <a:p>
            <a:pPr>
              <a:lnSpc>
                <a:spcPts val="135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5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собственными глазами. И это важное </a:t>
            </a:r>
          </a:p>
          <a:p>
            <a:pPr>
              <a:lnSpc>
                <a:spcPts val="135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5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Преимущество и видя, веришь</a:t>
            </a:r>
          </a:p>
          <a:p>
            <a:pPr>
              <a:lnSpc>
                <a:spcPts val="135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5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Кроме того, для политиков гораздо сложнее врать </a:t>
            </a:r>
          </a:p>
          <a:p>
            <a:pPr>
              <a:lnSpc>
                <a:spcPts val="135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5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 камерами, чем на страницах газет.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Ramil\Desktop\prens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34559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звернутая стрелка 4"/>
          <p:cNvSpPr/>
          <p:nvPr/>
        </p:nvSpPr>
        <p:spPr>
          <a:xfrm>
            <a:off x="3635375" y="692150"/>
            <a:ext cx="3097213" cy="86518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375" y="1484313"/>
            <a:ext cx="4752975" cy="47212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altLang="ru-RU" sz="3200" kern="0" dirty="0">
                <a:latin typeface="+mn-lt"/>
              </a:rPr>
              <a:t>Пресса </a:t>
            </a:r>
            <a:r>
              <a:rPr lang="ru-RU" altLang="ru-RU" sz="3200" kern="0" dirty="0" smtClean="0">
                <a:latin typeface="+mn-lt"/>
              </a:rPr>
              <a:t>…….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altLang="ru-RU" sz="320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altLang="ru-RU" sz="3200" kern="0" dirty="0" smtClean="0">
                <a:latin typeface="+mn-lt"/>
              </a:rPr>
              <a:t>дает </a:t>
            </a:r>
            <a:r>
              <a:rPr lang="ru-RU" altLang="ru-RU" sz="3200" kern="0" dirty="0">
                <a:latin typeface="+mn-lt"/>
              </a:rPr>
              <a:t>наиболее полный ответ на вопрос, почему случилось, </a:t>
            </a:r>
            <a:r>
              <a:rPr lang="ru-RU" altLang="ru-RU" sz="3200" kern="0" dirty="0" smtClean="0">
                <a:latin typeface="+mn-lt"/>
              </a:rPr>
              <a:t>комментарии событий, </a:t>
            </a:r>
            <a:r>
              <a:rPr lang="ru-RU" altLang="ru-RU" sz="3200" kern="0" dirty="0">
                <a:latin typeface="+mn-lt"/>
              </a:rPr>
              <a:t>справочную информацию.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3924300" y="908050"/>
            <a:ext cx="4895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Интернет </a:t>
            </a:r>
            <a:r>
              <a:rPr lang="ru-RU" sz="3200" dirty="0" smtClean="0">
                <a:latin typeface="Calibri" pitchFamily="34" charset="0"/>
              </a:rPr>
              <a:t>…….</a:t>
            </a:r>
          </a:p>
          <a:p>
            <a:pPr algn="r"/>
            <a:endParaRPr lang="ru-RU" sz="3200" dirty="0">
              <a:latin typeface="Calibri" pitchFamily="34" charset="0"/>
            </a:endParaRPr>
          </a:p>
          <a:p>
            <a:pPr algn="r"/>
            <a:endParaRPr lang="ru-RU" sz="3200" dirty="0" smtClean="0">
              <a:latin typeface="Calibri" pitchFamily="34" charset="0"/>
            </a:endParaRPr>
          </a:p>
          <a:p>
            <a:pPr algn="r"/>
            <a:r>
              <a:rPr lang="ru-RU" sz="3200" dirty="0" smtClean="0">
                <a:latin typeface="Calibri" pitchFamily="34" charset="0"/>
              </a:rPr>
              <a:t>выступает </a:t>
            </a:r>
            <a:r>
              <a:rPr lang="ru-RU" sz="3200" dirty="0">
                <a:latin typeface="Calibri" pitchFamily="34" charset="0"/>
              </a:rPr>
              <a:t>как гигантский склад информации проверенной, не очень точной, преднамеренно ложной и клеветнической</a:t>
            </a:r>
            <a:r>
              <a:rPr lang="ru-RU" sz="3200" dirty="0">
                <a:solidFill>
                  <a:srgbClr val="000099"/>
                </a:solidFill>
                <a:latin typeface="Calibri" pitchFamily="34" charset="0"/>
              </a:rPr>
              <a:t>.</a:t>
            </a:r>
            <a:endParaRPr lang="ru-RU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8434" name="Picture 2" descr="C:\Users\Ramil\Desktop\27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39243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058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ГЛАВНАЯ  ПРОБЛЕМА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19459" name="Picture 5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7363" y="3541713"/>
            <a:ext cx="273050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-28575" y="903288"/>
            <a:ext cx="1800225" cy="22907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ГАЗЕТЫ</a:t>
            </a:r>
            <a:endParaRPr lang="ru-RU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Стрелка вниз 6"/>
          <p:cNvSpPr>
            <a:spLocks noChangeArrowheads="1"/>
          </p:cNvSpPr>
          <p:nvPr/>
        </p:nvSpPr>
        <p:spPr bwMode="auto">
          <a:xfrm>
            <a:off x="3960813" y="1985963"/>
            <a:ext cx="863600" cy="1555750"/>
          </a:xfrm>
          <a:prstGeom prst="downArrow">
            <a:avLst>
              <a:gd name="adj1" fmla="val 50000"/>
              <a:gd name="adj2" fmla="val 50033"/>
            </a:avLst>
          </a:prstGeom>
          <a:solidFill>
            <a:srgbClr val="6ADAFA"/>
          </a:solidFill>
          <a:ln w="25400" cap="rnd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2555875" y="1341438"/>
            <a:ext cx="410368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ДОВЕРИЕ?</a:t>
            </a:r>
          </a:p>
        </p:txBody>
      </p:sp>
      <p:sp>
        <p:nvSpPr>
          <p:cNvPr id="19463" name="Стрелка вправо 8"/>
          <p:cNvSpPr>
            <a:spLocks noChangeArrowheads="1"/>
          </p:cNvSpPr>
          <p:nvPr/>
        </p:nvSpPr>
        <p:spPr bwMode="auto">
          <a:xfrm>
            <a:off x="1752600" y="4416425"/>
            <a:ext cx="1274763" cy="604838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6ADAFA"/>
          </a:solidFill>
          <a:ln w="25400" cap="rnd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464" name="Овал 10"/>
          <p:cNvSpPr>
            <a:spLocks noChangeArrowheads="1"/>
          </p:cNvSpPr>
          <p:nvPr/>
        </p:nvSpPr>
        <p:spPr bwMode="auto">
          <a:xfrm>
            <a:off x="7026275" y="1016000"/>
            <a:ext cx="2009775" cy="2466975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 cap="rnd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</a:t>
            </a:r>
          </a:p>
        </p:txBody>
      </p:sp>
      <p:sp>
        <p:nvSpPr>
          <p:cNvPr id="19465" name="Овал 11"/>
          <p:cNvSpPr>
            <a:spLocks noChangeArrowheads="1"/>
          </p:cNvSpPr>
          <p:nvPr/>
        </p:nvSpPr>
        <p:spPr bwMode="auto">
          <a:xfrm>
            <a:off x="7026275" y="4302125"/>
            <a:ext cx="2016125" cy="2376488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 cap="rnd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</a:p>
        </p:txBody>
      </p:sp>
      <p:sp>
        <p:nvSpPr>
          <p:cNvPr id="19466" name="Стрелка влево 12"/>
          <p:cNvSpPr>
            <a:spLocks noChangeArrowheads="1"/>
          </p:cNvSpPr>
          <p:nvPr/>
        </p:nvSpPr>
        <p:spPr bwMode="auto">
          <a:xfrm>
            <a:off x="5762625" y="4437063"/>
            <a:ext cx="1223963" cy="584200"/>
          </a:xfrm>
          <a:prstGeom prst="leftArrow">
            <a:avLst>
              <a:gd name="adj1" fmla="val 50000"/>
              <a:gd name="adj2" fmla="val 49933"/>
            </a:avLst>
          </a:prstGeom>
          <a:solidFill>
            <a:srgbClr val="6ADAFA"/>
          </a:solidFill>
          <a:ln w="25400" cap="rnd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467" name="Овал 13"/>
          <p:cNvSpPr>
            <a:spLocks noChangeArrowheads="1"/>
          </p:cNvSpPr>
          <p:nvPr/>
        </p:nvSpPr>
        <p:spPr bwMode="auto">
          <a:xfrm>
            <a:off x="-11113" y="4071938"/>
            <a:ext cx="1763713" cy="238125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 cap="rnd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РАДИО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6953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информацию Вы, предпочитаете  получать из СМИ?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015861"/>
            <a:ext cx="65527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A0000"/>
                </a:solidFill>
              </a:rPr>
              <a:t>1.Информационно-аналитическую</a:t>
            </a:r>
          </a:p>
          <a:p>
            <a:r>
              <a:rPr lang="ru-RU" sz="2800" dirty="0" smtClean="0">
                <a:solidFill>
                  <a:srgbClr val="9A0000"/>
                </a:solidFill>
              </a:rPr>
              <a:t>2.Научно-познавательную</a:t>
            </a:r>
          </a:p>
          <a:p>
            <a:r>
              <a:rPr lang="ru-RU" sz="2800" dirty="0" smtClean="0">
                <a:solidFill>
                  <a:srgbClr val="9A0000"/>
                </a:solidFill>
              </a:rPr>
              <a:t>3.Досугово -развлекательную </a:t>
            </a:r>
          </a:p>
          <a:p>
            <a:r>
              <a:rPr lang="ru-RU" sz="2800" dirty="0" smtClean="0">
                <a:solidFill>
                  <a:srgbClr val="9A0000"/>
                </a:solidFill>
              </a:rPr>
              <a:t>4.Художественно- публицистическую</a:t>
            </a:r>
          </a:p>
          <a:p>
            <a:r>
              <a:rPr lang="ru-RU" sz="2800" dirty="0" smtClean="0">
                <a:solidFill>
                  <a:srgbClr val="9A0000"/>
                </a:solidFill>
              </a:rPr>
              <a:t>5.Культурно-эстетическую</a:t>
            </a:r>
          </a:p>
          <a:p>
            <a:endParaRPr lang="ru-RU" dirty="0"/>
          </a:p>
        </p:txBody>
      </p:sp>
      <p:pic>
        <p:nvPicPr>
          <p:cNvPr id="3074" name="Picture 2" descr="C:\Users\Ramil\Desktop\0d0b7c03292d821fe6ca2d58cabb5a0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70" y="2780928"/>
            <a:ext cx="484247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260350"/>
            <a:ext cx="74168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6000" kern="0" dirty="0">
                <a:solidFill>
                  <a:srgbClr val="C00000"/>
                </a:solidFill>
                <a:latin typeface="Monotype Corsiva" panose="03010101010201010101" pitchFamily="66" charset="0"/>
                <a:ea typeface="+mj-ea"/>
                <a:cs typeface="+mj-cs"/>
              </a:rPr>
              <a:t>«Шкала мнений»</a:t>
            </a:r>
            <a:endParaRPr lang="ru-RU" sz="6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750" y="1628775"/>
            <a:ext cx="38163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6666"/>
              </a:buClr>
              <a:buSzPct val="70000"/>
              <a:buFont typeface="Wingdings" pitchFamily="2" charset="2"/>
              <a:buChar char="¡"/>
              <a:defRPr/>
            </a:pPr>
            <a:r>
              <a:rPr lang="ru-RU" altLang="ru-RU" sz="3200" b="1" i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 приносят пользу человеку и обществу: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725" y="1628775"/>
            <a:ext cx="34559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6666"/>
              </a:buClr>
              <a:buSzPct val="70000"/>
              <a:buFont typeface="Wingdings" pitchFamily="2" charset="2"/>
              <a:buChar char="¡"/>
              <a:defRPr/>
            </a:pPr>
            <a:r>
              <a:rPr lang="ru-RU" altLang="ru-RU" sz="3200" b="1" i="1" u="sng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 наносят вред человеку и обществу</a:t>
            </a:r>
            <a:r>
              <a:rPr lang="ru-RU" altLang="ru-RU" sz="2500" b="1" i="1" u="sng" kern="0" dirty="0">
                <a:solidFill>
                  <a:srgbClr val="002060"/>
                </a:solidFill>
                <a:latin typeface="Verdana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295</TotalTime>
  <Words>525</Words>
  <Application>Microsoft Office PowerPoint</Application>
  <PresentationFormat>Экран (4:3)</PresentationFormat>
  <Paragraphs>140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Ramil</dc:creator>
  <cp:lastModifiedBy>Ramil</cp:lastModifiedBy>
  <cp:revision>36</cp:revision>
  <dcterms:created xsi:type="dcterms:W3CDTF">2014-10-25T02:30:58Z</dcterms:created>
  <dcterms:modified xsi:type="dcterms:W3CDTF">2014-10-26T21:10:25Z</dcterms:modified>
</cp:coreProperties>
</file>