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Методика проектной </a:t>
            </a:r>
            <a:r>
              <a:rPr lang="ru-RU" dirty="0" smtClean="0"/>
              <a:t>ДЕЯТЕЛЬНОСТИ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9384" y="4653136"/>
            <a:ext cx="5144616" cy="1152128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Учитель высшей </a:t>
            </a:r>
            <a:r>
              <a:rPr lang="ru-RU" dirty="0" smtClean="0"/>
              <a:t>категории:</a:t>
            </a:r>
            <a:br>
              <a:rPr lang="ru-RU" dirty="0" smtClean="0"/>
            </a:br>
            <a:r>
              <a:rPr lang="ru-RU" dirty="0" err="1" smtClean="0"/>
              <a:t>Вильданова</a:t>
            </a:r>
            <a:r>
              <a:rPr lang="ru-RU" dirty="0" smtClean="0"/>
              <a:t> Эльвира </a:t>
            </a:r>
            <a:r>
              <a:rPr lang="ru-RU" dirty="0" err="1" smtClean="0"/>
              <a:t>Рашитовна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5580112" y="2492896"/>
            <a:ext cx="3096344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Schoolbook" pitchFamily="18" charset="0"/>
                <a:cs typeface="Arial" pitchFamily="34" charset="0"/>
              </a:rPr>
              <a:t>Скажи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Schoolbook" pitchFamily="18" charset="0"/>
                <a:cs typeface="Arial" pitchFamily="34" charset="0"/>
              </a:rPr>
              <a:t>мне — и я забуду.</a:t>
            </a:r>
            <a:b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Schoolbook" pitchFamily="18" charset="0"/>
                <a:cs typeface="Arial" pitchFamily="34" charset="0"/>
              </a:rPr>
            </a:b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Schoolbook" pitchFamily="18" charset="0"/>
                <a:cs typeface="Arial" pitchFamily="34" charset="0"/>
              </a:rPr>
              <a:t>Покажи мне — и я запомню.</a:t>
            </a:r>
            <a:b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Schoolbook" pitchFamily="18" charset="0"/>
                <a:cs typeface="Arial" pitchFamily="34" charset="0"/>
              </a:rPr>
            </a:b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Schoolbook" pitchFamily="18" charset="0"/>
                <a:cs typeface="Arial" pitchFamily="34" charset="0"/>
              </a:rPr>
              <a:t>Вовлеки меня — и я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Schoolbook" pitchFamily="18" charset="0"/>
                <a:cs typeface="Arial" pitchFamily="34" charset="0"/>
              </a:rPr>
              <a:t>научусь.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svetlana03.ucoz.ru/_nw/0/989360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420888"/>
            <a:ext cx="3200400" cy="397192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8280920" cy="568863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9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Формы продуктов проектной </a:t>
            </a:r>
            <a:r>
              <a:rPr lang="ru-RU" sz="49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деятельности</a:t>
            </a:r>
          </a:p>
          <a:p>
            <a:pPr>
              <a:buNone/>
            </a:pPr>
            <a:r>
              <a:rPr lang="ru-RU" sz="49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800" b="1" dirty="0" smtClean="0"/>
              <a:t>Перечень возможных форм проектной деятельности: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>  - игра;</a:t>
            </a:r>
            <a:br>
              <a:rPr lang="ru-RU" sz="3800" dirty="0" smtClean="0"/>
            </a:br>
            <a:r>
              <a:rPr lang="ru-RU" sz="3800" dirty="0" smtClean="0"/>
              <a:t>  -  web-сайт;</a:t>
            </a:r>
            <a:br>
              <a:rPr lang="ru-RU" sz="3800" dirty="0" smtClean="0"/>
            </a:br>
            <a:r>
              <a:rPr lang="ru-RU" sz="3800" dirty="0" smtClean="0"/>
              <a:t>  - карта;</a:t>
            </a:r>
            <a:br>
              <a:rPr lang="ru-RU" sz="3800" dirty="0" smtClean="0"/>
            </a:br>
            <a:r>
              <a:rPr lang="ru-RU" sz="3800" dirty="0" smtClean="0"/>
              <a:t>  - законопроект;</a:t>
            </a:r>
            <a:br>
              <a:rPr lang="ru-RU" sz="3800" dirty="0" smtClean="0"/>
            </a:br>
            <a:r>
              <a:rPr lang="ru-RU" sz="3800" dirty="0" smtClean="0"/>
              <a:t>  - анализ данных социологического опроса;</a:t>
            </a:r>
            <a:br>
              <a:rPr lang="ru-RU" sz="3800" dirty="0" smtClean="0"/>
            </a:br>
            <a:r>
              <a:rPr lang="ru-RU" sz="3800" dirty="0" smtClean="0"/>
              <a:t>  - коллекция;</a:t>
            </a:r>
            <a:br>
              <a:rPr lang="ru-RU" sz="3800" dirty="0" smtClean="0"/>
            </a:br>
            <a:r>
              <a:rPr lang="ru-RU" sz="3800" dirty="0" smtClean="0"/>
              <a:t>  - журнал;</a:t>
            </a:r>
            <a:br>
              <a:rPr lang="ru-RU" sz="3800" dirty="0" smtClean="0"/>
            </a:br>
            <a:r>
              <a:rPr lang="ru-RU" sz="3800" dirty="0" smtClean="0"/>
              <a:t>  - атлас;</a:t>
            </a:r>
            <a:br>
              <a:rPr lang="ru-RU" sz="3800" dirty="0" smtClean="0"/>
            </a:br>
            <a:r>
              <a:rPr lang="ru-RU" sz="3800" dirty="0" smtClean="0"/>
              <a:t>  - бизнес-план;</a:t>
            </a:r>
            <a:br>
              <a:rPr lang="ru-RU" sz="3800" dirty="0" smtClean="0"/>
            </a:br>
            <a:r>
              <a:rPr lang="ru-RU" sz="3800" dirty="0" smtClean="0"/>
              <a:t>  - буклет;</a:t>
            </a:r>
            <a:br>
              <a:rPr lang="ru-RU" sz="3800" dirty="0" smtClean="0"/>
            </a:br>
            <a:r>
              <a:rPr lang="ru-RU" sz="3800" dirty="0" smtClean="0"/>
              <a:t>  - костюм; </a:t>
            </a:r>
            <a:br>
              <a:rPr lang="ru-RU" sz="3800" dirty="0" smtClean="0"/>
            </a:br>
            <a:r>
              <a:rPr lang="ru-RU" sz="3800" dirty="0" smtClean="0"/>
              <a:t>  - видеоклип;</a:t>
            </a:r>
            <a:br>
              <a:rPr lang="ru-RU" sz="3800" dirty="0" smtClean="0"/>
            </a:br>
            <a:r>
              <a:rPr lang="ru-RU" sz="3800" dirty="0" smtClean="0"/>
              <a:t>  - оформление кабинета;</a:t>
            </a:r>
            <a:br>
              <a:rPr lang="ru-RU" sz="3800" dirty="0" smtClean="0"/>
            </a:br>
            <a:r>
              <a:rPr lang="ru-RU" sz="3800" dirty="0" smtClean="0"/>
              <a:t>  - выставка;</a:t>
            </a:r>
            <a:br>
              <a:rPr lang="ru-RU" sz="3800" dirty="0" smtClean="0"/>
            </a:br>
            <a:r>
              <a:rPr lang="ru-RU" sz="3800" dirty="0" smtClean="0"/>
              <a:t>  - газета;</a:t>
            </a:r>
            <a:br>
              <a:rPr lang="ru-RU" sz="3800" dirty="0" smtClean="0"/>
            </a:br>
            <a:r>
              <a:rPr lang="ru-RU" sz="3800" dirty="0" smtClean="0"/>
              <a:t>  - пакет рекомендаций;</a:t>
            </a:r>
            <a:br>
              <a:rPr lang="ru-RU" sz="3800" dirty="0" smtClean="0"/>
            </a:br>
            <a:r>
              <a:rPr lang="ru-RU" sz="3800" dirty="0" smtClean="0"/>
              <a:t>  - чертеж;</a:t>
            </a:r>
            <a:br>
              <a:rPr lang="ru-RU" sz="3800" dirty="0" smtClean="0"/>
            </a:br>
            <a:r>
              <a:rPr lang="ru-RU" sz="3800" dirty="0" smtClean="0"/>
              <a:t>  - прогноз;</a:t>
            </a:r>
            <a:br>
              <a:rPr lang="ru-RU" sz="3800" dirty="0" smtClean="0"/>
            </a:br>
            <a:r>
              <a:rPr lang="ru-RU" sz="3800" dirty="0" smtClean="0"/>
              <a:t>  - праздник;</a:t>
            </a:r>
            <a:br>
              <a:rPr lang="ru-RU" sz="3800" dirty="0" smtClean="0"/>
            </a:br>
            <a:r>
              <a:rPr lang="ru-RU" sz="3800" dirty="0" smtClean="0"/>
              <a:t>  - экскурсия;</a:t>
            </a:r>
            <a:br>
              <a:rPr lang="ru-RU" sz="3800" dirty="0" smtClean="0"/>
            </a:br>
            <a:r>
              <a:rPr lang="ru-RU" sz="3800" dirty="0" smtClean="0"/>
              <a:t>  - </a:t>
            </a:r>
            <a:r>
              <a:rPr lang="ru-RU" sz="3800" dirty="0" smtClean="0"/>
              <a:t>сценарий</a:t>
            </a:r>
            <a:r>
              <a:rPr lang="ru-RU" sz="3800" dirty="0" smtClean="0"/>
              <a:t>.</a:t>
            </a:r>
            <a:endParaRPr lang="ru-RU" sz="3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79512" y="476672"/>
            <a:ext cx="4536504" cy="3600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4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Основные этапы работы над ПРОЕКТОМ</a:t>
            </a:r>
            <a:endParaRPr lang="ru-RU" sz="2400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3136404" y="1143000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307604" y="914400"/>
            <a:ext cx="1828800" cy="571500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707904" y="908720"/>
            <a:ext cx="914400" cy="457200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622304" y="1143000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5220072" y="692696"/>
            <a:ext cx="2057400" cy="800100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259632" y="1600200"/>
            <a:ext cx="1876772" cy="532656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3136404" y="1828800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3707904" y="1600200"/>
            <a:ext cx="914400" cy="457200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177804" y="1371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5193804" y="1714500"/>
            <a:ext cx="2057400" cy="914400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4622304" y="1828800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4177804" y="2057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1307604" y="2171700"/>
            <a:ext cx="1828800" cy="914400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3720604" y="2286000"/>
            <a:ext cx="914400" cy="457200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>
            <a:off x="4622304" y="2514600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auto">
          <a:xfrm flipH="1">
            <a:off x="3136404" y="2514600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 sz="1000" dirty="0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3707904" y="2286000"/>
            <a:ext cx="914400" cy="457200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2" name="Line 28"/>
          <p:cNvSpPr>
            <a:spLocks noChangeShapeType="1"/>
          </p:cNvSpPr>
          <p:nvPr/>
        </p:nvSpPr>
        <p:spPr bwMode="auto">
          <a:xfrm>
            <a:off x="4177804" y="27432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3707904" y="2971800"/>
            <a:ext cx="1028700" cy="457200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3707904" y="3429000"/>
            <a:ext cx="1028700" cy="1828800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6" name="Line 32"/>
          <p:cNvSpPr>
            <a:spLocks noChangeShapeType="1"/>
          </p:cNvSpPr>
          <p:nvPr/>
        </p:nvSpPr>
        <p:spPr bwMode="auto">
          <a:xfrm flipH="1">
            <a:off x="3193554" y="3429000"/>
            <a:ext cx="514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4736604" y="32004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>
            <a:off x="4736604" y="42291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9" name="Line 35"/>
          <p:cNvSpPr>
            <a:spLocks noChangeShapeType="1"/>
          </p:cNvSpPr>
          <p:nvPr/>
        </p:nvSpPr>
        <p:spPr bwMode="auto">
          <a:xfrm>
            <a:off x="4177804" y="52578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0" name="Line 36"/>
          <p:cNvSpPr>
            <a:spLocks noChangeShapeType="1"/>
          </p:cNvSpPr>
          <p:nvPr/>
        </p:nvSpPr>
        <p:spPr bwMode="auto">
          <a:xfrm>
            <a:off x="4736604" y="5715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1" name="Line 37"/>
          <p:cNvSpPr>
            <a:spLocks noChangeShapeType="1"/>
          </p:cNvSpPr>
          <p:nvPr/>
        </p:nvSpPr>
        <p:spPr bwMode="auto">
          <a:xfrm flipH="1">
            <a:off x="3250704" y="65151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2" name="Line 38"/>
          <p:cNvSpPr>
            <a:spLocks noChangeShapeType="1"/>
          </p:cNvSpPr>
          <p:nvPr/>
        </p:nvSpPr>
        <p:spPr bwMode="auto">
          <a:xfrm>
            <a:off x="4177804" y="5943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1307604" y="3200400"/>
            <a:ext cx="1885950" cy="1600200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1307604" y="4914900"/>
            <a:ext cx="1943100" cy="1943100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5193804" y="2743200"/>
            <a:ext cx="2057400" cy="800100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5193804" y="3657600"/>
            <a:ext cx="2057400" cy="1143000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5193804" y="4914900"/>
            <a:ext cx="2057400" cy="1943100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2" name="Rectangle 48"/>
          <p:cNvSpPr>
            <a:spLocks noChangeArrowheads="1"/>
          </p:cNvSpPr>
          <p:nvPr/>
        </p:nvSpPr>
        <p:spPr bwMode="auto">
          <a:xfrm>
            <a:off x="3707904" y="5486400"/>
            <a:ext cx="1028700" cy="457200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3707904" y="6172200"/>
            <a:ext cx="1085850" cy="685800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3707904" y="6172200"/>
            <a:ext cx="1085850" cy="342900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/>
        </p:nvGraphicFramePr>
        <p:xfrm>
          <a:off x="1331640" y="908720"/>
          <a:ext cx="1584176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4176"/>
              </a:tblGrid>
              <a:tr h="720080">
                <a:tc>
                  <a:txBody>
                    <a:bodyPr/>
                    <a:lstStyle/>
                    <a:p>
                      <a:r>
                        <a:rPr kumimoji="0" lang="ru-RU" sz="1000" kern="1200" dirty="0" smtClean="0"/>
                        <a:t>-выбрана учеником;</a:t>
                      </a:r>
                      <a:br>
                        <a:rPr kumimoji="0" lang="ru-RU" sz="1000" kern="1200" dirty="0" smtClean="0"/>
                      </a:br>
                      <a:r>
                        <a:rPr kumimoji="0" lang="ru-RU" sz="1000" kern="1200" dirty="0" smtClean="0"/>
                        <a:t>-предложения учителем;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1" name="Таблица 40"/>
          <p:cNvGraphicFramePr>
            <a:graphicFrameLocks noGrp="1"/>
          </p:cNvGraphicFramePr>
          <p:nvPr/>
        </p:nvGraphicFramePr>
        <p:xfrm>
          <a:off x="1331640" y="1628800"/>
          <a:ext cx="1535832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5832"/>
              </a:tblGrid>
              <a:tr h="432048">
                <a:tc>
                  <a:txBody>
                    <a:bodyPr/>
                    <a:lstStyle/>
                    <a:p>
                      <a:r>
                        <a:rPr kumimoji="0" lang="ru-RU" sz="1000" kern="1200" dirty="0" smtClean="0"/>
                        <a:t>звучит емко, лаконично и отражает тему проекта</a:t>
                      </a:r>
                    </a:p>
                    <a:p>
                      <a:r>
                        <a:rPr kumimoji="0" lang="ru-RU" sz="1800" kern="1200" dirty="0" smtClean="0"/>
                        <a:t> 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7" name="Rectangle 51"/>
          <p:cNvSpPr>
            <a:spLocks noChangeArrowheads="1"/>
          </p:cNvSpPr>
          <p:nvPr/>
        </p:nvSpPr>
        <p:spPr bwMode="auto">
          <a:xfrm>
            <a:off x="1403648" y="2204864"/>
            <a:ext cx="1512168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шаги,  которые необходимо сделать, чтобы раскрыть тему и достичь поставленной цели.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1403648" y="3212976"/>
            <a:ext cx="1656184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- изучение различных источников; 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- работа с фотоматериалами, репродукциями, документами;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- подбор текстов;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- интервьюирование;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- составление каталогов;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-выполнение рисунков, таблиц, схем, карт;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-работа в сети Интернет.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1403648" y="5026729"/>
            <a:ext cx="1872208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Оцениваются: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- полнота результатов, аргументированность;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- эрудиция автора,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межпредметные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 связи;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- культура речи, манера поведения, использование наглядных средств;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- ответы на вопросы: полнота, убедительность, доброжелательность.</a:t>
            </a:r>
            <a:endParaRPr kumimoji="0" lang="ru-RU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3851920" y="1044987"/>
            <a:ext cx="3735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Тема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3995936" y="1700808"/>
            <a:ext cx="38151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Цель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5292080" y="764704"/>
            <a:ext cx="187220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-сужение и конкретизация;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-интеграция с различными учебными дисциплинами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 pitchFamily="18" charset="0"/>
                <a:cs typeface="Arial" pitchFamily="34" charset="0"/>
              </a:rPr>
              <a:t>.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 pitchFamily="18" charset="0"/>
                <a:cs typeface="Arial" pitchFamily="34" charset="0"/>
              </a:rPr>
            </a:b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5292080" y="1737628"/>
            <a:ext cx="1346522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- определить…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- сформулировать…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- развить... 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- исследовать….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5292080" y="2780928"/>
            <a:ext cx="1872208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анализ, синтез, конкретизация, обобщение, абстрагирование, сравнение, выявление существенного, доказательство</a:t>
            </a:r>
            <a:endParaRPr kumimoji="0" lang="ru-RU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5292080" y="3779694"/>
            <a:ext cx="1944216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Где искать информацию?</a:t>
            </a:r>
            <a:br>
              <a:rPr kumimoji="0" lang="ru-RU" sz="1000" b="1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Библиотеки, музей, Интернет, соседи, родственники, домашние, ведомственные и государственные архивы. </a:t>
            </a:r>
            <a:endParaRPr kumimoji="0" lang="ru-RU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5292080" y="4949785"/>
            <a:ext cx="1872208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Традиционно-ошибочная: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реферат, сообщение.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</a:br>
            <a:r>
              <a:rPr kumimoji="0" lang="ru-RU" sz="1000" b="1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Творческий подход:</a:t>
            </a:r>
            <a:br>
              <a:rPr kumimoji="0" lang="ru-RU" sz="1000" b="1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найдите новую форму представления материала, что позволит вам проявить свое творчество (макеты, буклеты,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фотоотчеты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, презентации, материалы, оформленные посредством ИКТ)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3851920" y="2348880"/>
            <a:ext cx="673261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   Задачи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3779912" y="2996952"/>
            <a:ext cx="91050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Приемы 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деятельности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3779912" y="3478378"/>
            <a:ext cx="936104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Приемы—действия, направленные на решение конкретной задачи.. Способы работы выполняемые для достижения конкретных результатов.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3851920" y="5589240"/>
            <a:ext cx="7694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Форма 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     проекта.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1" name="Таблица 60"/>
          <p:cNvGraphicFramePr>
            <a:graphicFrameLocks noGrp="1"/>
          </p:cNvGraphicFramePr>
          <p:nvPr/>
        </p:nvGraphicFramePr>
        <p:xfrm>
          <a:off x="3707904" y="6168771"/>
          <a:ext cx="1085850" cy="676085"/>
        </p:xfrm>
        <a:graphic>
          <a:graphicData uri="http://schemas.openxmlformats.org/drawingml/2006/table">
            <a:tbl>
              <a:tblPr/>
              <a:tblGrid>
                <a:gridCol w="1085850"/>
              </a:tblGrid>
              <a:tr h="31432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ru-RU" sz="900" kern="1400">
                          <a:solidFill>
                            <a:schemeClr val="tx1"/>
                          </a:solidFill>
                          <a:latin typeface="Century Schoolbook"/>
                        </a:rPr>
                        <a:t>Защита проекта.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42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ru-RU" sz="900" kern="1400" dirty="0">
                          <a:solidFill>
                            <a:schemeClr val="tx1"/>
                          </a:solidFill>
                          <a:latin typeface="Century Schoolbook"/>
                        </a:rPr>
                        <a:t>Время защиты– 5-10 мин.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589038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2700" i="1" dirty="0" smtClean="0"/>
              <a:t>Типология </a:t>
            </a:r>
            <a:r>
              <a:rPr lang="ru-RU" sz="2700" i="1" dirty="0" smtClean="0"/>
              <a:t>и </a:t>
            </a:r>
            <a:r>
              <a:rPr lang="ru-RU" sz="2700" i="1" dirty="0" smtClean="0"/>
              <a:t>классификация проектов (1/2)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5229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dirty="0" smtClean="0"/>
              <a:t>1. </a:t>
            </a:r>
            <a:r>
              <a:rPr lang="ru-RU" sz="5600" b="1" dirty="0" smtClean="0"/>
              <a:t>По доминирующему в проекте методу или виду деятельности:</a:t>
            </a:r>
            <a:r>
              <a:rPr lang="ru-RU" sz="5600" dirty="0" smtClean="0"/>
              <a:t/>
            </a:r>
            <a:br>
              <a:rPr lang="ru-RU" sz="5600" dirty="0" smtClean="0"/>
            </a:br>
            <a:r>
              <a:rPr lang="ru-RU" sz="5600" dirty="0" smtClean="0"/>
              <a:t>   -исследовательские,</a:t>
            </a:r>
            <a:br>
              <a:rPr lang="ru-RU" sz="5600" dirty="0" smtClean="0"/>
            </a:br>
            <a:r>
              <a:rPr lang="ru-RU" sz="5600" dirty="0" smtClean="0"/>
              <a:t>   -творческие,</a:t>
            </a:r>
            <a:br>
              <a:rPr lang="ru-RU" sz="5600" dirty="0" smtClean="0"/>
            </a:br>
            <a:r>
              <a:rPr lang="ru-RU" sz="5600" dirty="0" smtClean="0"/>
              <a:t>   -ролевые, игровые,</a:t>
            </a:r>
            <a:br>
              <a:rPr lang="ru-RU" sz="5600" dirty="0" smtClean="0"/>
            </a:br>
            <a:r>
              <a:rPr lang="ru-RU" sz="5600" dirty="0" smtClean="0"/>
              <a:t>   -информационные,</a:t>
            </a:r>
            <a:br>
              <a:rPr lang="ru-RU" sz="5600" dirty="0" smtClean="0"/>
            </a:br>
            <a:r>
              <a:rPr lang="ru-RU" sz="5600" dirty="0" smtClean="0"/>
              <a:t>   -практико-ориентированны ( прикладные),</a:t>
            </a:r>
            <a:br>
              <a:rPr lang="ru-RU" sz="5600" dirty="0" smtClean="0"/>
            </a:br>
            <a:r>
              <a:rPr lang="ru-RU" sz="5600" dirty="0" smtClean="0"/>
              <a:t>   -поисковые,</a:t>
            </a:r>
            <a:br>
              <a:rPr lang="ru-RU" sz="5600" dirty="0" smtClean="0"/>
            </a:br>
            <a:r>
              <a:rPr lang="ru-RU" sz="5600" dirty="0" smtClean="0"/>
              <a:t>   -ознакомительно-ориентировочные. </a:t>
            </a:r>
            <a:endParaRPr lang="ru-RU" sz="5600" dirty="0" smtClean="0"/>
          </a:p>
          <a:p>
            <a:pPr>
              <a:buNone/>
            </a:pPr>
            <a:endParaRPr lang="ru-RU" sz="5600" dirty="0" smtClean="0"/>
          </a:p>
          <a:p>
            <a:pPr>
              <a:buNone/>
            </a:pPr>
            <a:r>
              <a:rPr lang="ru-RU" sz="5600" dirty="0" smtClean="0"/>
              <a:t>2. </a:t>
            </a:r>
            <a:r>
              <a:rPr lang="ru-RU" sz="5600" b="1" dirty="0" smtClean="0"/>
              <a:t>По признаку предметно-содержательной области:</a:t>
            </a:r>
            <a:br>
              <a:rPr lang="ru-RU" sz="5600" b="1" dirty="0" smtClean="0"/>
            </a:br>
            <a:r>
              <a:rPr lang="ru-RU" sz="5600" b="1" dirty="0" smtClean="0"/>
              <a:t>   -</a:t>
            </a:r>
            <a:r>
              <a:rPr lang="ru-RU" sz="5600" dirty="0" err="1" smtClean="0"/>
              <a:t>монопроекты</a:t>
            </a:r>
            <a:r>
              <a:rPr lang="ru-RU" sz="5600" dirty="0" smtClean="0"/>
              <a:t> (в рамках одной области знания),</a:t>
            </a:r>
            <a:br>
              <a:rPr lang="ru-RU" sz="5600" dirty="0" smtClean="0"/>
            </a:br>
            <a:r>
              <a:rPr lang="ru-RU" sz="5600" dirty="0" smtClean="0"/>
              <a:t>   -</a:t>
            </a:r>
            <a:r>
              <a:rPr lang="ru-RU" sz="5600" dirty="0" err="1" smtClean="0"/>
              <a:t>межпредметные</a:t>
            </a:r>
            <a:r>
              <a:rPr lang="ru-RU" sz="5600" dirty="0" smtClean="0"/>
              <a:t> проекты</a:t>
            </a:r>
            <a:r>
              <a:rPr lang="ru-RU" sz="5600" dirty="0" smtClean="0"/>
              <a:t>.</a:t>
            </a:r>
          </a:p>
          <a:p>
            <a:pPr>
              <a:buNone/>
            </a:pPr>
            <a:endParaRPr lang="ru-RU" sz="5600" dirty="0" smtClean="0"/>
          </a:p>
          <a:p>
            <a:pPr>
              <a:buNone/>
            </a:pPr>
            <a:r>
              <a:rPr lang="ru-RU" sz="5600" dirty="0" smtClean="0"/>
              <a:t>3. </a:t>
            </a:r>
            <a:r>
              <a:rPr lang="ru-RU" sz="5600" b="1" dirty="0" smtClean="0"/>
              <a:t>По характеру контактов:</a:t>
            </a:r>
            <a:br>
              <a:rPr lang="ru-RU" sz="5600" b="1" dirty="0" smtClean="0"/>
            </a:br>
            <a:r>
              <a:rPr lang="ru-RU" sz="5600" dirty="0" smtClean="0"/>
              <a:t>   -</a:t>
            </a:r>
            <a:r>
              <a:rPr lang="ru-RU" sz="5600" dirty="0" err="1" smtClean="0"/>
              <a:t>внутриклассные</a:t>
            </a:r>
            <a:r>
              <a:rPr lang="ru-RU" sz="5600" dirty="0" smtClean="0"/>
              <a:t>,</a:t>
            </a:r>
            <a:br>
              <a:rPr lang="ru-RU" sz="5600" dirty="0" smtClean="0"/>
            </a:br>
            <a:r>
              <a:rPr lang="ru-RU" sz="5600" dirty="0" smtClean="0"/>
              <a:t>   -</a:t>
            </a:r>
            <a:r>
              <a:rPr lang="ru-RU" sz="5600" dirty="0" err="1" smtClean="0"/>
              <a:t>внутришкольные</a:t>
            </a:r>
            <a:r>
              <a:rPr lang="ru-RU" sz="5600" dirty="0" smtClean="0"/>
              <a:t>,</a:t>
            </a:r>
            <a:br>
              <a:rPr lang="ru-RU" sz="5600" dirty="0" smtClean="0"/>
            </a:br>
            <a:r>
              <a:rPr lang="ru-RU" sz="5600" dirty="0" smtClean="0"/>
              <a:t>   -внутренние или региональные,</a:t>
            </a:r>
            <a:br>
              <a:rPr lang="ru-RU" sz="5600" dirty="0" smtClean="0"/>
            </a:br>
            <a:r>
              <a:rPr lang="ru-RU" sz="5600" dirty="0" smtClean="0"/>
              <a:t>   -международные</a:t>
            </a:r>
            <a:r>
              <a:rPr lang="ru-RU" sz="5600" dirty="0" smtClean="0"/>
              <a:t>.</a:t>
            </a:r>
          </a:p>
          <a:p>
            <a:pPr>
              <a:buNone/>
            </a:pPr>
            <a:endParaRPr lang="ru-RU" sz="5600" dirty="0" smtClean="0"/>
          </a:p>
          <a:p>
            <a:pPr>
              <a:buNone/>
            </a:pPr>
            <a:r>
              <a:rPr lang="ru-RU" sz="5600" dirty="0" smtClean="0"/>
              <a:t>4. </a:t>
            </a:r>
            <a:r>
              <a:rPr lang="ru-RU" sz="5600" b="1" dirty="0" smtClean="0"/>
              <a:t>По количеству участников проекта:</a:t>
            </a:r>
            <a:br>
              <a:rPr lang="ru-RU" sz="5600" b="1" dirty="0" smtClean="0"/>
            </a:br>
            <a:r>
              <a:rPr lang="ru-RU" sz="5600" dirty="0" smtClean="0"/>
              <a:t>   -индивидуальные,</a:t>
            </a:r>
            <a:br>
              <a:rPr lang="ru-RU" sz="5600" dirty="0" smtClean="0"/>
            </a:br>
            <a:r>
              <a:rPr lang="ru-RU" sz="5600" dirty="0" smtClean="0"/>
              <a:t>   -парные,</a:t>
            </a:r>
            <a:br>
              <a:rPr lang="ru-RU" sz="5600" dirty="0" smtClean="0"/>
            </a:br>
            <a:r>
              <a:rPr lang="ru-RU" sz="5600" dirty="0" smtClean="0"/>
              <a:t>   -групповые.</a:t>
            </a:r>
          </a:p>
          <a:p>
            <a:pPr>
              <a:buNone/>
            </a:pPr>
            <a:r>
              <a:rPr lang="ru-RU" sz="5600" dirty="0" smtClean="0"/>
              <a:t/>
            </a:r>
            <a:br>
              <a:rPr lang="ru-RU" sz="5600" dirty="0" smtClean="0"/>
            </a:br>
            <a:r>
              <a:rPr lang="ru-RU" sz="5600" dirty="0" smtClean="0"/>
              <a:t>  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5362" name="Picture 2" descr="de3f520ef1_995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573016"/>
            <a:ext cx="3455615" cy="2520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89654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2900" dirty="0" smtClean="0"/>
              <a:t> </a:t>
            </a:r>
            <a:r>
              <a:rPr lang="ru-RU" sz="2900" dirty="0" smtClean="0"/>
              <a:t>5. </a:t>
            </a:r>
            <a:r>
              <a:rPr lang="ru-RU" sz="2900" b="1" dirty="0" smtClean="0"/>
              <a:t>По продолжительности проекта:</a:t>
            </a:r>
            <a:br>
              <a:rPr lang="ru-RU" sz="2900" b="1" dirty="0" smtClean="0"/>
            </a:br>
            <a:r>
              <a:rPr lang="ru-RU" sz="2900" b="1" dirty="0" smtClean="0"/>
              <a:t>   -</a:t>
            </a:r>
            <a:r>
              <a:rPr lang="ru-RU" sz="2900" dirty="0" smtClean="0"/>
              <a:t>краткосрочные,</a:t>
            </a: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   -средней продолжительности,</a:t>
            </a:r>
            <a:br>
              <a:rPr lang="ru-RU" sz="2900" dirty="0" smtClean="0"/>
            </a:br>
            <a:r>
              <a:rPr lang="ru-RU" sz="2900" dirty="0" smtClean="0"/>
              <a:t>   -долгосрочные</a:t>
            </a:r>
            <a:r>
              <a:rPr lang="ru-RU" sz="2900" dirty="0" smtClean="0"/>
              <a:t>.</a:t>
            </a:r>
          </a:p>
          <a:p>
            <a:pPr>
              <a:buNone/>
            </a:pP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6. </a:t>
            </a:r>
            <a:r>
              <a:rPr lang="ru-RU" sz="2900" b="1" dirty="0" smtClean="0"/>
              <a:t>По результатам:</a:t>
            </a:r>
            <a:br>
              <a:rPr lang="ru-RU" sz="2900" b="1" dirty="0" smtClean="0"/>
            </a:br>
            <a:r>
              <a:rPr lang="ru-RU" sz="2900" dirty="0" smtClean="0"/>
              <a:t>   -доклад, альбом, сборник, каталог, альманах;</a:t>
            </a:r>
            <a:br>
              <a:rPr lang="ru-RU" sz="2900" dirty="0" smtClean="0"/>
            </a:br>
            <a:r>
              <a:rPr lang="ru-RU" sz="2900" dirty="0" smtClean="0"/>
              <a:t>   -макет, схема, </a:t>
            </a:r>
            <a:r>
              <a:rPr lang="ru-RU" sz="2900" dirty="0" err="1" smtClean="0"/>
              <a:t>план-карта</a:t>
            </a:r>
            <a:r>
              <a:rPr lang="ru-RU" sz="2900" dirty="0" smtClean="0"/>
              <a:t>;</a:t>
            </a:r>
            <a:br>
              <a:rPr lang="ru-RU" sz="2900" dirty="0" smtClean="0"/>
            </a:br>
            <a:r>
              <a:rPr lang="ru-RU" sz="2900" dirty="0" smtClean="0"/>
              <a:t>   -видеофильм;</a:t>
            </a:r>
            <a:br>
              <a:rPr lang="ru-RU" sz="2900" dirty="0" smtClean="0"/>
            </a:br>
            <a:r>
              <a:rPr lang="ru-RU" sz="2900" dirty="0" smtClean="0"/>
              <a:t>   -выставка; и др</a:t>
            </a:r>
            <a:r>
              <a:rPr lang="ru-RU" sz="2900" dirty="0" smtClean="0"/>
              <a:t>.</a:t>
            </a:r>
          </a:p>
          <a:p>
            <a:pPr>
              <a:buNone/>
            </a:pP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7. </a:t>
            </a:r>
            <a:r>
              <a:rPr lang="ru-RU" sz="2900" b="1" u="sng" dirty="0" smtClean="0"/>
              <a:t>По содержательной специфике: </a:t>
            </a: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· Практико-ориентированный проект,</a:t>
            </a: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      · Исследовательский проект </a:t>
            </a:r>
            <a:r>
              <a:rPr lang="ru-RU" sz="2900" dirty="0" smtClean="0"/>
              <a:t>,</a:t>
            </a: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      · Информационный </a:t>
            </a:r>
            <a:r>
              <a:rPr lang="ru-RU" sz="2900" dirty="0" smtClean="0"/>
              <a:t>проект,</a:t>
            </a: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      · Творческий </a:t>
            </a:r>
            <a:r>
              <a:rPr lang="ru-RU" sz="2900" dirty="0" smtClean="0"/>
              <a:t>проект,</a:t>
            </a: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      · Ролевой </a:t>
            </a:r>
            <a:r>
              <a:rPr lang="ru-RU" sz="2900" dirty="0" smtClean="0"/>
              <a:t>проект.</a:t>
            </a: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  </a:t>
            </a:r>
            <a:br>
              <a:rPr lang="ru-RU" sz="2900" dirty="0" smtClean="0"/>
            </a:br>
            <a:r>
              <a:rPr lang="ru-RU" sz="2900" dirty="0" smtClean="0"/>
              <a:t>8. </a:t>
            </a:r>
            <a:r>
              <a:rPr lang="ru-RU" sz="2900" b="1" u="sng" dirty="0" smtClean="0"/>
              <a:t>По </a:t>
            </a:r>
            <a:r>
              <a:rPr lang="ru-RU" sz="2900" b="1" u="sng" dirty="0" smtClean="0"/>
              <a:t>комплексности:</a:t>
            </a:r>
            <a:br>
              <a:rPr lang="ru-RU" sz="2900" b="1" u="sng" dirty="0" smtClean="0"/>
            </a:b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     · </a:t>
            </a:r>
            <a:r>
              <a:rPr lang="ru-RU" sz="2900" dirty="0" err="1" smtClean="0"/>
              <a:t>Монопроекты</a:t>
            </a:r>
            <a:r>
              <a:rPr lang="ru-RU" sz="2900" dirty="0" smtClean="0"/>
              <a:t>,</a:t>
            </a: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     · </a:t>
            </a:r>
            <a:r>
              <a:rPr lang="ru-RU" sz="2900" dirty="0" err="1" smtClean="0"/>
              <a:t>Межпредметные</a:t>
            </a:r>
            <a:r>
              <a:rPr lang="ru-RU" sz="2900" dirty="0" smtClean="0"/>
              <a:t> проекты </a:t>
            </a:r>
            <a:r>
              <a:rPr lang="ru-RU" sz="29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589038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2700" i="1" dirty="0" smtClean="0"/>
              <a:t>Типология </a:t>
            </a:r>
            <a:r>
              <a:rPr lang="ru-RU" sz="2700" i="1" dirty="0" smtClean="0"/>
              <a:t>и </a:t>
            </a:r>
            <a:r>
              <a:rPr lang="ru-RU" sz="2700" i="1" dirty="0" smtClean="0"/>
              <a:t>классификация проектов (2/2)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9458" name="Picture 2" descr="http://livetheme.ru/uploads/posts/2011-10/1319113579_professiya_uchitel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060848"/>
            <a:ext cx="3600400" cy="40523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40204s005.edusite.ru/images/p24_teache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2902" y="3284984"/>
            <a:ext cx="5101098" cy="35730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066800"/>
          </a:xfrm>
        </p:spPr>
        <p:txBody>
          <a:bodyPr>
            <a:normAutofit/>
          </a:bodyPr>
          <a:lstStyle/>
          <a:p>
            <a:r>
              <a:rPr lang="ru-RU" sz="2400" i="1" dirty="0" smtClean="0"/>
              <a:t>Роль учителя в проектной </a:t>
            </a:r>
            <a:r>
              <a:rPr lang="ru-RU" sz="2400" i="1" dirty="0" smtClean="0"/>
              <a:t>деятельности</a:t>
            </a:r>
            <a:endParaRPr lang="ru-RU" sz="2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568952" cy="5184576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sz="4000" i="1" dirty="0" smtClean="0"/>
              <a:t>	</a:t>
            </a:r>
            <a:r>
              <a:rPr lang="ru-RU" sz="4000" dirty="0" smtClean="0"/>
              <a:t>1</a:t>
            </a:r>
            <a:r>
              <a:rPr lang="ru-RU" sz="4000" dirty="0" smtClean="0"/>
              <a:t>. </a:t>
            </a:r>
            <a:r>
              <a:rPr lang="ru-RU" sz="4000" b="1" dirty="0" smtClean="0"/>
              <a:t>Энтузиаст</a:t>
            </a:r>
            <a:r>
              <a:rPr lang="ru-RU" sz="4000" dirty="0" smtClean="0"/>
              <a:t> </a:t>
            </a:r>
            <a:r>
              <a:rPr lang="ru-RU" sz="4000" dirty="0" smtClean="0"/>
              <a:t>(повышает </a:t>
            </a:r>
            <a:r>
              <a:rPr lang="ru-RU" sz="4000" dirty="0" smtClean="0"/>
              <a:t>мотивацию учащихся, поддерживая, поощряя  и направляя их в сторону достижения цели</a:t>
            </a:r>
            <a:r>
              <a:rPr lang="ru-RU" sz="4000" dirty="0" smtClean="0"/>
              <a:t>).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2. </a:t>
            </a:r>
            <a:r>
              <a:rPr lang="ru-RU" sz="4000" b="1" dirty="0" smtClean="0"/>
              <a:t>Специалист </a:t>
            </a:r>
            <a:r>
              <a:rPr lang="ru-RU" sz="4000" dirty="0" smtClean="0"/>
              <a:t>(обладает </a:t>
            </a:r>
            <a:r>
              <a:rPr lang="ru-RU" sz="4000" dirty="0" smtClean="0"/>
              <a:t>знаниями и умениями в нескольких—не во всех! —областях</a:t>
            </a:r>
            <a:r>
              <a:rPr lang="ru-RU" sz="4000" dirty="0" smtClean="0"/>
              <a:t>).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3. </a:t>
            </a:r>
            <a:r>
              <a:rPr lang="ru-RU" sz="4000" b="1" dirty="0" smtClean="0"/>
              <a:t>Консультант</a:t>
            </a:r>
            <a:r>
              <a:rPr lang="ru-RU" sz="4000" dirty="0" smtClean="0"/>
              <a:t> </a:t>
            </a:r>
            <a:r>
              <a:rPr lang="ru-RU" sz="4000" dirty="0" smtClean="0"/>
              <a:t>(организатор </a:t>
            </a:r>
            <a:r>
              <a:rPr lang="ru-RU" sz="4000" dirty="0" smtClean="0"/>
              <a:t>доступа к  ресурсам, в т.ч. </a:t>
            </a:r>
            <a:r>
              <a:rPr lang="ru-RU" sz="4000" dirty="0" smtClean="0"/>
              <a:t>к </a:t>
            </a:r>
            <a:r>
              <a:rPr lang="ru-RU" sz="4000" dirty="0" smtClean="0"/>
              <a:t>другим </a:t>
            </a:r>
            <a:r>
              <a:rPr lang="ru-RU" sz="4000" dirty="0" smtClean="0"/>
              <a:t>специалистам)</a:t>
            </a:r>
            <a:r>
              <a:rPr lang="ru-RU" sz="4000" dirty="0" smtClean="0"/>
              <a:t>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4. </a:t>
            </a:r>
            <a:r>
              <a:rPr lang="ru-RU" sz="4000" b="1" dirty="0" smtClean="0"/>
              <a:t>Руководитель</a:t>
            </a:r>
            <a:r>
              <a:rPr lang="ru-RU" sz="4000" dirty="0" smtClean="0"/>
              <a:t> (особенно </a:t>
            </a:r>
            <a:r>
              <a:rPr lang="ru-RU" sz="4000" dirty="0" smtClean="0"/>
              <a:t>в вопросах планирования времени</a:t>
            </a:r>
            <a:r>
              <a:rPr lang="ru-RU" sz="4000" dirty="0" smtClean="0"/>
              <a:t>).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5. </a:t>
            </a:r>
            <a:r>
              <a:rPr lang="ru-RU" sz="4000" b="1" dirty="0" smtClean="0"/>
              <a:t>«</a:t>
            </a:r>
            <a:r>
              <a:rPr lang="ru-RU" sz="4000" b="1" dirty="0" smtClean="0"/>
              <a:t>Человек, </a:t>
            </a:r>
            <a:r>
              <a:rPr lang="ru-RU" sz="4000" b="1" dirty="0" smtClean="0"/>
              <a:t>который задает вопросы» </a:t>
            </a:r>
            <a:r>
              <a:rPr lang="ru-RU" sz="4000" dirty="0" smtClean="0"/>
              <a:t>(по Дж. Питу– тот, кто организует обсуждение способов преодоления возникающих трудностей путем косвенных, наводящих вопросов; тот, кто обнаруживает ошибки и вообще поддерживает обратную связь</a:t>
            </a:r>
            <a:r>
              <a:rPr lang="ru-RU" sz="4000" dirty="0" smtClean="0"/>
              <a:t>).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6. </a:t>
            </a:r>
            <a:r>
              <a:rPr lang="ru-RU" sz="4000" b="1" dirty="0" smtClean="0"/>
              <a:t>Координатор всего </a:t>
            </a:r>
            <a:r>
              <a:rPr lang="ru-RU" sz="4000" b="1" dirty="0" smtClean="0"/>
              <a:t>процесса.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7. </a:t>
            </a:r>
            <a:r>
              <a:rPr lang="ru-RU" sz="4000" b="1" dirty="0" smtClean="0"/>
              <a:t>Эксперт</a:t>
            </a:r>
            <a:r>
              <a:rPr lang="ru-RU" sz="4000" dirty="0" smtClean="0"/>
              <a:t> (дает </a:t>
            </a:r>
            <a:r>
              <a:rPr lang="ru-RU" sz="4000" dirty="0" smtClean="0"/>
              <a:t>четкий анализ результатов выполненного проекта).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8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Виды презентаций </a:t>
            </a:r>
            <a:r>
              <a:rPr lang="ru-RU" sz="38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проектов</a:t>
            </a:r>
          </a:p>
          <a:p>
            <a:pPr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</a:t>
            </a:r>
            <a:r>
              <a:rPr lang="ru-RU" dirty="0" smtClean="0"/>
              <a:t>-воплощение  (в роль человека, одушевленного или неодушевленного существа);</a:t>
            </a:r>
            <a:br>
              <a:rPr lang="ru-RU" dirty="0" smtClean="0"/>
            </a:br>
            <a:r>
              <a:rPr lang="ru-RU" dirty="0" smtClean="0"/>
              <a:t>  - деловая игра;</a:t>
            </a:r>
            <a:br>
              <a:rPr lang="ru-RU" dirty="0" smtClean="0"/>
            </a:br>
            <a:r>
              <a:rPr lang="ru-RU" dirty="0" smtClean="0"/>
              <a:t>  - демонстрация видео фильма, выполненного  на основе информационных технологий;</a:t>
            </a:r>
            <a:br>
              <a:rPr lang="ru-RU" dirty="0" smtClean="0"/>
            </a:br>
            <a:r>
              <a:rPr lang="ru-RU" dirty="0" smtClean="0"/>
              <a:t>  - диалог исторических или литературных персонажей; </a:t>
            </a:r>
            <a:br>
              <a:rPr lang="ru-RU" dirty="0" smtClean="0"/>
            </a:br>
            <a:r>
              <a:rPr lang="ru-RU" dirty="0" smtClean="0"/>
              <a:t>  - защита на Ученом Совете;</a:t>
            </a:r>
            <a:br>
              <a:rPr lang="ru-RU" dirty="0" smtClean="0"/>
            </a:br>
            <a:r>
              <a:rPr lang="ru-RU" dirty="0" smtClean="0"/>
              <a:t>  - иллюстрированное реального или вымышленного исторического события;</a:t>
            </a:r>
            <a:br>
              <a:rPr lang="ru-RU" dirty="0" smtClean="0"/>
            </a:br>
            <a:r>
              <a:rPr lang="ru-RU" dirty="0" smtClean="0"/>
              <a:t>  - научный доклад;</a:t>
            </a:r>
            <a:br>
              <a:rPr lang="ru-RU" dirty="0" smtClean="0"/>
            </a:br>
            <a:r>
              <a:rPr lang="ru-RU" dirty="0" smtClean="0"/>
              <a:t>  - отчет исследовательской экспедиции;</a:t>
            </a:r>
            <a:br>
              <a:rPr lang="ru-RU" dirty="0" smtClean="0"/>
            </a:br>
            <a:r>
              <a:rPr lang="ru-RU" dirty="0" smtClean="0"/>
              <a:t>  - пресс-конференция;</a:t>
            </a:r>
            <a:br>
              <a:rPr lang="ru-RU" dirty="0" smtClean="0"/>
            </a:br>
            <a:r>
              <a:rPr lang="ru-RU" dirty="0" smtClean="0"/>
              <a:t>  - путешествие;</a:t>
            </a:r>
            <a:br>
              <a:rPr lang="ru-RU" dirty="0" smtClean="0"/>
            </a:br>
            <a:r>
              <a:rPr lang="ru-RU" dirty="0" smtClean="0"/>
              <a:t>  - реклама;</a:t>
            </a:r>
            <a:br>
              <a:rPr lang="ru-RU" dirty="0" smtClean="0"/>
            </a:br>
            <a:r>
              <a:rPr lang="ru-RU" dirty="0" smtClean="0"/>
              <a:t>  - ролевая игра;</a:t>
            </a:r>
            <a:br>
              <a:rPr lang="ru-RU" dirty="0" smtClean="0"/>
            </a:br>
            <a:r>
              <a:rPr lang="ru-RU" dirty="0" smtClean="0"/>
              <a:t>  - спектакль;</a:t>
            </a:r>
            <a:br>
              <a:rPr lang="ru-RU" dirty="0" smtClean="0"/>
            </a:br>
            <a:r>
              <a:rPr lang="ru-RU" dirty="0" smtClean="0"/>
              <a:t>  - телепередача;</a:t>
            </a:r>
            <a:br>
              <a:rPr lang="ru-RU" dirty="0" smtClean="0"/>
            </a:br>
            <a:r>
              <a:rPr lang="ru-RU" dirty="0" smtClean="0"/>
              <a:t>  - экскурсия.</a:t>
            </a:r>
          </a:p>
          <a:p>
            <a:endParaRPr lang="ru-RU" dirty="0" smtClean="0"/>
          </a:p>
        </p:txBody>
      </p:sp>
      <p:pic>
        <p:nvPicPr>
          <p:cNvPr id="17410" name="Picture 2" descr="http://www.ifmo.ru/images/news/big/p23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005064"/>
            <a:ext cx="2952328" cy="25744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8" name="Picture 2" descr="shko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052736"/>
            <a:ext cx="3526068" cy="26308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59" name="Picture 3" descr="teac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916832"/>
            <a:ext cx="3451973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86" name="Picture 2" descr="http://www.profguide.ru/images/article/SskGr9YaQiSTAh8Kb6h7B3s_47sZne3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3573016"/>
            <a:ext cx="4200525" cy="28003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04056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43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Требования к организации </a:t>
            </a:r>
            <a:r>
              <a:rPr lang="ru-RU" sz="43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проектов</a:t>
            </a:r>
          </a:p>
          <a:p>
            <a:pPr>
              <a:buNone/>
            </a:pPr>
            <a:endParaRPr lang="ru-RU" sz="4300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проект </a:t>
            </a:r>
            <a:r>
              <a:rPr lang="ru-RU" dirty="0" smtClean="0"/>
              <a:t>должен быть включен в процесс обучения и воспитания учащихся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необходимо </a:t>
            </a:r>
            <a:r>
              <a:rPr lang="ru-RU" dirty="0" smtClean="0"/>
              <a:t>наличие социально значимой задачи (проблемы) - исследовательской, информационной, практической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учащиеся </a:t>
            </a:r>
            <a:r>
              <a:rPr lang="ru-RU" dirty="0" smtClean="0"/>
              <a:t>должны обсуждать реальные проблемы и ставить актуальные </a:t>
            </a:r>
            <a:r>
              <a:rPr lang="ru-RU" dirty="0" smtClean="0"/>
              <a:t>задачи;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деятельность </a:t>
            </a:r>
            <a:r>
              <a:rPr lang="ru-RU" dirty="0" smtClean="0"/>
              <a:t>учащихся должна иметь целесообразный характер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работа </a:t>
            </a:r>
            <a:r>
              <a:rPr lang="ru-RU" dirty="0" smtClean="0"/>
              <a:t>учащихся должна быть осмысленной и активной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учащиеся </a:t>
            </a:r>
            <a:r>
              <a:rPr lang="ru-RU" dirty="0" smtClean="0"/>
              <a:t>должны уметь четко формулировать свои мысли в письменном виде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анализировать </a:t>
            </a:r>
            <a:r>
              <a:rPr lang="ru-RU" dirty="0" smtClean="0"/>
              <a:t>новую информацию, участвовать в создании новых идей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конечный </a:t>
            </a:r>
            <a:r>
              <a:rPr lang="ru-RU" dirty="0" smtClean="0"/>
              <a:t>вид проекта </a:t>
            </a:r>
            <a:r>
              <a:rPr lang="ru-RU" dirty="0" smtClean="0"/>
              <a:t>(представленный </a:t>
            </a:r>
            <a:r>
              <a:rPr lang="ru-RU" dirty="0" smtClean="0"/>
              <a:t>в любой форме), должен иметь пояснительную записку, т.е</a:t>
            </a:r>
            <a:r>
              <a:rPr lang="ru-RU" dirty="0" smtClean="0"/>
              <a:t>. </a:t>
            </a:r>
            <a:r>
              <a:rPr lang="ru-RU" dirty="0" smtClean="0"/>
              <a:t>теоретическую часть с титульным листом, в котором указаны название проекта, автор, класс, учебное заведение, руководитель и другие необходимые сведения.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oprezi.ru/fl/image.raw?view=image&amp;type=img&amp;id=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36712"/>
            <a:ext cx="4048125" cy="570547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980728"/>
            <a:ext cx="6696744" cy="518457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chemeClr val="accent1"/>
                </a:solidFill>
              </a:rPr>
              <a:t>Использование проектной технологии предусматривает хорошо продуманное, обоснованное сочетание методов, форм и средств </a:t>
            </a:r>
            <a:r>
              <a:rPr lang="ru-RU" b="1" i="1" dirty="0" smtClean="0">
                <a:solidFill>
                  <a:schemeClr val="accent1"/>
                </a:solidFill>
              </a:rPr>
              <a:t>обучения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Для этого учитель должен:</a:t>
            </a:r>
            <a:br>
              <a:rPr lang="ru-RU" b="1" dirty="0" smtClean="0"/>
            </a:br>
            <a:r>
              <a:rPr lang="ru-RU" b="1" dirty="0" smtClean="0"/>
              <a:t>  - </a:t>
            </a:r>
            <a:r>
              <a:rPr lang="ru-RU" dirty="0" smtClean="0"/>
              <a:t>владеть всем арсеналом исследовательских, поисковых методов, умением организовать исследовательскую работу учащихся;</a:t>
            </a:r>
            <a:br>
              <a:rPr lang="ru-RU" dirty="0" smtClean="0"/>
            </a:br>
            <a:r>
              <a:rPr lang="ru-RU" dirty="0" smtClean="0"/>
              <a:t>  - уметь организовать и проводить дискуссии, не навязывая свою точку зрения;</a:t>
            </a:r>
            <a:br>
              <a:rPr lang="ru-RU" dirty="0" smtClean="0"/>
            </a:br>
            <a:r>
              <a:rPr lang="ru-RU" dirty="0" smtClean="0"/>
              <a:t>  - направлять учащихся на поиск решения поставленной проблемы; </a:t>
            </a:r>
            <a:br>
              <a:rPr lang="ru-RU" dirty="0" smtClean="0"/>
            </a:br>
            <a:r>
              <a:rPr lang="ru-RU" dirty="0" smtClean="0"/>
              <a:t>  - уметь интегрировать знания из различных областей для решения проблематики выбранных проектов.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53</TotalTime>
  <Words>263</Words>
  <Application>Microsoft Office PowerPoint</Application>
  <PresentationFormat>Экран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Методика проектной ДЕЯТЕЛЬНОСТИ</vt:lpstr>
      <vt:lpstr>Слайд 2</vt:lpstr>
      <vt:lpstr>  Типология и классификация проектов (1/2)   </vt:lpstr>
      <vt:lpstr>  Типология и классификация проектов (2/2)   </vt:lpstr>
      <vt:lpstr>Роль учителя в проектной деятельности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проектной ДЕЯТЕЛЬНОСТИ.</dc:title>
  <dc:creator>Admin</dc:creator>
  <cp:lastModifiedBy>Дина</cp:lastModifiedBy>
  <cp:revision>8</cp:revision>
  <dcterms:created xsi:type="dcterms:W3CDTF">2013-04-12T03:59:02Z</dcterms:created>
  <dcterms:modified xsi:type="dcterms:W3CDTF">2014-09-15T19:33:41Z</dcterms:modified>
</cp:coreProperties>
</file>