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57" r:id="rId3"/>
    <p:sldId id="25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7" r:id="rId12"/>
    <p:sldId id="298" r:id="rId13"/>
    <p:sldId id="259" r:id="rId14"/>
    <p:sldId id="301" r:id="rId15"/>
    <p:sldId id="302" r:id="rId16"/>
    <p:sldId id="303" r:id="rId17"/>
    <p:sldId id="307" r:id="rId18"/>
    <p:sldId id="304" r:id="rId19"/>
    <p:sldId id="305" r:id="rId20"/>
    <p:sldId id="306" r:id="rId21"/>
    <p:sldId id="262" r:id="rId22"/>
    <p:sldId id="264" r:id="rId23"/>
    <p:sldId id="266" r:id="rId24"/>
    <p:sldId id="267" r:id="rId25"/>
    <p:sldId id="269" r:id="rId26"/>
    <p:sldId id="270" r:id="rId27"/>
    <p:sldId id="271" r:id="rId28"/>
    <p:sldId id="275" r:id="rId29"/>
    <p:sldId id="276" r:id="rId30"/>
    <p:sldId id="278" r:id="rId31"/>
    <p:sldId id="279" r:id="rId32"/>
    <p:sldId id="281" r:id="rId33"/>
    <p:sldId id="282" r:id="rId34"/>
    <p:sldId id="283" r:id="rId35"/>
    <p:sldId id="308" r:id="rId36"/>
    <p:sldId id="309" r:id="rId37"/>
    <p:sldId id="311" r:id="rId38"/>
    <p:sldId id="312" r:id="rId39"/>
    <p:sldId id="313" r:id="rId40"/>
    <p:sldId id="314" r:id="rId41"/>
    <p:sldId id="315" r:id="rId42"/>
    <p:sldId id="318" r:id="rId43"/>
    <p:sldId id="316" r:id="rId44"/>
    <p:sldId id="317" r:id="rId45"/>
    <p:sldId id="285" r:id="rId46"/>
    <p:sldId id="28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29" autoAdjust="0"/>
  </p:normalViewPr>
  <p:slideViewPr>
    <p:cSldViewPr>
      <p:cViewPr varScale="1">
        <p:scale>
          <a:sx n="70" d="100"/>
          <a:sy n="70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714712744240508E-2"/>
          <c:y val="5.8751253600614943E-2"/>
          <c:w val="0.91148281811995657"/>
          <c:h val="0.780425734810470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Юридические</c:v>
                </c:pt>
                <c:pt idx="1">
                  <c:v>Фактические</c:v>
                </c:pt>
                <c:pt idx="2">
                  <c:v>Церковные</c:v>
                </c:pt>
                <c:pt idx="3">
                  <c:v>Юридические + церковные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7</c:v>
                </c:pt>
                <c:pt idx="2">
                  <c:v>15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Лист1!$A$2:$A$5</c:f>
              <c:strCache>
                <c:ptCount val="4"/>
                <c:pt idx="0">
                  <c:v>Юридические</c:v>
                </c:pt>
                <c:pt idx="1">
                  <c:v>Фактические</c:v>
                </c:pt>
                <c:pt idx="2">
                  <c:v>Церковные</c:v>
                </c:pt>
                <c:pt idx="3">
                  <c:v>Юридические + церковные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axId val="143518720"/>
        <c:axId val="143520512"/>
      </c:barChart>
      <c:catAx>
        <c:axId val="143518720"/>
        <c:scaling>
          <c:orientation val="minMax"/>
        </c:scaling>
        <c:axPos val="b"/>
        <c:tickLblPos val="nextTo"/>
        <c:crossAx val="143520512"/>
        <c:crosses val="autoZero"/>
        <c:auto val="1"/>
        <c:lblAlgn val="ctr"/>
        <c:lblOffset val="100"/>
      </c:catAx>
      <c:valAx>
        <c:axId val="143520512"/>
        <c:scaling>
          <c:orientation val="minMax"/>
        </c:scaling>
        <c:axPos val="l"/>
        <c:majorGridlines/>
        <c:numFmt formatCode="General" sourceLinked="1"/>
        <c:tickLblPos val="nextTo"/>
        <c:crossAx val="1435187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explosion val="3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>
                  <a:alpha val="95000"/>
                </a:srgb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За</c:v>
                </c:pt>
                <c:pt idx="1">
                  <c:v>Против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0.73884982532038623"/>
          <c:y val="0.539355827494579"/>
          <c:w val="0.20699206860712438"/>
          <c:h val="0.3200544921532026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577769047715804E-2"/>
          <c:y val="0.1391660683563852"/>
          <c:w val="0.54179388063689904"/>
          <c:h val="0.761066656326566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Использование материнского капитала</c:v>
                </c:pt>
              </c:strCache>
            </c:strRef>
          </c:tx>
          <c:explosion val="25"/>
          <c:dLbls>
            <c:dLbl>
              <c:idx val="3"/>
              <c:layout>
                <c:manualLayout>
                  <c:x val="8.6875882810819767E-3"/>
                  <c:y val="-6.3617369949027405E-2"/>
                </c:manualLayout>
              </c:layout>
              <c:showPercent val="1"/>
            </c:dLbl>
            <c:dLbl>
              <c:idx val="4"/>
              <c:layout>
                <c:manualLayout>
                  <c:x val="5.1232280074072947E-2"/>
                  <c:y val="-9.4900798675970247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Пока не решили как использовать</c:v>
                </c:pt>
                <c:pt idx="1">
                  <c:v>На погашение старого ипотечного кредита</c:v>
                </c:pt>
                <c:pt idx="2">
                  <c:v>Как первоначальный взнос по ипотечному кредиту</c:v>
                </c:pt>
                <c:pt idx="3">
                  <c:v>Отложили на обучение детей</c:v>
                </c:pt>
                <c:pt idx="4">
                  <c:v>Направили на будущую пенсию</c:v>
                </c:pt>
                <c:pt idx="5">
                  <c:v>Обналичили с помощью серых схем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0.30000000000000032</c:v>
                </c:pt>
                <c:pt idx="1">
                  <c:v>0.26</c:v>
                </c:pt>
                <c:pt idx="2" formatCode="0.00%">
                  <c:v>0.19000000000000014</c:v>
                </c:pt>
                <c:pt idx="3">
                  <c:v>4.0000000000000084E-2</c:v>
                </c:pt>
                <c:pt idx="4" formatCode="0.00%">
                  <c:v>2.0000000000000042E-2</c:v>
                </c:pt>
                <c:pt idx="5" formatCode="0.00%">
                  <c:v>0.19000000000000014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424890610818405"/>
          <c:y val="0.12998761234310341"/>
          <c:w val="0.3842815986850725"/>
          <c:h val="0.8472528150686897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3"/>
              <c:delete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1 ребенок</c:v>
                </c:pt>
                <c:pt idx="1">
                  <c:v>2 ребенка</c:v>
                </c:pt>
                <c:pt idx="2">
                  <c:v>3 ребенка</c:v>
                </c:pt>
                <c:pt idx="3">
                  <c:v>более 3-х детей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0.52</c:v>
                </c:pt>
                <c:pt idx="1">
                  <c:v>0.44000000000000017</c:v>
                </c:pt>
                <c:pt idx="2">
                  <c:v>4.0000000000000029E-2</c:v>
                </c:pt>
                <c:pt idx="3">
                  <c:v>0</c:v>
                </c:pt>
              </c:numCache>
            </c:numRef>
          </c:val>
        </c:ser>
        <c:gapWidth val="55"/>
        <c:overlap val="100"/>
        <c:axId val="82614528"/>
        <c:axId val="82616320"/>
      </c:barChart>
      <c:catAx>
        <c:axId val="82614528"/>
        <c:scaling>
          <c:orientation val="minMax"/>
        </c:scaling>
        <c:axPos val="b"/>
        <c:majorTickMark val="none"/>
        <c:tickLblPos val="nextTo"/>
        <c:crossAx val="82616320"/>
        <c:crosses val="autoZero"/>
        <c:auto val="1"/>
        <c:lblAlgn val="ctr"/>
        <c:lblOffset val="100"/>
      </c:catAx>
      <c:valAx>
        <c:axId val="826163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82614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пенсия по потере кормильца</c:v>
                </c:pt>
                <c:pt idx="1">
                  <c:v>выплата пособия ветерана боевых действий</c:v>
                </c:pt>
                <c:pt idx="2">
                  <c:v>получают материнский капитал</c:v>
                </c:pt>
                <c:pt idx="3">
                  <c:v>субсидии на жилье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axId val="82627584"/>
        <c:axId val="82789120"/>
      </c:barChart>
      <c:catAx>
        <c:axId val="82627584"/>
        <c:scaling>
          <c:orientation val="minMax"/>
        </c:scaling>
        <c:axPos val="b"/>
        <c:tickLblPos val="nextTo"/>
        <c:crossAx val="82789120"/>
        <c:crosses val="autoZero"/>
        <c:auto val="1"/>
        <c:lblAlgn val="ctr"/>
        <c:lblOffset val="100"/>
      </c:catAx>
      <c:valAx>
        <c:axId val="82789120"/>
        <c:scaling>
          <c:orientation val="minMax"/>
        </c:scaling>
        <c:axPos val="l"/>
        <c:majorGridlines/>
        <c:numFmt formatCode="General" sourceLinked="1"/>
        <c:tickLblPos val="nextTo"/>
        <c:crossAx val="826275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A9B49-90BA-4E00-9E5B-CECDA98F149F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2B92D-68A3-46BB-A87E-0B0AE6666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EE728B-D695-44CB-9236-F2E1DD81E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9E3E04-1EEE-4337-AE58-08AC995277EB}" type="datetimeFigureOut">
              <a:rPr lang="ru-RU" smtClean="0"/>
              <a:pPr/>
              <a:t>25.04.2012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5B129E-5FB2-4D46-96D5-C8B9F2A6F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8352928" cy="208823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«Семья в современном обществе.»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620688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«Семья ведь тоже создаётся, а не даётся готовую, и никаких прав, и никаких обязанностей не даётся тут готовыми…Создаётся же семья неустанным трудом любви.»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Ф.М.Достоевский 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83880" cy="41879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Педагогика рассматривает вопросы воспитания детей в семье.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76672"/>
            <a:ext cx="5666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педагогика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404664"/>
            <a:ext cx="8640960" cy="86409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семейных отношений: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7577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Добровольность брачного союза мужчины и женщины;</a:t>
            </a:r>
          </a:p>
          <a:p>
            <a:r>
              <a:rPr lang="ru-RU" sz="2400" dirty="0" smtClean="0"/>
              <a:t>Равенство прав супругов в семье;</a:t>
            </a:r>
          </a:p>
          <a:p>
            <a:r>
              <a:rPr lang="ru-RU" sz="2400" dirty="0" smtClean="0"/>
              <a:t>Разрешение внутрисемейных вопросов по взаимному согласию;</a:t>
            </a:r>
          </a:p>
          <a:p>
            <a:r>
              <a:rPr lang="ru-RU" sz="2400" dirty="0" smtClean="0"/>
              <a:t>Приоритет семейного воспитания детей, забота об их благосостоянии и развитии;</a:t>
            </a:r>
          </a:p>
          <a:p>
            <a:r>
              <a:rPr lang="ru-RU" sz="2400" dirty="0" smtClean="0"/>
              <a:t>Обеспечение приоритетной защиты прав и интересов несовершеннолетних и нетрудоспособных членов семьи.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браки предпочитаете?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6110147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352928" cy="1470025"/>
          </a:xfrm>
        </p:spPr>
        <p:txBody>
          <a:bodyPr/>
          <a:lstStyle/>
          <a:p>
            <a:pPr algn="ctr"/>
            <a:r>
              <a:rPr lang="ru-RU" dirty="0" smtClean="0"/>
              <a:t>Отношение к гражданскому браку: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440594287"/>
              </p:ext>
            </p:extLst>
          </p:nvPr>
        </p:nvGraphicFramePr>
        <p:xfrm>
          <a:off x="467544" y="1916832"/>
          <a:ext cx="83529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8065006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26159243"/>
              </p:ext>
            </p:extLst>
          </p:nvPr>
        </p:nvGraphicFramePr>
        <p:xfrm>
          <a:off x="0" y="2"/>
          <a:ext cx="9144000" cy="6836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3024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2009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2011</a:t>
                      </a:r>
                      <a:endParaRPr lang="ru-RU" sz="3200" dirty="0"/>
                    </a:p>
                  </a:txBody>
                  <a:tcPr/>
                </a:tc>
              </a:tr>
              <a:tr h="130240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Браки по РМ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5790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5874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6406</a:t>
                      </a:r>
                      <a:endParaRPr lang="ru-RU" sz="3200" dirty="0"/>
                    </a:p>
                  </a:txBody>
                  <a:tcPr/>
                </a:tc>
              </a:tr>
              <a:tr h="150211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Браки</a:t>
                      </a:r>
                      <a:r>
                        <a:rPr lang="ru-RU" sz="2800" baseline="0" dirty="0" smtClean="0"/>
                        <a:t> по Саранску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2720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2821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3245</a:t>
                      </a:r>
                      <a:endParaRPr lang="ru-RU" sz="3200" dirty="0"/>
                    </a:p>
                  </a:txBody>
                  <a:tcPr/>
                </a:tc>
              </a:tr>
              <a:tr h="130240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Разводы по РМ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3339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2980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3044</a:t>
                      </a:r>
                      <a:endParaRPr lang="ru-RU" sz="3200" dirty="0"/>
                    </a:p>
                  </a:txBody>
                  <a:tcPr/>
                </a:tc>
              </a:tr>
              <a:tr h="142711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Разводы</a:t>
                      </a:r>
                      <a:r>
                        <a:rPr lang="ru-RU" sz="2800" baseline="0" dirty="0" smtClean="0"/>
                        <a:t> по Саранску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1467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1425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1456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36523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Будущее </a:t>
            </a:r>
            <a:r>
              <a:rPr lang="ru-RU" dirty="0"/>
              <a:t>выпускников интернатных учреждений:</a:t>
            </a:r>
          </a:p>
        </p:txBody>
      </p:sp>
      <p:graphicFrame>
        <p:nvGraphicFramePr>
          <p:cNvPr id="7179" name="Object 11"/>
          <p:cNvGraphicFramePr>
            <a:graphicFrameLocks noChangeAspect="1"/>
          </p:cNvGraphicFramePr>
          <p:nvPr>
            <p:ph idx="1"/>
          </p:nvPr>
        </p:nvGraphicFramePr>
        <p:xfrm>
          <a:off x="1043608" y="1844674"/>
          <a:ext cx="7222505" cy="4608662"/>
        </p:xfrm>
        <a:graphic>
          <a:graphicData uri="http://schemas.openxmlformats.org/presentationml/2006/ole">
            <p:oleObj spid="_x0000_s4098" name="Диаграмма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Статистика сиротства в России на 2010 </a:t>
            </a:r>
            <a:r>
              <a:rPr lang="ru-RU" sz="4000" dirty="0" smtClean="0"/>
              <a:t>год</a:t>
            </a:r>
            <a:endParaRPr lang="ru-RU" sz="4000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83568" y="2060848"/>
          <a:ext cx="7896225" cy="4427537"/>
        </p:xfrm>
        <a:graphic>
          <a:graphicData uri="http://schemas.openxmlformats.org/presentationml/2006/ole">
            <p:oleObj spid="_x0000_s1026" name="Диаграмма" r:id="rId3" imgW="7896272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У 80 % из этих детей  есть живые родители!!!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>
            <p:ph type="chart" idx="1"/>
          </p:nvPr>
        </p:nvGraphicFramePr>
        <p:xfrm>
          <a:off x="395536" y="1844824"/>
          <a:ext cx="8229600" cy="4524375"/>
        </p:xfrm>
        <a:graphic>
          <a:graphicData uri="http://schemas.openxmlformats.org/presentationml/2006/ole">
            <p:oleObj spid="_x0000_s2050" name="Диаграмма" r:id="rId3" imgW="8229680" imgH="4524292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6415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Проблемный вопрос:</a:t>
            </a:r>
            <a:br>
              <a:rPr lang="ru-RU" b="1" i="1" dirty="0" smtClean="0"/>
            </a:br>
            <a:r>
              <a:rPr lang="ru-RU" b="1" i="1" dirty="0" smtClean="0"/>
              <a:t>«Современная семья: кризис или поиски счастья?»</a:t>
            </a:r>
            <a:endParaRPr lang="ru-RU" b="1" i="1" dirty="0"/>
          </a:p>
        </p:txBody>
      </p:sp>
      <p:pic>
        <p:nvPicPr>
          <p:cNvPr id="5" name="Рисунок 4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31840" y="2204864"/>
            <a:ext cx="5462773" cy="408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570186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Статистика по </a:t>
            </a:r>
            <a:r>
              <a:rPr lang="ru-RU" sz="4000" dirty="0" smtClean="0"/>
              <a:t>РМ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на 2010 год </a:t>
            </a:r>
            <a:endParaRPr lang="ru-RU" sz="2800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ph idx="1"/>
          </p:nvPr>
        </p:nvGraphicFramePr>
        <p:xfrm>
          <a:off x="1187624" y="1844824"/>
          <a:ext cx="7344816" cy="4536306"/>
        </p:xfrm>
        <a:graphic>
          <a:graphicData uri="http://schemas.openxmlformats.org/presentationml/2006/ole">
            <p:oleObj spid="_x0000_s3074" name="Диаграмма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8063" y="0"/>
            <a:ext cx="4587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21_family-stock-624x49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4163" y="0"/>
            <a:ext cx="8575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10_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010x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851_o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3251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769633_vs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7939334550317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09600" y="0"/>
            <a:ext cx="7923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diction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22275"/>
            <a:ext cx="9144000" cy="60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вопросы: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187952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понимать под семьёй в наши дни?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Выполняет ли семья свои функции?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чём состоят наиболее острые проблемы современной семьи?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Демографическая политика в решении проблем современной семьи.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9438c7af0b35a10e9abb440598f089c_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eb0de566be4ab58f920554ab26e7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_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12616032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85863" y="0"/>
            <a:ext cx="6772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0d8699f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06575" y="0"/>
            <a:ext cx="5529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4786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Демографическая политика </a:t>
            </a:r>
            <a:r>
              <a:rPr lang="ru-RU" dirty="0" smtClean="0"/>
              <a:t>– целенаправленная деятельность государственных органов и иных социальных институтов в сфере регулирования процессов воспроизводства населения, призванная сохранить или изменить тенденции динамики его численности и структуру.</a:t>
            </a:r>
            <a:endParaRPr lang="ru-RU" dirty="0"/>
          </a:p>
        </p:txBody>
      </p:sp>
      <p:pic>
        <p:nvPicPr>
          <p:cNvPr id="5" name="Picture 6" descr="C:\Documents and Settings\Admin\Рабочий стол\мои папки\Новая папка\J01953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14752"/>
            <a:ext cx="292893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6229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0" y="1071546"/>
            <a:ext cx="4929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государственная помощь семьям с детьми;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57161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создание условий для совмещения активной профессиональной деятельности с выполнением семейных обязанностей;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78619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снижение заболеваемости и смертности;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286124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увеличение продолжительности жизни;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2214554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улучшение качественных характеристик населения;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271462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регулирование миграционных процессов;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435769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урбанизация и расселение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35782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эффективная система социальной поддержки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85776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семью – в центр государственной политики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571480"/>
            <a:ext cx="3071834" cy="2284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428736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Целевая программа для молодых семей утверждена законом. Основная цель Программы - облегчить процедуру строительства и приобретения благоустроенных квартир молодежью, в том числе на льготных условиях.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429000"/>
            <a:ext cx="8286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Принять участие в Программе могут: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инвалиды</a:t>
            </a:r>
            <a:r>
              <a:rPr lang="ru-RU" sz="1600" dirty="0" smtClean="0"/>
              <a:t>, а также семьи, имеющие в своем составе инвалидов;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граждане, проживающие совместно с больными, страдающими тяжелыми формами хронических заболеваний;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матери-одиночки;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многодетные семьи (наличие в молодой семье троих и более детей);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семьи при рождении близнецов;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граждане, имеющие наиболее раннюю дату постановки на учет нуждающихся в улучшении жилищных условий;</a:t>
            </a:r>
          </a:p>
          <a:p>
            <a:pPr>
              <a:buFont typeface="Arial" pitchFamily="34" charset="0"/>
              <a:buChar char="•"/>
            </a:pPr>
            <a:r>
              <a:rPr lang="ru-RU" sz="1600" smtClean="0"/>
              <a:t> </a:t>
            </a:r>
            <a:r>
              <a:rPr lang="ru-RU" sz="1600" smtClean="0"/>
              <a:t>семьи</a:t>
            </a:r>
            <a:r>
              <a:rPr lang="ru-RU" sz="1600" smtClean="0"/>
              <a:t>, </a:t>
            </a:r>
            <a:r>
              <a:rPr lang="ru-RU" sz="1600" dirty="0" smtClean="0"/>
              <a:t>имеющие наихудшие жилищные условия, в том числе проживающим в коммунальных квартирах и общежитиях.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183880" cy="57150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«Молодая семья»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677214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chemeClr val="tx1"/>
                </a:solidFill>
              </a:rPr>
              <a:t>Обеспечение жильем населения</a:t>
            </a:r>
            <a:endParaRPr lang="ru-RU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eader3.jpg"/>
          <p:cNvPicPr>
            <a:picLocks noChangeAspect="1"/>
          </p:cNvPicPr>
          <p:nvPr/>
        </p:nvPicPr>
        <p:blipFill>
          <a:blip r:embed="rId2" cstate="print"/>
          <a:srcRect l="840" b="20312"/>
          <a:stretch>
            <a:fillRect/>
          </a:stretch>
        </p:blipFill>
        <p:spPr>
          <a:xfrm>
            <a:off x="428596" y="571480"/>
            <a:ext cx="8286808" cy="1785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0298" y="785794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Это мера государственной поддержки российских семей, в которых после </a:t>
            </a:r>
          </a:p>
          <a:p>
            <a:pPr algn="ctr"/>
            <a:r>
              <a:rPr lang="ru-RU" b="1" i="1" dirty="0" smtClean="0"/>
              <a:t>1 января 2007 года появился второй ребенок.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068960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Материнский капитал полагается: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женщинам, родившим (усыновившим) второго </a:t>
            </a:r>
            <a:r>
              <a:rPr lang="ru-RU" sz="2000" dirty="0" smtClean="0"/>
              <a:t>ребенка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женщинам, которые родили или усыновили третьего ребенка или последующих детей с 1 января 2007 года.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женщинам, чей первый ребенок умер на первой неделе жизни;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мужчине, который является единственным усыновителем второго, третьего ребенка или последующих детей, </a:t>
            </a:r>
            <a:endParaRPr lang="ru-RU" sz="2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Этнография описывает и анализирует своеобразие семейного быта в прошлом, прослеживает трансляцию, передачу семейных норм бытия, исследует образ жизни и культуру народов прошлого, многообразие форм образа жизни, в том числе историко-этническое многообразие становления самой семьи, согласования семейных ролей взрослых и детей, стереотипов семейного поведения мужей и жен, родителей и </a:t>
            </a:r>
            <a:r>
              <a:rPr lang="ru-RU" sz="2000" dirty="0" smtClean="0"/>
              <a:t>детей.</a:t>
            </a:r>
            <a:endParaRPr lang="ru-RU" sz="2000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908720"/>
            <a:ext cx="5933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Этнография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214290"/>
          <a:ext cx="885828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71438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Использование материнского капитала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928670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Размер материнского капитала в 2012 году для тех, кто им еще не воспользовался, составляет </a:t>
            </a:r>
            <a:r>
              <a:rPr lang="ru-RU" b="1" i="1" dirty="0" smtClean="0"/>
              <a:t>387,6</a:t>
            </a:r>
            <a:r>
              <a:rPr lang="ru-RU" b="1" dirty="0" smtClean="0"/>
              <a:t> </a:t>
            </a:r>
            <a:r>
              <a:rPr lang="ru-RU" b="1" i="1" dirty="0" smtClean="0"/>
              <a:t>тысяч</a:t>
            </a:r>
            <a:r>
              <a:rPr lang="ru-RU" b="1" dirty="0" smtClean="0"/>
              <a:t> </a:t>
            </a:r>
            <a:r>
              <a:rPr lang="ru-RU" b="1" i="1" dirty="0" smtClean="0"/>
              <a:t>рублей</a:t>
            </a:r>
            <a:r>
              <a:rPr lang="ru-RU" b="1" dirty="0" smtClean="0"/>
              <a:t>.</a:t>
            </a:r>
            <a:r>
              <a:rPr lang="ru-RU" dirty="0" smtClean="0"/>
              <a:t> Для владельцев сертификата, которые уже распорядились частью средств, размер оставшейся части суммы увеличен с учетом темпов роста инфляции.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4500570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момента выхода закона о материнском капитале, его получили более </a:t>
            </a:r>
            <a:r>
              <a:rPr lang="ru-RU" b="1" i="1" dirty="0" smtClean="0"/>
              <a:t>3000000</a:t>
            </a:r>
            <a:r>
              <a:rPr lang="ru-RU" dirty="0" smtClean="0"/>
              <a:t> семей.</a:t>
            </a:r>
            <a:endParaRPr lang="ru-RU" dirty="0"/>
          </a:p>
        </p:txBody>
      </p:sp>
      <p:pic>
        <p:nvPicPr>
          <p:cNvPr id="7" name="Рисунок 6" descr="4998.18.71materinski_kap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785794"/>
            <a:ext cx="4643470" cy="3491889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988840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Социологический опрос (в классе) на тему:</a:t>
            </a:r>
            <a:r>
              <a:rPr lang="en-US" sz="3200" i="1" dirty="0" smtClean="0"/>
              <a:t> ”</a:t>
            </a:r>
            <a:r>
              <a:rPr lang="ru-RU" sz="3200" i="1" dirty="0" smtClean="0"/>
              <a:t>Государственная помощь семьям</a:t>
            </a:r>
            <a:r>
              <a:rPr lang="en-US" sz="3200" i="1" dirty="0" smtClean="0"/>
              <a:t>”</a:t>
            </a:r>
            <a:endParaRPr lang="ru-RU" sz="3200" i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Количество детей в семье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196752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83880" cy="76352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Льготы для семей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052736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55183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dirty="0" smtClean="0"/>
              <a:t>			</a:t>
            </a:r>
          </a:p>
          <a:p>
            <a:r>
              <a:rPr lang="ru-RU" dirty="0" smtClean="0"/>
              <a:t>		</a:t>
            </a:r>
          </a:p>
          <a:p>
            <a:r>
              <a:rPr lang="ru-RU" dirty="0" smtClean="0"/>
              <a:t>			</a:t>
            </a:r>
          </a:p>
          <a:p>
            <a:r>
              <a:rPr lang="ru-RU" dirty="0" smtClean="0"/>
              <a:t>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1.</a:t>
            </a:r>
          </a:p>
          <a:p>
            <a:r>
              <a:rPr lang="ru-RU" sz="2000" dirty="0" smtClean="0"/>
              <a:t>Выражайте друг другу вашу искреннюю признательность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Правило 2.</a:t>
            </a:r>
          </a:p>
          <a:p>
            <a:r>
              <a:rPr lang="ru-RU" sz="2000" dirty="0" smtClean="0"/>
              <a:t>Оказывайте друг другу небольшие знаки внимания.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3.</a:t>
            </a:r>
          </a:p>
          <a:p>
            <a:r>
              <a:rPr lang="ru-RU" sz="2000" dirty="0" smtClean="0"/>
              <a:t>Будьте предупредительны.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4.</a:t>
            </a:r>
          </a:p>
          <a:p>
            <a:r>
              <a:rPr lang="ru-RU" sz="2000" dirty="0" smtClean="0"/>
              <a:t>Не пытайтесь переделать друг друга.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5.</a:t>
            </a:r>
          </a:p>
          <a:p>
            <a:r>
              <a:rPr lang="ru-RU" sz="2000" dirty="0" smtClean="0"/>
              <a:t>Не критикуйте.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6.</a:t>
            </a:r>
          </a:p>
          <a:p>
            <a:r>
              <a:rPr lang="ru-RU" sz="2000" dirty="0" smtClean="0"/>
              <a:t>Старайтесь понять и поддержать друг друга.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7.</a:t>
            </a:r>
          </a:p>
          <a:p>
            <a:r>
              <a:rPr lang="ru-RU" sz="2000" dirty="0" smtClean="0"/>
              <a:t>Прочтите хорошую книгу о супружеских отношениях.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 правил счастливой семейной жизни.</a:t>
            </a:r>
            <a:endParaRPr lang="ru-RU" sz="36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dirty="0" smtClean="0"/>
              <a:t>			</a:t>
            </a:r>
          </a:p>
          <a:p>
            <a:r>
              <a:rPr lang="ru-RU" dirty="0" smtClean="0"/>
              <a:t>		</a:t>
            </a:r>
          </a:p>
          <a:p>
            <a:r>
              <a:rPr lang="ru-RU" dirty="0" smtClean="0"/>
              <a:t>			</a:t>
            </a:r>
          </a:p>
          <a:p>
            <a:r>
              <a:rPr lang="ru-RU" dirty="0" smtClean="0"/>
              <a:t>			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164134"/>
            <a:ext cx="72728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Эссе.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более священна, чем государство.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(Пий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XI)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2.”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детей есть труд и долг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(Ф.М.Достоевский).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 есть учение не о том, как мы должны сделать себя счастливыми, а о том, как мы должны стать достойными счастья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(И.Кант).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Семья-это общество в миниатюре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(Феликс Адлер).                           </a:t>
            </a: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</a:t>
            </a:r>
          </a:p>
          <a:p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4868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183880" cy="29523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Социология сосредотачивает свое внимание на функционировании семьи как  особой социальной системы, имеющей черты  социального института  и малой социальной группы.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908720"/>
            <a:ext cx="6123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Социология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Семейное право изучает процессы узаконения, легитимизации, становления и распада семьи, функционирования семьи как самостоятельной субстанции, вступающей в сложные взаимодействия с другими социальными институтами и с государством. Вопросы семейной собственности при заключении браков и разводах и во всех случаях, когда затрагиваются интересы семьи в целом или ее отдельных членов, также являются частью предмета семейного права.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Семейное право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/>
              <a:t>Социальная психология семьи исследует закономерности межличностных отношений в семье, внутрисемейные отношения с точки зрения их устойчивости и стабильности. Задачей социальной психологии является также изучение воздействия структуры семьи на внутрисемейные процессы, на семейное поведение личности. Социальная психология семьи изучает семью как малую группу, закономерности становления, функционирования в распада семьи как групповой целостности. Социально-психологические </a:t>
            </a:r>
            <a:r>
              <a:rPr lang="ru-RU" sz="1800" dirty="0" smtClean="0"/>
              <a:t>знания </a:t>
            </a:r>
            <a:r>
              <a:rPr lang="ru-RU" sz="1800" dirty="0"/>
              <a:t>позволяют проводить практическую работу с семьями, диагностировать </a:t>
            </a:r>
            <a:r>
              <a:rPr lang="ru-RU" sz="1800" dirty="0" smtClean="0"/>
              <a:t>и </a:t>
            </a:r>
            <a:r>
              <a:rPr lang="ru-RU" sz="1800" dirty="0"/>
              <a:t>терапевтически перестраивать семейные взаимоотношения родителей и детей, супругов, братьев и сестер.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631" y="908720"/>
            <a:ext cx="8887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Социальная психология 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Медицина и социология здоровья концентрируются на физиологических предпосылках репродуктивного поведения и планирования семьи, тогда как социология семьи обращена к семейному </a:t>
            </a:r>
            <a:r>
              <a:rPr lang="ru-RU" sz="2000" dirty="0" smtClean="0"/>
              <a:t>поведению. Социализация </a:t>
            </a:r>
            <a:r>
              <a:rPr lang="ru-RU" sz="2000" dirty="0"/>
              <a:t>детей в семье в направлении приобретения тех или иных навыков самосохранительного поведения, относящегося к сохранению здоровья и жизни, образует сферу пересечения интересов вышеназванных дисциплин с социологией семьи, рассматривающей здоровье и продолжительность жизни личности в контексте семейного образа жизни и жизненного цикла семьи.</a:t>
            </a:r>
          </a:p>
          <a:p>
            <a:pPr algn="ctr">
              <a:buNone/>
            </a:pPr>
            <a:r>
              <a:rPr lang="ru-RU" sz="2000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8704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Медицина и социология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83880" cy="4187952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Демография </a:t>
            </a:r>
            <a:r>
              <a:rPr lang="ru-RU" dirty="0" smtClean="0"/>
              <a:t>анализирует </a:t>
            </a:r>
            <a:r>
              <a:rPr lang="ru-RU" dirty="0"/>
              <a:t>семейную структуру населения во взаимосвязи с половозрастной структурой, используя данные демографической статистики о размере и составе семьи, распространенности тех или иных семейных структур, о тенденциях брачности, </a:t>
            </a:r>
            <a:r>
              <a:rPr lang="ru-RU" dirty="0" err="1" smtClean="0"/>
              <a:t>детности</a:t>
            </a:r>
            <a:r>
              <a:rPr lang="ru-RU" dirty="0" smtClean="0"/>
              <a:t>, </a:t>
            </a:r>
            <a:r>
              <a:rPr lang="ru-RU" dirty="0" err="1" smtClean="0"/>
              <a:t>разводимости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20688"/>
            <a:ext cx="612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Демография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327</TotalTime>
  <Words>1019</Words>
  <Application>Microsoft Office PowerPoint</Application>
  <PresentationFormat>Экран (4:3)</PresentationFormat>
  <Paragraphs>135</Paragraphs>
  <Slides>46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Аспект</vt:lpstr>
      <vt:lpstr>Диаграмма</vt:lpstr>
      <vt:lpstr>Слайд 1</vt:lpstr>
      <vt:lpstr>Проблемный вопрос: «Современная семья: кризис или поиски счастья?»</vt:lpstr>
      <vt:lpstr>Основные вопросы: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Принципы семейных отношений:</vt:lpstr>
      <vt:lpstr>Какие браки предпочитаете?</vt:lpstr>
      <vt:lpstr>Отношение к гражданскому браку:  </vt:lpstr>
      <vt:lpstr>Слайд 16</vt:lpstr>
      <vt:lpstr>Будущее выпускников интернатных учреждений:</vt:lpstr>
      <vt:lpstr>Статистика сиротства в России на 2010 год</vt:lpstr>
      <vt:lpstr>У 80 % из этих детей  есть живые родители!!!</vt:lpstr>
      <vt:lpstr>Статистика по РМ на 2010 год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Основные направления</vt:lpstr>
      <vt:lpstr>Программа «Молодая семья»</vt:lpstr>
      <vt:lpstr>Обеспечение жильем населения</vt:lpstr>
      <vt:lpstr>Слайд 39</vt:lpstr>
      <vt:lpstr>Использование материнского капитала</vt:lpstr>
      <vt:lpstr>Слайд 41</vt:lpstr>
      <vt:lpstr>Слайд 42</vt:lpstr>
      <vt:lpstr>Количество детей в семье</vt:lpstr>
      <vt:lpstr>Льготы для семей</vt:lpstr>
      <vt:lpstr>Слайд 45</vt:lpstr>
      <vt:lpstr>Слайд 46</vt:lpstr>
    </vt:vector>
  </TitlesOfParts>
  <Company>Газпром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«Семья ведь тоже создаётся, а не даётся готовую, и никаких прав, и никаких  обязанностей не даётся тут готовым…Создаётся же семья неустанным трудом любви.»                                                                       Ф.М.Достоевский </dc:title>
  <dc:creator>Станислав</dc:creator>
  <cp:lastModifiedBy>Костина Людмила Михаиловна</cp:lastModifiedBy>
  <cp:revision>39</cp:revision>
  <dcterms:created xsi:type="dcterms:W3CDTF">2012-04-22T18:56:31Z</dcterms:created>
  <dcterms:modified xsi:type="dcterms:W3CDTF">2012-04-25T06:33:39Z</dcterms:modified>
</cp:coreProperties>
</file>