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72" r:id="rId5"/>
    <p:sldId id="271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87" r:id="rId20"/>
    <p:sldId id="275" r:id="rId21"/>
    <p:sldId id="283" r:id="rId22"/>
    <p:sldId id="284" r:id="rId23"/>
    <p:sldId id="286" r:id="rId24"/>
    <p:sldId id="276" r:id="rId25"/>
    <p:sldId id="280" r:id="rId26"/>
    <p:sldId id="281" r:id="rId27"/>
    <p:sldId id="282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92EDE-09FE-4C37-BAD8-DF0C5F23577A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92B0E-9883-4E25-BB4E-B143FC9AA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33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509ABE1-F337-4A1A-8453-B1916B17E358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22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sz="2000" smtClean="0">
              <a:latin typeface="Arial" charset="0"/>
              <a:ea typeface="Microsoft YaHei" charset="-122"/>
            </a:endParaRPr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016682E7-56B9-4A6B-BFDB-64F424EB795D}" type="slidenum">
              <a:rPr lang="ru-RU" sz="1400">
                <a:solidFill>
                  <a:srgbClr val="000000"/>
                </a:solidFill>
                <a:latin typeface="Tahoma" pitchFamily="32" charset="0"/>
              </a:rPr>
              <a:pPr hangingPunct="1">
                <a:lnSpc>
                  <a:spcPct val="100000"/>
                </a:lnSpc>
              </a:pPr>
              <a:t>22</a:t>
            </a:fld>
            <a:endParaRPr lang="ru-RU" sz="1400">
              <a:solidFill>
                <a:srgbClr val="000000"/>
              </a:solidFill>
              <a:latin typeface="Tahoma" pitchFamily="3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18E2C2-4A24-40C8-B004-7E6D3F718953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721B0A-D887-46DD-B7A9-997CEF6EB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Современные требования  к уроку ОБЖ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Иванова Е.А.</a:t>
            </a:r>
          </a:p>
          <a:p>
            <a:pPr algn="r"/>
            <a:r>
              <a:rPr lang="ru-RU" dirty="0" smtClean="0"/>
              <a:t>преподаватель-организатор ОБЖ</a:t>
            </a:r>
          </a:p>
          <a:p>
            <a:pPr algn="r"/>
            <a:r>
              <a:rPr lang="ru-RU" dirty="0" smtClean="0"/>
              <a:t> МБОУСОШ №63</a:t>
            </a:r>
          </a:p>
          <a:p>
            <a:pPr algn="r"/>
            <a:r>
              <a:rPr lang="ru-RU" dirty="0" smtClean="0"/>
              <a:t>Привокзального района города Тулы </a:t>
            </a:r>
            <a:endParaRPr lang="ru-RU" dirty="0"/>
          </a:p>
        </p:txBody>
      </p:sp>
      <p:pic>
        <p:nvPicPr>
          <p:cNvPr id="29700" name="Picture 4" descr="http://school136.edu.kh.ua/files2/images/%D0%9E%D0%91%D0%96.jpg?size=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548680"/>
            <a:ext cx="4727426" cy="2836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094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 ДОСТУПНОСТИ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ПРИНЦИП ДОСТУПНОСТИ НЕ СЛЕДУЕТ ПОНИМАТЬ КАК УЧЕНИЕ БЕЗ НАПРЯЖЕНИЯ.</a:t>
            </a:r>
          </a:p>
          <a:p>
            <a:pPr marL="0" indent="0" algn="ctr">
              <a:buNone/>
            </a:pPr>
            <a:r>
              <a:rPr lang="ru-RU" dirty="0" smtClean="0"/>
              <a:t>ПРАВИЛЬНО ПОСТАВЛЕННАЯ ЦЕЛЬ, ЧЁТКО СФОРМУЛИРОВАННАЯ ЗАДАЧА СПОСОБСТВУЮТ РАЗВИТИЮ ПОЗНАВАТЕЛЬНЫХ ВОЗМОЖНОСТЕЙ.</a:t>
            </a:r>
          </a:p>
          <a:p>
            <a:pPr marL="0" indent="0" algn="ctr">
              <a:buNone/>
            </a:pPr>
            <a:r>
              <a:rPr lang="ru-RU" dirty="0" smtClean="0"/>
              <a:t>ПРИ ЭТОМ СЛЕДУЕТ УЧИТЫВАТЬ УСЛОВИЯ И СПЕЦИФИКУ ЛЕКСИКИ ПРЕДМЕТА ОБЖ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22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 СИСТЕМАТИЧНОСТИ И СИСТЕМНОСТИ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smtClean="0"/>
              <a:t>СОБЛЮДАЯ ЭТОТ ПРИНЦИП, ПРЕПОДАВАТЕЛЮ СЛЕДУЕТ ИЗЛАГАТЬ СОДЕРЖАНИЕ МАТЕРИАЛА В ОПРЕДЕЛЁННОЙ СИСТЕМЕ: ПРИ ИЗУЧЕНИИ НОВОГО - ОПИРАТЬСЯ НА РАНЕЕ УСВОЕННОЕ, ПОДЧЁРКИВАТЬ ОСНОВНУЮ ИДЕЮ ТЕМЫ, ВЫДЕЛЯТЬ ГЛАВНОЕ, ФОРМИРОВАТЬ У УЧЕНИКОВ УМЕНИЕ АНАЛИЗИРОВАТЬ, ОБОБЩАТЬ И СИСТЕМАТИЗИРОВАТЬ ИЗУЧАЕМЫЕ ЯВЛЕНИЯ И ФАКТЫ.</a:t>
            </a:r>
          </a:p>
          <a:p>
            <a:pPr marL="0" indent="0" algn="ctr">
              <a:buNone/>
            </a:pPr>
            <a:r>
              <a:rPr lang="ru-RU" sz="2400" dirty="0" smtClean="0"/>
              <a:t>СЛЕДУЕТ ИСПОЛЬЗОВАТЬ ВНУТРИПРЕДМЕТНЫЕ И ИНТЕГРИРОВАННЫЕ СВЯЗИ.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609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ПРИНЦИП СОЗНАТЕЛЬНОСТИ И АКТИВНОСТИ УЧАЩИХСЯ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dirty="0" smtClean="0"/>
              <a:t>АКТИВНАЯ МЫСЛИТЕЛЬНАЯ ДЕЯТЕЛЬНОСТЬ СПОСОБСТВУЕТ ПОНИМАНИЮ ПРИЧИННО-СЛЕДСТВЕННЫХ СВЯЗЕЙ</a:t>
            </a:r>
          </a:p>
          <a:p>
            <a:pPr marL="0" indent="0" algn="ctr">
              <a:buNone/>
            </a:pPr>
            <a:r>
              <a:rPr lang="ru-RU" sz="2400" dirty="0" smtClean="0"/>
              <a:t> ПРОЦЕССОВ И ЯВЛЕНИЙ, РАЗВИВАЕТ СПОСОБНОСТЬ САМОСТОЯТЕЛЬНО ФОРМУЛИРОВАТЬ ПОНЯТИЯ, ПРИХОДИТЬ К ОПРЕДЕЛЁННЫМ ТЕОРЕТИЧЕСКИМ ВЫВОДАМ И ОСОЗНАННО ДЕЙСТВОВАТЬ В НЕСТАНДАРТНЫХ СИТУАЦИЯХ.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СЛЕДОВАНИЕ ЭТОМУ ПРИНЦИПУ ОСОБЕННО АКТУАЛЬНО ПРИ ИЗУЧЕНИИ РАЗДЕЛОВ СОДЕРЖАНИЯ ПРЕДМЕТА ОБЖ, ПОСВЯЩЁННЫХ НАЧАЛЬНОЙ ВОЕННОЙ ПОДГОТОВКЕ.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32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НАГЛЯДНОСТИ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82952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УСПЕШНЫМ ОКАЗЫВАЕТСЯ ВОСПРИЯТИЕ, КОТОРОЕ НАЧИНАЕТСЯ С ДЕМОНСТРАЦИИ ВЕЩЕЙ, ПРЕДМЕТОВ, ПРОЦЕССОВ И СОБЫТИЙ ОКРУЖЮЩЕЙ ДЕЙСТВИТЕЛЬНОСТИ.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НАГЛЯДНОСТЬ ПОВЫШАЕТ ИНТЕРЕС ОБУЧАЕМЫХ К ЗНАНИЯМ И ДЕЛАЕТ ПРОЦЕСС УСВОЕНИЯ БОЛЕЕ ДОСТУПНЫМ И ПОНЯТНЫМ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2052" name="Picture 4" descr="P100043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6031" y="188640"/>
            <a:ext cx="24765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743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7029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963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 descr="P100044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3780" y="3426779"/>
            <a:ext cx="2471738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56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НАГЛЯДНОСТИ: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sz="2800" u="sng" dirty="0" smtClean="0"/>
              <a:t>НАТУРАЛЬНАЯ (ЕСТЕСТВЕННАЯ) </a:t>
            </a:r>
            <a:r>
              <a:rPr lang="ru-RU" sz="2800" dirty="0" smtClean="0"/>
              <a:t>– РЕАЛЬНЫЕ ПРЕДМЕТЫ ИЛИ ПРОЦЕССЫ (ОБЪЕКТЫ И ЯВЛЕНИЯ, РАЗДАТОЧНЫЙ МАТЕРИАЛ);</a:t>
            </a:r>
          </a:p>
          <a:p>
            <a:pPr algn="ctr">
              <a:buFontTx/>
              <a:buChar char="-"/>
            </a:pPr>
            <a:r>
              <a:rPr lang="ru-RU" sz="2800" u="sng" dirty="0" smtClean="0"/>
              <a:t>ИЗОБРАЗИТЕЛЬНАЯ НАГЛЯДНОСТЬ </a:t>
            </a:r>
            <a:r>
              <a:rPr lang="ru-RU" sz="2800" dirty="0" smtClean="0"/>
              <a:t>-ФОТОГРАФИИ, КАРТИНЫ, РИСУНКИ;</a:t>
            </a:r>
          </a:p>
          <a:p>
            <a:pPr marL="0" indent="0" algn="ctr">
              <a:buNone/>
            </a:pPr>
            <a:r>
              <a:rPr lang="ru-RU" sz="2800" dirty="0" smtClean="0"/>
              <a:t>- С</a:t>
            </a:r>
            <a:r>
              <a:rPr lang="ru-RU" sz="2800" u="sng" dirty="0" smtClean="0"/>
              <a:t>ИМВОЛИЧЕСКАЯ </a:t>
            </a:r>
            <a:r>
              <a:rPr lang="ru-RU" sz="2800" dirty="0" smtClean="0"/>
              <a:t>– ЧЕРТЕЖИ, ГАРФИКИ, СХЕМЫ, ДИАГАРММЫ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06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 ПРОЧНОСТИ УСВОЕНИЯ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ПРИНЦИП ПРОЧНОСТИ БАЗИРУЕТСЯ НА ПРОСТОЙ ИСТИНЕ: «ПОВОТОРЕНИЕ – МАТЬ УЧЕНИЯ».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18779"/>
            <a:ext cx="2608263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2357" y="3603112"/>
            <a:ext cx="2952750" cy="208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5107" y="3603111"/>
            <a:ext cx="2876550" cy="208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7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ПРИНЦИП СОВМЕСТНОЙ УЧЕБНОЙ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КОЛЛЕКТИВНЫЙ ТРУД ПОЗВОЛЯЕТ ОРГАНИЗОВАТЬ СОВМЕСТНЫЙ ТРУД УЧАЩИХСЯ.</a:t>
            </a:r>
          </a:p>
          <a:p>
            <a:pPr marL="0" indent="0" algn="ctr">
              <a:buNone/>
            </a:pPr>
            <a:r>
              <a:rPr lang="ru-RU" sz="2800" dirty="0" smtClean="0"/>
              <a:t>ГАРМОНИЧНОЕ СОЧЕТАНИЕ ФРОНТАЛЬНОГО, ГРУППОВОГО И ИНДИВИДУАЛЬНОГО ПОСТРОЕНИЯ ЗАНЯТИЙ АКТИВИЗИРУЕТ ПОЗНАВАТЕЛЬНЫЕ ВОЗМОЖНОСТИ И СПОСОБСТВУЕТ РАЗВИТИЮ ИНДИВИДУАЛЬНЫХ ВОЗМОЖНОСТЕЙ КАЖДОГО.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14188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6" cy="1503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ПРИНЦИП ПОЛОЖИТЕЛЬНОГО ЭМОЦИОНАЛЬНОГО ОБЩЕНИЯ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ЭМОЦИОНАЛЬНАЯ ОКРАСКА ИНФОРМАЦИИ УГЛУБЛЯЕТ ЕЁ ВОСПРИЯТИЕ, ДЕЛАЕТ ЭТО ВОСПРИЯТИЕ ЖИВЫМ. ХОРОШО ИЗВЕСТНО, ЧТО ИНФОРМАЦИЯ, ЛИШЁННАЯ ЭМОЦИОНАЛЬНОЙ ОКРАСКИ, ТЕРЯЕТ СВОЙ СМЫСЛ.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806" y="4437112"/>
            <a:ext cx="2674938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P100029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81462"/>
            <a:ext cx="2100263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28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 СОВРЕМЕННОМ МИРЕ, ПРОНИЗАННОМ ИНФОРМАЦИОННЫМИ ТЕХНОЛОГИЯМИ И ПРОБЛЕМАМИ, С РЕШЕНИЕМ КОТОРЫХ ДЕТЯМ ПРИХОДИТСЯ СТАЛКИВАТЬСЯ, АКТУАЛЬНЫМ ЯВЛЯЕТСЯ: ИСПОЛЬЗОВАНИЕ РАЗЛИЧНГЫХ МЕТОДОВ И ТЕХНОЛОГИЙ, КОТОРЫЕ ПОЗВОЛЯЮТ УЧЕНИКАМ АДАПТИРОВАТЬСЯ В ОКРУЖАЮЩЕЙ СРЕДЕ</a:t>
            </a: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297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Использование передовых образовательных технологий в практической части курса </a:t>
            </a:r>
            <a:r>
              <a:rPr lang="ru-RU" dirty="0" err="1"/>
              <a:t>обж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>
              <a:buNone/>
              <a:defRPr/>
            </a:pPr>
            <a:r>
              <a:rPr lang="ru-RU" b="1" dirty="0"/>
              <a:t>1.Проблемное обучение. </a:t>
            </a:r>
          </a:p>
          <a:p>
            <a:pPr marL="365760" indent="-256032">
              <a:buNone/>
              <a:defRPr/>
            </a:pPr>
            <a:r>
              <a:rPr lang="ru-RU" b="1" dirty="0"/>
              <a:t>2.Разноуровневое обучение.</a:t>
            </a:r>
            <a:r>
              <a:rPr lang="ru-RU" dirty="0"/>
              <a:t> </a:t>
            </a:r>
          </a:p>
          <a:p>
            <a:pPr marL="365760" indent="-256032">
              <a:buNone/>
              <a:defRPr/>
            </a:pPr>
            <a:r>
              <a:rPr lang="ru-RU" b="1" dirty="0"/>
              <a:t>3.Проектные методы обучения.</a:t>
            </a:r>
          </a:p>
          <a:p>
            <a:pPr marL="365760" indent="-256032">
              <a:buNone/>
              <a:defRPr/>
            </a:pPr>
            <a:r>
              <a:rPr lang="ru-RU" b="1" dirty="0"/>
              <a:t>4.Исследовательские методы в обучении.</a:t>
            </a:r>
          </a:p>
          <a:p>
            <a:pPr marL="365760" indent="-256032">
              <a:buNone/>
              <a:defRPr/>
            </a:pPr>
            <a:r>
              <a:rPr lang="ru-RU" b="1" dirty="0"/>
              <a:t>5.Лекционно-семинарско-зачетная система.</a:t>
            </a:r>
            <a:r>
              <a:rPr lang="ru-RU" dirty="0"/>
              <a:t> </a:t>
            </a:r>
          </a:p>
          <a:p>
            <a:pPr marL="365760" indent="-256032">
              <a:buNone/>
              <a:defRPr/>
            </a:pPr>
            <a:r>
              <a:rPr lang="ru-RU" b="1" dirty="0"/>
              <a:t>6.Технология использования в обучении игровых методов: ролевых, деловых и других видов обучающих игр.</a:t>
            </a:r>
            <a:r>
              <a:rPr lang="ru-RU" dirty="0"/>
              <a:t> </a:t>
            </a:r>
          </a:p>
          <a:p>
            <a:pPr marL="365760" indent="-256032">
              <a:buNone/>
              <a:defRPr/>
            </a:pPr>
            <a:r>
              <a:rPr lang="ru-RU" b="1" dirty="0"/>
              <a:t>7.Обучение в сотрудничестве (командная, групповая работа).</a:t>
            </a:r>
            <a:r>
              <a:rPr lang="ru-RU" dirty="0"/>
              <a:t> </a:t>
            </a:r>
          </a:p>
          <a:p>
            <a:pPr marL="365760" indent="-256032">
              <a:buNone/>
              <a:defRPr/>
            </a:pPr>
            <a:r>
              <a:rPr lang="ru-RU" b="1" dirty="0"/>
              <a:t>8.Информационно-коммуникационные технологии</a:t>
            </a:r>
          </a:p>
          <a:p>
            <a:pPr marL="365760" indent="-256032">
              <a:buNone/>
              <a:defRPr/>
            </a:pPr>
            <a:r>
              <a:rPr lang="ru-RU" b="1" dirty="0"/>
              <a:t>9.Здоровьесберегающие технологии.</a:t>
            </a:r>
          </a:p>
          <a:p>
            <a:pPr marL="365760" indent="-256032">
              <a:buNone/>
              <a:defRPr/>
            </a:pPr>
            <a:r>
              <a:rPr lang="ru-RU" b="1" dirty="0"/>
              <a:t>10.Систему инновационной оценки «портфолио».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912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ТЕОРЕТИЧЕСКИЕ ОСНОВЫ ОБУЧЕНИЯ ОСНОВАМ БЕЗОПАСНОСТИ</a:t>
            </a:r>
            <a:br>
              <a:rPr lang="ru-RU" sz="2400" dirty="0" smtClean="0"/>
            </a:br>
            <a:r>
              <a:rPr lang="ru-RU" sz="2400" dirty="0" smtClean="0"/>
              <a:t>ЖИЗНЕДЕЯТЕЛЬНОСТИ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4320480" cy="4873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Дети, уже в школе должны получить возможность раскрыть свои способности, сориентироваться в высокотехнологическом конкурентном мире. Эту задачу призваны решить ФГОС, включающие три группы требований:</a:t>
            </a:r>
            <a:endParaRPr lang="ru-RU" sz="2800" dirty="0"/>
          </a:p>
        </p:txBody>
      </p:sp>
      <p:pic>
        <p:nvPicPr>
          <p:cNvPr id="28676" name="Picture 4" descr="http://img3.proshkolu.ru/content/media/pic/std/3000000/2005000/2004229-2afc1176864673d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1700808"/>
            <a:ext cx="4283968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584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ИКТ-ТЕХНОЛОГИИ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3743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 descr="C:\Users\School\Desktop\фото\P10002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128792" cy="483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32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Формы использования 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Компьютерные презентации</a:t>
            </a:r>
          </a:p>
          <a:p>
            <a:pPr>
              <a:defRPr/>
            </a:pPr>
            <a:r>
              <a:rPr lang="ru-RU" dirty="0"/>
              <a:t>Работа с интерактивной доской</a:t>
            </a:r>
          </a:p>
          <a:p>
            <a:pPr>
              <a:defRPr/>
            </a:pPr>
            <a:r>
              <a:rPr lang="ru-RU" dirty="0"/>
              <a:t>Видео  и </a:t>
            </a:r>
            <a:r>
              <a:rPr lang="ru-RU" dirty="0" err="1"/>
              <a:t>аудиофрагменты</a:t>
            </a:r>
            <a:endParaRPr lang="ru-RU" dirty="0"/>
          </a:p>
          <a:p>
            <a:pPr>
              <a:defRPr/>
            </a:pPr>
            <a:r>
              <a:rPr lang="ru-RU" dirty="0"/>
              <a:t>Готовые программные продукты: учебные диски, лаборатории, электронные библиотеки, виртуальные экскурсии и 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6419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6700"/>
            <a:ext cx="8229600" cy="13985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344420" cy="551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295637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548331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4778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123" name="Picture 3" descr="P100049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47335"/>
            <a:ext cx="619268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55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БОЛЬШОЕ ВНИМАНИЕ НУЖНО ОБРАЩАТЬ НА МАТЕРИАЛЬНО-ТЕХНИЧЕСКОЕ ОСНАЩЕНИЕ ПОМЕЩЕНИЙ, В КОТОРЫХ ПРОВОДЯТСЯ УРОКИ.</a:t>
            </a:r>
          </a:p>
          <a:p>
            <a:pPr marL="0" indent="0">
              <a:buNone/>
            </a:pPr>
            <a:r>
              <a:rPr lang="ru-RU" dirty="0" smtClean="0"/>
              <a:t> УРОКИ ОБЖ ПО НАЧАЛЬНОЙ ВОЕННОЙ ПОДГОТОВКЕ МОГУТ ПРОВОДИТЬСЯ НА БАЗЕ ВОИНСКИХ ЧАСТЕЙ И ВОЕННО-УЧЕБНЫХ ЗАВЕДЕНИЙ, В МУЗЕЯХ, КУЛЬТУРНО- МАССОВЫХ УЧРЕЖДЕНИЯХ И СПОРТИВНЫХ ЦЕНТРАХ.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48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School\Desktop\фото\P100049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6498166" cy="580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97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School\Desktop\фото\P10004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498166" cy="602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38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ОБСТАНОВКА, СКЛАДЫВАЮЩАЯСЯ В СТРАНЕ И МИРЕ, НАСТОЯТЕЛЬНО ТРЕБУЕТ УСИЛЕНИЯ ПОДГОТОВКИ ПОДРАСТАЮЩЕГО ПОКОЛЕНИЯ РОССИЯН В ОЛАСТИ БЕЗОПАСНОСТИ ЖИЗНЕДЕЯТЕЛЬНОСТИ НА ОСНОВЕ КОСМПЛЕКСНОГО ПОДХОДА К ФОРМИРОВАНИЮ У НИХ СОВРЕМЕННОГО УРОВНЯ КУЛЬТУРЫ БЕЗОПАСНОСТИ ЖИЗНЕДЕЯТЕЛЬНОСТИ, СИСТЕМЫ ЗОЖ, А ТАКЖЕ НЕГАТИВНОГО ОТНОШЕНИЯ К ТЕРРОРИЗМУ И ЭКСТРЕМИЗМУ.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0630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ФОРМИРОВАНИЕ У УЧАЩИХСЯ ПЕРЕЧИСЛЕННЫХ СОЦИАЛЬНЫХ КАЧЕСТВ ЯВЛЯЕТСЯ ОБЩЕШКОЛЬНОЙ ЗАДАЧЕЙ, И ИЗУЧЕНИЕ ВСЕХ ШКОЛЬНЫХ ПРЕДМЕТОВ ВНОСИТ СВОЙ ВКЛАД В ИХ ФОРМИРОВАНИЕ, НО ПРИ ЭТОМ КЛЮЧЕВАЯ РОЛЬ ПРИНАДЛЕЖИТ ПРЕДМЕТУ ОБЖ, КОТОРЫЙ СПОСОБСТВУЕТ ЗАВЕРШЕНИЮ СОЦИАЛЬНОГО РАЗВИТИЯ ШКОЛЬНИКА В ВОПРОСАХ ПОДГОТОВКИ ЕГО К БЕЗОПАСНОЙ ЖИЗНЕДЕЯТЕЛЬНОСТИ В РЕАЛЬНОЙ ОКРУЖАЮЩЕЙ СРЕДЕ СОВРЕМЕННОГО МИРА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56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b="1" dirty="0" smtClean="0"/>
              <a:t>1.  ТРЕБОВАНИЯ К СТРУКТУРЕ ОБРАЗОВАТЕЛЬНЫХ ПРОГРАММ</a:t>
            </a:r>
          </a:p>
          <a:p>
            <a:pPr marL="514350" indent="-514350">
              <a:buNone/>
            </a:pPr>
            <a:r>
              <a:rPr lang="ru-RU" sz="2800" b="1" dirty="0" smtClean="0"/>
              <a:t>2.  ТРЕБОВАНИЯ К УСЛОВИЯМ РЕАЛИЗАЦИИ ОБРАЗОВАТЕЛЬНЫХ ПРОГРАММ</a:t>
            </a:r>
          </a:p>
          <a:p>
            <a:pPr marL="514350" indent="-514350">
              <a:buNone/>
            </a:pPr>
            <a:r>
              <a:rPr lang="ru-RU" sz="2800" b="1" dirty="0" smtClean="0"/>
              <a:t>3. ТРЕБОВАНИЯ К РЕЗУЛЬТАТАМ</a:t>
            </a:r>
          </a:p>
          <a:p>
            <a:pPr marL="514350" indent="-514350">
              <a:buNone/>
            </a:pPr>
            <a:r>
              <a:rPr lang="ru-RU" sz="2800" b="1" dirty="0" smtClean="0"/>
              <a:t>     ОСВОЕНИЯ ОСНОВНОЙ ОБРАЗОВАТЕЛЬНОЙ ПРОГРАММЫ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772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School\Desktop\фото\P100049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590523" cy="606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67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7829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ТРЕБОВАНИЯ К РЕЗУЛЬТАТТАМ ОСВОЕНИЯ ОСНОВНОЙ ОБРАЗОВАТЕЛЬНОЙ ПРОГРАММЫ ДОЛЖНЫ ВКЛЮЧАТЬ НЕ ТОЛЬКО ЗНАНИЯ, НО И УМЕНИЯ ПО ИХ ПРИМЕНЕНИЮ.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ДОСТИЖЕНИЕ ТАКИХ РЕЗУЛЬТАТОВ В ПРАКТИКЕ ДОЛЖНО ОСНОВЫВАТЬСЯ НА ДОСТИЖЕНИЯХ ПСИХОЛОГО-ПЕДАГОГИЧЕСКОЙ НАУКИ, ЗАЛОЖЕННЫХ В ПРИНЦИПАХ ОБУЧЕНИЯ</a:t>
            </a:r>
            <a:endParaRPr lang="ru-RU" sz="1600" b="1" dirty="0"/>
          </a:p>
        </p:txBody>
      </p:sp>
      <p:pic>
        <p:nvPicPr>
          <p:cNvPr id="2050" name="Picture 2" descr="http://topwar.ru/uploads/posts/2011-12/thumbs/1324230066_obz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4" y="3284984"/>
            <a:ext cx="4428491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ПРИНЦИПЫ: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ПРИНЦИП НАУЧНОСТИ И СВЯЗИ ТЕОРИИ С ПРАКТИКОЙ;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ПРИНЦИП ДОСТУПНОСТИ;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ПРИНЦИП СИСТЕМАТИЧНСТИ И СИСТЕМНОСТИ;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ПРИНЦИП СОЗНАТЕЛЬНОСТИ И АКТИВНОСТИ УЧАЩИХСЯ В ОБУЧЕНИИ;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ПРИНЦИП НАГЛЯДНОСТИ;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ПРИНЦИП ПРОЧНОСТИ УСВОЕНИЯ ЗНАНИЙ;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ПРИНЦИП СОВМЕСТНОЙ УЧЕБНОЙ ДЕЯТЕЛЬНОСТИ В ОБУЧЕНИИ;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  ПРИНЦИП ПОЛОЖИТЕЛЬНОГО ЭМОЦИОНАЛЬНОГО ОБЩЕНИЯ В ОБУЧЕНИИ.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91680" y="404664"/>
            <a:ext cx="5266928" cy="62133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реализовать перечисленные принципы обучения, преподавателю ОБЖ необходимо учитывать интегрированное содержание предмета, что обеспечивает личностно -значимые связи с основами наук, изучаемых в школе, и целостность содержания образования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0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 НАУЧНОСТИ И СВЯЗИ ТЕОРИИ С ПРАКТИКОЙ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912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ПРАКТИЧЕСКОЙ ДЕЯТЕЛЬНОСТИ ШКОЛЬНИКОВ ПРИ ИЗУЧЕНИИ ОБЖ МНОГООБРАЗНЫ И ЯВЛЯЮТСЯ ОРГАНИЧЕСКИМ ЭЛЕМЕНТОМ УЧЕБНО-ВОСПИТАТЕЛЬНОГО ПРОЦЕССА.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ЛАБОРАТОРНЫЕ И ПРАКТИЧЕСКИЕ ЗАНЯТИЯ, ПРОЕКТНАЯ ДЕЯТЕЛЬНОСТЬ, ЗАНЯТИЯ НА МЕСТНОСТИ, РОЛЕВЫЕ ИГРЫ И ДРУГИЕ ВИДЫ ИГРОВОЙ ДЕЯТЕЛЬНОСТИ- ВАЖНЕЙШИЕ ИСТОЧНИКИ ЗНАНИЙ УЧАЩИХСЯ.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8" name="Picture 4" descr="P100028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6"/>
            <a:ext cx="27813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64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3" descr="P100028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29050"/>
            <a:ext cx="27813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57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1944216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ОБЖ –ОДИН ИЗ ТЕХ ПРЕДМЕТОВ, ПРИ ИЗУЧЕНИИ КОТОРОГО СЛЕДУЕТ УЧИТЫВАТЬ ЭМОЦИОНАЛЬНОЕ СОСТОЯНИЕ ОБУЧАЮЩИХСЯ, ОСОБЕННО ПРИ ОЦЕНИВАНИИ ГОТОВНОСТИ УЧЕНИКА К ДЕЙСТВИЯМ ВО ВНЕШТАТНОЙ СИТУАЦИИ. ПО ВНЕШНИМ ПРОЯВЛЕНИЯМ ЭМОЦИЙ МОЖНО ЗАМЕТИТЬ, ЧТО УЧЕНИК НЕ ВСЕГДА ГОТОВ К ВЫПОЛНЕНИЮ ТОГО, ЧЕМУ ОН ОБУЧАЛСЯ НА ПРАКТИКЕ.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5842992" cy="3909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1 ПРИМЕР:</a:t>
            </a:r>
          </a:p>
          <a:p>
            <a:pPr marL="0" indent="0" algn="ctr">
              <a:buNone/>
            </a:pPr>
            <a:r>
              <a:rPr lang="ru-RU" sz="2000" dirty="0" smtClean="0"/>
              <a:t>ПРЕПОДАВАТЕЛЬ ВИДИТ, ЧТО РЕБЁНОК СИЛЬНО ВЗВОЛНОВАН, НАПРЯЖЁН, СКОВАН, ЛИЦО ПОКРЫТО ПЯТНАМИ, ДЕЙСТВИЯ –БЕСПОРЯДОЧНЫ. </a:t>
            </a:r>
          </a:p>
          <a:p>
            <a:pPr marL="0" indent="0" algn="ctr">
              <a:buNone/>
            </a:pPr>
            <a:r>
              <a:rPr lang="ru-RU" sz="2000" dirty="0" smtClean="0"/>
              <a:t>ЕСТЕСТВЕННО, ТАКОЙ УЧЕНИК НЕ СМОЖЕТ ПРАВИЛЬНО ДЕЙСТВОВАТЬ В УСЛОВИЯХ ВНЕШТАТНЫХ СИТУАЦИЙ.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3294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2 </a:t>
            </a:r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У ДРУГОЙ КАТЕГОРИИ УЧАЩИХСЯ ЭМОЦИОНАЛЬНЫЕ СОСТОЯНИЯ ПОКАЗЫВАЮТ, ЧТО ЧЕЛОВЕК СПОКОЕН, УВЕРЕН В СЕБЕ, ДЫХАНИЕ РОВНОЕ, ЦВЕТ ЛИЦА ОБЫЧНЫЙ.</a:t>
            </a:r>
          </a:p>
          <a:p>
            <a:pPr marL="0" indent="0" algn="ctr">
              <a:buNone/>
            </a:pPr>
            <a:r>
              <a:rPr lang="ru-RU" dirty="0" smtClean="0"/>
              <a:t>ОН ДЕЙСТВУЕТ БЕЗ ОШИБОК, БЕЗ ОТКЛОНЕНИЙ.</a:t>
            </a:r>
          </a:p>
          <a:p>
            <a:pPr marL="0" indent="0" algn="ctr">
              <a:buNone/>
            </a:pPr>
            <a:r>
              <a:rPr lang="ru-RU" b="1" dirty="0" smtClean="0"/>
              <a:t>ТАКИЕ ГЕНЕТИЧЕСКИЕ ОСОБЕННОСТИ ПСИХИКИ КОНКРЕТНОГО ЧЕЛОВЕКА СЛЕДУЕТ УЧИТЫВАТЬ ПРИ ПРОВЕДЕНИИ ПРАКТИЧЕСКИХ ЗАНЯТИЙ!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912</Words>
  <Application>Microsoft Office PowerPoint</Application>
  <PresentationFormat>Экран (4:3)</PresentationFormat>
  <Paragraphs>90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Современные требования  к уроку ОБЖ </vt:lpstr>
      <vt:lpstr>   ТЕОРЕТИЧЕСКИЕ ОСНОВЫ ОБУЧЕНИЯ ОСНОВАМ БЕЗОПАСНОСТИ ЖИЗНЕДЕЯТЕЛЬНОСТИ</vt:lpstr>
      <vt:lpstr>Слайд 3</vt:lpstr>
      <vt:lpstr>ТРЕБОВАНИЯ К РЕЗУЛЬТАТТАМ ОСВОЕНИЯ ОСНОВНОЙ ОБРАЗОВАТЕЛЬНОЙ ПРОГРАММЫ ДОЛЖНЫ ВКЛЮЧАТЬ НЕ ТОЛЬКО ЗНАНИЯ, НО И УМЕНИЯ ПО ИХ ПРИМЕНЕНИЮ. ДОСТИЖЕНИЕ ТАКИХ РЕЗУЛЬТАТОВ В ПРАКТИКЕ ДОЛЖНО ОСНОВЫВАТЬСЯ НА ДОСТИЖЕНИЯХ ПСИХОЛОГО-ПЕДАГОГИЧЕСКОЙ НАУКИ, ЗАЛОЖЕННЫХ В ПРИНЦИПАХ ОБУЧЕНИЯ</vt:lpstr>
      <vt:lpstr>ПРИНЦИПЫ:</vt:lpstr>
      <vt:lpstr>Слайд 6</vt:lpstr>
      <vt:lpstr>ПРИНЦИП НАУЧНОСТИ И СВЯЗИ ТЕОРИИ С ПРАКТИКОЙ</vt:lpstr>
      <vt:lpstr>ОБЖ –ОДИН ИЗ ТЕХ ПРЕДМЕТОВ, ПРИ ИЗУЧЕНИИ КОТОРОГО СЛЕДУЕТ УЧИТЫВАТЬ ЭМОЦИОНАЛЬНОЕ СОСТОЯНИЕ ОБУЧАЮЩИХСЯ, ОСОБЕННО ПРИ ОЦЕНИВАНИИ ГОТОВНОСТИ УЧЕНИКА К ДЕЙСТВИЯМ ВО ВНЕШТАТНОЙ СИТУАЦИИ. ПО ВНЕШНИМ ПРОЯВЛЕНИЯМ ЭМОЦИЙ МОЖНО ЗАМЕТИТЬ, ЧТО УЧЕНИК НЕ ВСЕГДА ГОТОВ К ВЫПОЛНЕНИЮ ТОГО, ЧЕМУ ОН ОБУЧАЛСЯ НА ПРАКТИКЕ.</vt:lpstr>
      <vt:lpstr>2 ПРИМЕР:</vt:lpstr>
      <vt:lpstr>ПРИНЦИП ДОСТУПНОСТИ</vt:lpstr>
      <vt:lpstr>ПРИНЦИП СИСТЕМАТИЧНОСТИ И СИСТЕМНОСТИ</vt:lpstr>
      <vt:lpstr>ПРИНЦИП СОЗНАТЕЛЬНОСТИ И АКТИВНОСТИ УЧАЩИХСЯ</vt:lpstr>
      <vt:lpstr>ПРИНЦИП НАГЛЯДНОСТИ </vt:lpstr>
      <vt:lpstr>ВИДЫ НАГЛЯДНОСТИ:</vt:lpstr>
      <vt:lpstr>ПРИНЦИП ПРОЧНОСТИ УСВОЕНИЯ ЗНАНИЙ</vt:lpstr>
      <vt:lpstr>ПРИНЦИП СОВМЕСТНОЙ УЧЕБНОЙ ДЕЯТЕЛЬНОСТИ</vt:lpstr>
      <vt:lpstr>ПРИНЦИП ПОЛОЖИТЕЛЬНОГО ЭМОЦИОНАЛЬНОГО ОБЩЕНИЯ</vt:lpstr>
      <vt:lpstr>Слайд 18</vt:lpstr>
      <vt:lpstr>Использование передовых образовательных технологий в практической части курса обж</vt:lpstr>
      <vt:lpstr>ИКТ-ТЕХНОЛОГИИ</vt:lpstr>
      <vt:lpstr>Формы использования ИКТ</vt:lpstr>
      <vt:lpstr>Слайд 22</vt:lpstr>
      <vt:lpstr>Слайд 23</vt:lpstr>
      <vt:lpstr>МЕТОД ПРОЕКТОВ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школа 63</cp:lastModifiedBy>
  <cp:revision>26</cp:revision>
  <dcterms:created xsi:type="dcterms:W3CDTF">2013-04-01T18:32:46Z</dcterms:created>
  <dcterms:modified xsi:type="dcterms:W3CDTF">2013-04-08T06:27:02Z</dcterms:modified>
</cp:coreProperties>
</file>