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780" r:id="rId2"/>
    <p:sldMasterId id="2147483798" r:id="rId3"/>
    <p:sldMasterId id="2147483816" r:id="rId4"/>
    <p:sldMasterId id="2147483834" r:id="rId5"/>
    <p:sldMasterId id="2147483852" r:id="rId6"/>
    <p:sldMasterId id="2147483870" r:id="rId7"/>
    <p:sldMasterId id="2147483888" r:id="rId8"/>
    <p:sldMasterId id="2147483906" r:id="rId9"/>
  </p:sldMasterIdLst>
  <p:sldIdLst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48D4-FA61-4F9F-9B52-A30750B6A763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441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C30C-6A0A-427F-A281-D60607EF10F7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954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8FA-9B38-45A0-A621-43B906A3CCB9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213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F19F-A951-44D1-8F27-15ED29C97E7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004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298-C4F3-48F7-9F13-01A25D12BB5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215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3240-20B4-4BD5-A3F0-F7BEBB729EDE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335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013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992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3829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6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504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274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8A57-73E4-4DE4-AC40-CF009C693A04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204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20EC-E9CB-4F05-A593-8E2BB09C14E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40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072-9F80-4352-938F-6F931B9D86D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671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5EDA-B42B-45D8-B31A-95CD799ECA9A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132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11A9-6532-4D3C-BA50-F6BC1B65340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43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48D4-FA61-4F9F-9B52-A30750B6A763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370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C30C-6A0A-427F-A281-D60607EF10F7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418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8FA-9B38-45A0-A621-43B906A3CCB9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2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072-9F80-4352-938F-6F931B9D86D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340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F19F-A951-44D1-8F27-15ED29C97E7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67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298-C4F3-48F7-9F13-01A25D12BB5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112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3240-20B4-4BD5-A3F0-F7BEBB729EDE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41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530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930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1612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565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20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913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8A57-73E4-4DE4-AC40-CF009C693A04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7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5EDA-B42B-45D8-B31A-95CD799ECA9A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462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20EC-E9CB-4F05-A593-8E2BB09C14E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310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072-9F80-4352-938F-6F931B9D86D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262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5EDA-B42B-45D8-B31A-95CD799ECA9A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919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11A9-6532-4D3C-BA50-F6BC1B65340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676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48D4-FA61-4F9F-9B52-A30750B6A763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845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C30C-6A0A-427F-A281-D60607EF10F7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074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8FA-9B38-45A0-A621-43B906A3CCB9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716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F19F-A951-44D1-8F27-15ED29C97E7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579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298-C4F3-48F7-9F13-01A25D12BB5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680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3240-20B4-4BD5-A3F0-F7BEBB729EDE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8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11A9-6532-4D3C-BA50-F6BC1B65340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460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58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363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299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589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506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418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8A57-73E4-4DE4-AC40-CF009C693A04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086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20EC-E9CB-4F05-A593-8E2BB09C14E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5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48D4-FA61-4F9F-9B52-A30750B6A763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1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C30C-6A0A-427F-A281-D60607EF10F7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2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8FA-9B38-45A0-A621-43B906A3CCB9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3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F19F-A951-44D1-8F27-15ED29C97E7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7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298-C4F3-48F7-9F13-01A25D12BB5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6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3240-20B4-4BD5-A3F0-F7BEBB729EDE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89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95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16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13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15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6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8A57-73E4-4DE4-AC40-CF009C693A04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50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20EC-E9CB-4F05-A593-8E2BB09C14E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37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072-9F80-4352-938F-6F931B9D86D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4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5EDA-B42B-45D8-B31A-95CD799ECA9A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9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11A9-6532-4D3C-BA50-F6BC1B65340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1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48D4-FA61-4F9F-9B52-A30750B6A763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71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C30C-6A0A-427F-A281-D60607EF10F7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7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8FA-9B38-45A0-A621-43B906A3CCB9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16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F19F-A951-44D1-8F27-15ED29C97E7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47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298-C4F3-48F7-9F13-01A25D12BB5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76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3240-20B4-4BD5-A3F0-F7BEBB729EDE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99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96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6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249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80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67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66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8A57-73E4-4DE4-AC40-CF009C693A04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56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20EC-E9CB-4F05-A593-8E2BB09C14E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65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072-9F80-4352-938F-6F931B9D86D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04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5EDA-B42B-45D8-B31A-95CD799ECA9A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8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11A9-6532-4D3C-BA50-F6BC1B65340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47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48D4-FA61-4F9F-9B52-A30750B6A763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2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C30C-6A0A-427F-A281-D60607EF10F7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9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8FA-9B38-45A0-A621-43B906A3CCB9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26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F19F-A951-44D1-8F27-15ED29C97E7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130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298-C4F3-48F7-9F13-01A25D12BB5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05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3240-20B4-4BD5-A3F0-F7BEBB729EDE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426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904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3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583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44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2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64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8A57-73E4-4DE4-AC40-CF009C693A04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88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20EC-E9CB-4F05-A593-8E2BB09C14E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52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072-9F80-4352-938F-6F931B9D86D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254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5EDA-B42B-45D8-B31A-95CD799ECA9A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358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11A9-6532-4D3C-BA50-F6BC1B65340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372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48D4-FA61-4F9F-9B52-A30750B6A763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24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C30C-6A0A-427F-A281-D60607EF10F7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209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8FA-9B38-45A0-A621-43B906A3CCB9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36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F19F-A951-44D1-8F27-15ED29C97E7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1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298-C4F3-48F7-9F13-01A25D12BB5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267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3240-20B4-4BD5-A3F0-F7BEBB729EDE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511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73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12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4689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608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321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871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8A57-73E4-4DE4-AC40-CF009C693A04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5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20EC-E9CB-4F05-A593-8E2BB09C14E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0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072-9F80-4352-938F-6F931B9D86D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581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5EDA-B42B-45D8-B31A-95CD799ECA9A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790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11A9-6532-4D3C-BA50-F6BC1B65340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498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48D4-FA61-4F9F-9B52-A30750B6A763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505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C30C-6A0A-427F-A281-D60607EF10F7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337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58FA-9B38-45A0-A621-43B906A3CCB9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045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F19F-A951-44D1-8F27-15ED29C97E7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367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D298-C4F3-48F7-9F13-01A25D12BB5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874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3240-20B4-4BD5-A3F0-F7BEBB729EDE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383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9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66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2554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915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301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409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8A57-73E4-4DE4-AC40-CF009C693A04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368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20EC-E9CB-4F05-A593-8E2BB09C14EC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102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072-9F80-4352-938F-6F931B9D86D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3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5EDA-B42B-45D8-B31A-95CD799ECA9A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887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11A9-6532-4D3C-BA50-F6BC1B65340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8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14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85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18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11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66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05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14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FD2E1B-97F7-4D46-9BE2-5F9B9BA13DF5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53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216275" y="274639"/>
            <a:ext cx="7272338" cy="777875"/>
          </a:xfrm>
          <a:solidFill>
            <a:srgbClr val="FFCC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b="1" smtClean="0">
                <a:solidFill>
                  <a:srgbClr val="99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§</a:t>
            </a:r>
            <a:r>
              <a:rPr lang="ru-RU" altLang="ru-RU" b="1" smtClean="0">
                <a:solidFill>
                  <a:srgbClr val="99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Познай самого себя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700217" y="2100649"/>
            <a:ext cx="9557737" cy="442839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ru-RU" sz="2800" dirty="0">
                <a:solidFill>
                  <a:srgbClr val="6600FF"/>
                </a:solidFill>
                <a:latin typeface="Comic Sans MS" panose="030F0702030302020204" pitchFamily="66" charset="0"/>
              </a:rPr>
              <a:t>Познание мира и себя.</a:t>
            </a:r>
          </a:p>
          <a:p>
            <a:pPr eaLnBrk="1" hangingPunct="1"/>
            <a:r>
              <a:rPr lang="ru-RU" altLang="ru-RU" sz="2800" dirty="0">
                <a:solidFill>
                  <a:srgbClr val="6600FF"/>
                </a:solidFill>
                <a:latin typeface="Comic Sans MS" panose="030F0702030302020204" pitchFamily="66" charset="0"/>
              </a:rPr>
              <a:t>Что такое самосознание.</a:t>
            </a:r>
          </a:p>
          <a:p>
            <a:pPr eaLnBrk="1" hangingPunct="1"/>
            <a:r>
              <a:rPr lang="ru-RU" altLang="ru-RU" sz="2800" dirty="0">
                <a:solidFill>
                  <a:srgbClr val="6600FF"/>
                </a:solidFill>
                <a:latin typeface="Comic Sans MS" panose="030F0702030302020204" pitchFamily="66" charset="0"/>
              </a:rPr>
              <a:t>На что ты способен.</a:t>
            </a:r>
          </a:p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Вспомни!</a:t>
            </a:r>
          </a:p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Что такое личность? </a:t>
            </a:r>
          </a:p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Какие потребности и способности есть у человека?</a:t>
            </a:r>
          </a:p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           </a:t>
            </a:r>
            <a:r>
              <a:rPr lang="ru-RU" altLang="ru-RU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Что значит найти себя?</a:t>
            </a:r>
          </a:p>
          <a:p>
            <a:pPr eaLnBrk="1" hangingPunct="1">
              <a:buFontTx/>
              <a:buNone/>
            </a:pPr>
            <a:r>
              <a:rPr lang="ru-RU" altLang="ru-RU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        </a:t>
            </a:r>
            <a:r>
              <a:rPr lang="ru-RU" altLang="ru-RU" sz="2800" i="1" dirty="0">
                <a:solidFill>
                  <a:schemeClr val="bg2"/>
                </a:solidFill>
                <a:latin typeface="Comic Sans MS" panose="030F0702030302020204" pitchFamily="66" charset="0"/>
              </a:rPr>
              <a:t>«Что я такое? С тех пор как существуют   </a:t>
            </a:r>
          </a:p>
          <a:p>
            <a:pPr eaLnBrk="1" hangingPunct="1">
              <a:buFontTx/>
              <a:buNone/>
            </a:pPr>
            <a:r>
              <a:rPr lang="ru-RU" altLang="ru-RU" sz="2800" i="1" dirty="0">
                <a:solidFill>
                  <a:schemeClr val="bg2"/>
                </a:solidFill>
                <a:latin typeface="Comic Sans MS" panose="030F0702030302020204" pitchFamily="66" charset="0"/>
              </a:rPr>
              <a:t>            люди, они отвечают на это не словами,  </a:t>
            </a:r>
          </a:p>
          <a:p>
            <a:pPr eaLnBrk="1" hangingPunct="1">
              <a:buFontTx/>
              <a:buNone/>
            </a:pPr>
            <a:r>
              <a:rPr lang="ru-RU" altLang="ru-RU" sz="2800" i="1" dirty="0">
                <a:solidFill>
                  <a:schemeClr val="bg2"/>
                </a:solidFill>
                <a:latin typeface="Comic Sans MS" panose="030F0702030302020204" pitchFamily="66" charset="0"/>
              </a:rPr>
              <a:t>           то есть орудием разума, а всей жизнью».</a:t>
            </a:r>
            <a:r>
              <a:rPr lang="ru-RU" altLang="ru-RU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altLang="ru-RU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                                                     Л.Н. Толстой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9" y="1196976"/>
            <a:ext cx="19145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652964"/>
            <a:ext cx="10795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3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Домашнее задание.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4000" dirty="0" smtClean="0">
                <a:solidFill>
                  <a:srgbClr val="FFFF00"/>
                </a:solidFill>
              </a:rPr>
              <a:t>Параграф 4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solidFill>
                  <a:srgbClr val="FFFF00"/>
                </a:solidFill>
              </a:rPr>
              <a:t>Доделать задание, если не доделано на уроке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4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6" y="3834105"/>
            <a:ext cx="1516062" cy="2020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2" y="2655889"/>
            <a:ext cx="2374900" cy="178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23358"/>
            <a:ext cx="1254125" cy="1728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1" y="966788"/>
            <a:ext cx="1435100" cy="216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2027866" y="843611"/>
            <a:ext cx="1295400" cy="1008063"/>
          </a:xfrm>
          <a:prstGeom prst="wedgeRoundRectCallout">
            <a:avLst>
              <a:gd name="adj1" fmla="val -75981"/>
              <a:gd name="adj2" fmla="val 50315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990000"/>
                </a:solidFill>
                <a:latin typeface="Comic Sans MS" panose="030F0702030302020204" pitchFamily="66" charset="0"/>
              </a:rPr>
              <a:t>Я сам!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476250"/>
            <a:ext cx="7596188" cy="49053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60000"/>
              </a:lnSpc>
            </a:pPr>
            <a:r>
              <a:rPr lang="ru-RU" altLang="ru-RU" sz="4000" b="1" dirty="0">
                <a:solidFill>
                  <a:srgbClr val="990000"/>
                </a:solidFill>
                <a:latin typeface="Comic Sans MS" panose="030F0702030302020204" pitchFamily="66" charset="0"/>
              </a:rPr>
              <a:t>Познание мира и себя </a:t>
            </a:r>
            <a:br>
              <a:rPr lang="ru-RU" altLang="ru-RU" sz="4000" b="1" dirty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>
                <a:solidFill>
                  <a:srgbClr val="990000"/>
                </a:solidFill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2671997" y="2205039"/>
            <a:ext cx="1368425" cy="2159000"/>
          </a:xfrm>
          <a:prstGeom prst="wedgeRoundRectCallout">
            <a:avLst>
              <a:gd name="adj1" fmla="val -101278"/>
              <a:gd name="adj2" fmla="val 45884"/>
              <a:gd name="adj3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990000"/>
                </a:solidFill>
                <a:latin typeface="Comic Sans MS" panose="030F0702030302020204" pitchFamily="66" charset="0"/>
              </a:rPr>
              <a:t>Все ли я успел в жизни? Что хорошего я сделал людям?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8904289" y="188913"/>
            <a:ext cx="1368425" cy="1441450"/>
          </a:xfrm>
          <a:prstGeom prst="wedgeRoundRectCallout">
            <a:avLst>
              <a:gd name="adj1" fmla="val -109977"/>
              <a:gd name="adj2" fmla="val 46917"/>
              <a:gd name="adj3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FF9900"/>
                </a:solidFill>
                <a:latin typeface="Comic Sans MS" panose="030F0702030302020204" pitchFamily="66" charset="0"/>
              </a:rPr>
              <a:t>Кто я? Каков я? Кто я? Каков я?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9011444" y="1917700"/>
            <a:ext cx="1584325" cy="1008063"/>
          </a:xfrm>
          <a:prstGeom prst="wedgeRoundRectCallout">
            <a:avLst>
              <a:gd name="adj1" fmla="val -55509"/>
              <a:gd name="adj2" fmla="val 102755"/>
              <a:gd name="adj3" fmla="val 16667"/>
            </a:avLst>
          </a:prstGeom>
          <a:solidFill>
            <a:srgbClr val="EAEAEA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FF9900"/>
                </a:solidFill>
                <a:latin typeface="Comic Sans MS" panose="030F0702030302020204" pitchFamily="66" charset="0"/>
              </a:rPr>
              <a:t>Для чего я живу?</a:t>
            </a: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95" y="1347642"/>
            <a:ext cx="13811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627337" y="4437064"/>
            <a:ext cx="74517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990000"/>
                </a:solidFill>
              </a:rPr>
              <a:t>Познание самого себя</a:t>
            </a:r>
            <a:r>
              <a:rPr lang="ru-RU" altLang="ru-RU">
                <a:solidFill>
                  <a:srgbClr val="006666"/>
                </a:solidFill>
              </a:rPr>
              <a:t> – это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6666"/>
                </a:solidFill>
              </a:rPr>
              <a:t>- исследование способностей и возможностей, поиск вида деятельности, который в наибольшей мере будет им соответствовать;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>
                <a:solidFill>
                  <a:srgbClr val="006666"/>
                </a:solidFill>
              </a:rPr>
              <a:t> изучение себя как части природы, выявление своих биологических особенностей и потребностей;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>
                <a:solidFill>
                  <a:srgbClr val="006666"/>
                </a:solidFill>
              </a:rPr>
              <a:t> понимание себя как части общества, группы (осознание своего духовного и нравственного «я»).</a:t>
            </a:r>
          </a:p>
        </p:txBody>
      </p:sp>
    </p:spTree>
    <p:extLst>
      <p:ext uri="{BB962C8B-B14F-4D97-AF65-F5344CB8AC3E}">
        <p14:creationId xmlns:p14="http://schemas.microsoft.com/office/powerpoint/2010/main" val="332391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014" y="274639"/>
            <a:ext cx="7570787" cy="30829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400">
                <a:solidFill>
                  <a:srgbClr val="6600FF"/>
                </a:solidFill>
              </a:rPr>
              <a:t>Исторически сложилось так, что стремление человека узнать себя и оценить свои способности было не только результатом развития его пытливого ума и природной любознательности, но и естественной необходимостью и важнейшей </a:t>
            </a:r>
            <a:r>
              <a:rPr lang="ru-RU" altLang="ru-RU" sz="2400" b="1">
                <a:solidFill>
                  <a:srgbClr val="6600FF"/>
                </a:solidFill>
              </a:rPr>
              <a:t>потребностью</a:t>
            </a:r>
            <a:r>
              <a:rPr lang="ru-RU" altLang="ru-RU" sz="2400">
                <a:solidFill>
                  <a:srgbClr val="6600FF"/>
                </a:solidFill>
              </a:rPr>
              <a:t>, условием выживания человека и приспособления к окружающей действительности.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3213100"/>
            <a:ext cx="8229600" cy="3455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800" dirty="0">
                <a:solidFill>
                  <a:srgbClr val="6600FF"/>
                </a:solidFill>
                <a:latin typeface="Mistral" panose="03090702030407020403" pitchFamily="66" charset="0"/>
              </a:rPr>
              <a:t>Путешествие в прошлое</a:t>
            </a:r>
            <a:r>
              <a:rPr lang="ru-RU" altLang="ru-RU" dirty="0" smtClean="0">
                <a:solidFill>
                  <a:srgbClr val="6600FF"/>
                </a:solidFill>
              </a:rPr>
              <a:t>, стр. 38.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>
              <a:solidFill>
                <a:srgbClr val="66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>
              <a:solidFill>
                <a:srgbClr val="66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>
              <a:solidFill>
                <a:srgbClr val="66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>
              <a:solidFill>
                <a:srgbClr val="66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>
                <a:solidFill>
                  <a:srgbClr val="6600FF"/>
                </a:solidFill>
              </a:rPr>
              <a:t>Вспомни</a:t>
            </a:r>
            <a:r>
              <a:rPr lang="ru-RU" altLang="ru-RU" sz="2400" dirty="0">
                <a:solidFill>
                  <a:srgbClr val="6600FF"/>
                </a:solidFill>
              </a:rPr>
              <a:t>, как воспитывали молодых людей в Спарте.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135188" y="404813"/>
            <a:ext cx="431800" cy="863600"/>
          </a:xfrm>
          <a:custGeom>
            <a:avLst/>
            <a:gdLst>
              <a:gd name="T0" fmla="*/ 377825 w 21600"/>
              <a:gd name="T1" fmla="*/ 431800 h 21600"/>
              <a:gd name="T2" fmla="*/ 215900 w 21600"/>
              <a:gd name="T3" fmla="*/ 863600 h 21600"/>
              <a:gd name="T4" fmla="*/ 53975 w 21600"/>
              <a:gd name="T5" fmla="*/ 431800 h 21600"/>
              <a:gd name="T6" fmla="*/ 215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208214" y="1484313"/>
            <a:ext cx="287337" cy="215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6" y="3838670"/>
            <a:ext cx="1782827" cy="1922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183" y="4079876"/>
            <a:ext cx="2376487" cy="1581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511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9"/>
            <a:ext cx="6778625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mtClean="0">
                <a:solidFill>
                  <a:srgbClr val="990000"/>
                </a:solidFill>
                <a:latin typeface="Comic Sans MS" panose="030F0702030302020204" pitchFamily="66" charset="0"/>
              </a:rPr>
              <a:t>Что такое самосознание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03389" y="1052513"/>
            <a:ext cx="8785225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rgbClr val="6600FF"/>
                </a:solidFill>
                <a:latin typeface="Comic Sans MS" panose="030F0702030302020204" pitchFamily="66" charset="0"/>
              </a:rPr>
              <a:t>Самосознание</a:t>
            </a:r>
            <a:r>
              <a:rPr lang="ru-RU" altLang="ru-RU" sz="2400" dirty="0">
                <a:solidFill>
                  <a:srgbClr val="6600FF"/>
                </a:solidFill>
                <a:latin typeface="Comic Sans MS" panose="030F0702030302020204" pitchFamily="66" charset="0"/>
              </a:rPr>
              <a:t> - это сознание, направленное на себя самого.</a:t>
            </a:r>
          </a:p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rgbClr val="6600FF"/>
                </a:solidFill>
                <a:latin typeface="Comic Sans MS" panose="030F0702030302020204" pitchFamily="66" charset="0"/>
              </a:rPr>
              <a:t>Самооценка</a:t>
            </a:r>
            <a:r>
              <a:rPr lang="ru-RU" altLang="ru-RU" sz="2400" dirty="0">
                <a:solidFill>
                  <a:srgbClr val="6600FF"/>
                </a:solidFill>
                <a:latin typeface="Comic Sans MS" panose="030F0702030302020204" pitchFamily="66" charset="0"/>
              </a:rPr>
              <a:t> – оценка человеком самого себя, своих качеств, способностей, особенностей своей деятельности.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        </a:t>
            </a:r>
            <a:r>
              <a:rPr lang="ru-RU" altLang="ru-RU" sz="2400" dirty="0">
                <a:solidFill>
                  <a:srgbClr val="6600FF"/>
                </a:solidFill>
                <a:latin typeface="Comic Sans MS" panose="030F0702030302020204" pitchFamily="66" charset="0"/>
              </a:rPr>
              <a:t>завышенная </a:t>
            </a:r>
            <a:r>
              <a:rPr lang="ru-RU" altLang="ru-RU" sz="2400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          правильная           заниженная</a:t>
            </a:r>
            <a:endParaRPr lang="ru-RU" altLang="ru-RU" sz="2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4008439" y="2892426"/>
            <a:ext cx="2087562" cy="3603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024564" y="2885928"/>
            <a:ext cx="2376487" cy="3603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022975" y="2851944"/>
            <a:ext cx="0" cy="50482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84" y="3421063"/>
            <a:ext cx="1465263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73" y="3589338"/>
            <a:ext cx="1992312" cy="1293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115889"/>
            <a:ext cx="14446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10006" y="3589338"/>
            <a:ext cx="2160587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9900"/>
                </a:solidFill>
                <a:latin typeface="Comic Sans MS" panose="030F0702030302020204" pitchFamily="66" charset="0"/>
              </a:rPr>
              <a:t>Помогает поверить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9900"/>
                </a:solidFill>
                <a:latin typeface="Comic Sans MS" panose="030F0702030302020204" pitchFamily="66" charset="0"/>
              </a:rPr>
              <a:t>в свои силы,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9900"/>
                </a:solidFill>
                <a:latin typeface="Comic Sans MS" panose="030F0702030302020204" pitchFamily="66" charset="0"/>
              </a:rPr>
              <a:t>выделить ту деятельность,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9900"/>
                </a:solidFill>
                <a:latin typeface="Comic Sans MS" panose="030F0702030302020204" pitchFamily="66" charset="0"/>
              </a:rPr>
              <a:t>в которой ты сможешь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9900"/>
                </a:solidFill>
                <a:latin typeface="Comic Sans MS" panose="030F0702030302020204" pitchFamily="66" charset="0"/>
              </a:rPr>
              <a:t>достичь высоких результатов,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9900"/>
                </a:solidFill>
                <a:latin typeface="Comic Sans MS" panose="030F0702030302020204" pitchFamily="66" charset="0"/>
              </a:rPr>
              <a:t>преодолеть все трудности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621224" y="5007769"/>
            <a:ext cx="30718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9900"/>
                </a:solidFill>
                <a:latin typeface="Comic Sans MS" panose="030F0702030302020204" pitchFamily="66" charset="0"/>
              </a:rPr>
              <a:t>Сдерживает развитие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9900"/>
                </a:solidFill>
                <a:latin typeface="Comic Sans MS" panose="030F0702030302020204" pitchFamily="66" charset="0"/>
              </a:rPr>
              <a:t>способностей,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9900"/>
                </a:solidFill>
                <a:latin typeface="Comic Sans MS" panose="030F0702030302020204" pitchFamily="66" charset="0"/>
              </a:rPr>
              <a:t>рождает неверие в себя,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9900"/>
                </a:solidFill>
                <a:latin typeface="Comic Sans MS" panose="030F0702030302020204" pitchFamily="66" charset="0"/>
              </a:rPr>
              <a:t> снижает удовлетворение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9900"/>
                </a:solidFill>
                <a:latin typeface="Comic Sans MS" panose="030F0702030302020204" pitchFamily="66" charset="0"/>
              </a:rPr>
              <a:t>от своей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9900"/>
                </a:solidFill>
                <a:latin typeface="Comic Sans MS" panose="030F0702030302020204" pitchFamily="66" charset="0"/>
              </a:rPr>
              <a:t>деятельности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527977" y="3589338"/>
            <a:ext cx="2159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9900"/>
                </a:solidFill>
                <a:latin typeface="Comic Sans MS" panose="030F0702030302020204" pitchFamily="66" charset="0"/>
              </a:rPr>
              <a:t>Характеризуется переоценкой своих данных, эгоистичностью, чувством превосходства, пренебрежением чужим мнением</a:t>
            </a:r>
            <a:endParaRPr lang="ru-RU" altLang="ru-RU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8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4" y="274638"/>
            <a:ext cx="73548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>
                <a:solidFill>
                  <a:srgbClr val="990000"/>
                </a:solidFill>
                <a:latin typeface="Comic Sans MS" panose="030F0702030302020204" pitchFamily="66" charset="0"/>
              </a:rPr>
              <a:t>Что нужно, чтобы оценить себя правильно?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>
                <a:solidFill>
                  <a:srgbClr val="6600FF"/>
                </a:solidFill>
              </a:rPr>
              <a:t>Важно знать свои положительные и отрицательные качества, стараться развивать одни и освобождаться от других,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>
                <a:solidFill>
                  <a:srgbClr val="6600FF"/>
                </a:solidFill>
              </a:rPr>
              <a:t>объективно относиться к своим успехам и неудачам, порицанию и похвале, не терять уверенности в себе,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>
                <a:solidFill>
                  <a:srgbClr val="6600FF"/>
                </a:solidFill>
              </a:rPr>
              <a:t>научиться видеть и оценивать себя,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>
                <a:solidFill>
                  <a:srgbClr val="6600FF"/>
                </a:solidFill>
              </a:rPr>
              <a:t>ощущать собственный рост,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>
                <a:solidFill>
                  <a:srgbClr val="6600FF"/>
                </a:solidFill>
              </a:rPr>
              <a:t>развитие,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>
                <a:solidFill>
                  <a:srgbClr val="6600FF"/>
                </a:solidFill>
              </a:rPr>
              <a:t>перемены в себе.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3"/>
            <a:ext cx="104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/>
          <a:stretch>
            <a:fillRect/>
          </a:stretch>
        </p:blipFill>
        <p:spPr bwMode="auto">
          <a:xfrm>
            <a:off x="7680326" y="4652964"/>
            <a:ext cx="251936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92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4221164"/>
            <a:ext cx="13239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2764" y="32546"/>
            <a:ext cx="86868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>
                <a:solidFill>
                  <a:srgbClr val="990000"/>
                </a:solidFill>
                <a:latin typeface="Comic Sans MS" panose="030F0702030302020204" pitchFamily="66" charset="0"/>
              </a:rPr>
              <a:t>Как обрести б</a:t>
            </a:r>
            <a:r>
              <a:rPr lang="en-US" altLang="ru-RU" sz="4000" b="1" dirty="0">
                <a:solidFill>
                  <a:srgbClr val="990000"/>
                </a:solidFill>
                <a:latin typeface="Comic Sans MS" panose="030F0702030302020204" pitchFamily="66" charset="0"/>
              </a:rPr>
              <a:t>ó</a:t>
            </a:r>
            <a:r>
              <a:rPr lang="ru-RU" altLang="ru-RU" sz="4000" b="1" dirty="0" err="1">
                <a:solidFill>
                  <a:srgbClr val="990000"/>
                </a:solidFill>
                <a:latin typeface="Comic Sans MS" panose="030F0702030302020204" pitchFamily="66" charset="0"/>
              </a:rPr>
              <a:t>льшую</a:t>
            </a:r>
            <a:r>
              <a:rPr lang="ru-RU" altLang="ru-RU" sz="4000" b="1" dirty="0">
                <a:solidFill>
                  <a:srgbClr val="990000"/>
                </a:solidFill>
                <a:latin typeface="Comic Sans MS" panose="030F0702030302020204" pitchFamily="66" charset="0"/>
              </a:rPr>
              <a:t> уверенность в себе?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idx="1"/>
          </p:nvPr>
        </p:nvSpPr>
        <p:spPr>
          <a:xfrm>
            <a:off x="1524000" y="1052514"/>
            <a:ext cx="8686800" cy="58054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800" i="1" dirty="0">
                <a:solidFill>
                  <a:srgbClr val="6600FF"/>
                </a:solidFill>
              </a:rPr>
              <a:t>Самовнушение</a:t>
            </a:r>
          </a:p>
          <a:p>
            <a:pPr eaLnBrk="1" hangingPunct="1">
              <a:buFontTx/>
              <a:buNone/>
            </a:pPr>
            <a:endParaRPr lang="ru-RU" altLang="ru-RU" dirty="0" smtClean="0">
              <a:solidFill>
                <a:srgbClr val="6600FF"/>
              </a:solidFill>
            </a:endParaRPr>
          </a:p>
          <a:p>
            <a:pPr eaLnBrk="1" hangingPunct="1">
              <a:buFontTx/>
              <a:buNone/>
            </a:pPr>
            <a:endParaRPr lang="ru-RU" altLang="ru-RU" dirty="0" smtClean="0">
              <a:solidFill>
                <a:srgbClr val="6600FF"/>
              </a:solidFill>
            </a:endParaRPr>
          </a:p>
          <a:p>
            <a:pPr eaLnBrk="1" hangingPunct="1">
              <a:buFontTx/>
              <a:buNone/>
            </a:pPr>
            <a:endParaRPr lang="ru-RU" altLang="ru-RU" sz="2800" dirty="0"/>
          </a:p>
          <a:p>
            <a:pPr eaLnBrk="1" hangingPunct="1"/>
            <a:r>
              <a:rPr lang="ru-RU" altLang="ru-RU" sz="2800" i="1" dirty="0">
                <a:solidFill>
                  <a:srgbClr val="6600FF"/>
                </a:solidFill>
              </a:rPr>
              <a:t>Психологические тренинги и </a:t>
            </a:r>
          </a:p>
          <a:p>
            <a:pPr eaLnBrk="1" hangingPunct="1">
              <a:buFontTx/>
              <a:buNone/>
            </a:pPr>
            <a:r>
              <a:rPr lang="ru-RU" altLang="ru-RU" sz="2800" i="1" dirty="0">
                <a:solidFill>
                  <a:srgbClr val="6600FF"/>
                </a:solidFill>
              </a:rPr>
              <a:t>чтение специальной литературы</a:t>
            </a:r>
          </a:p>
          <a:p>
            <a:pPr eaLnBrk="1" hangingPunct="1"/>
            <a:r>
              <a:rPr lang="ru-RU" altLang="ru-RU" sz="2800" i="1" dirty="0">
                <a:solidFill>
                  <a:srgbClr val="6600FF"/>
                </a:solidFill>
              </a:rPr>
              <a:t>Занятия </a:t>
            </a:r>
          </a:p>
          <a:p>
            <a:pPr eaLnBrk="1" hangingPunct="1">
              <a:buFontTx/>
              <a:buNone/>
            </a:pPr>
            <a:r>
              <a:rPr lang="ru-RU" altLang="ru-RU" sz="2800" i="1" dirty="0">
                <a:solidFill>
                  <a:srgbClr val="6600FF"/>
                </a:solidFill>
              </a:rPr>
              <a:t>любимым </a:t>
            </a:r>
          </a:p>
          <a:p>
            <a:pPr eaLnBrk="1" hangingPunct="1">
              <a:buFontTx/>
              <a:buNone/>
            </a:pPr>
            <a:r>
              <a:rPr lang="ru-RU" altLang="ru-RU" sz="2800" i="1" dirty="0">
                <a:solidFill>
                  <a:srgbClr val="6600FF"/>
                </a:solidFill>
              </a:rPr>
              <a:t>делом, </a:t>
            </a:r>
          </a:p>
          <a:p>
            <a:pPr eaLnBrk="1" hangingPunct="1">
              <a:buFontTx/>
              <a:buNone/>
            </a:pPr>
            <a:r>
              <a:rPr lang="ru-RU" altLang="ru-RU" sz="2800" i="1" dirty="0">
                <a:solidFill>
                  <a:srgbClr val="6600FF"/>
                </a:solidFill>
              </a:rPr>
              <a:t>успехи </a:t>
            </a:r>
          </a:p>
          <a:p>
            <a:pPr eaLnBrk="1" hangingPunct="1">
              <a:buFontTx/>
              <a:buNone/>
            </a:pPr>
            <a:r>
              <a:rPr lang="ru-RU" altLang="ru-RU" sz="2800" i="1" dirty="0">
                <a:solidFill>
                  <a:srgbClr val="6600FF"/>
                </a:solidFill>
              </a:rPr>
              <a:t>в спорте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82" y="53976"/>
            <a:ext cx="104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1" y="801687"/>
            <a:ext cx="1722437" cy="2036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908051"/>
            <a:ext cx="1471613" cy="2303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55" y="1408907"/>
            <a:ext cx="4464050" cy="1612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7464425" y="1052514"/>
            <a:ext cx="1944688" cy="865187"/>
          </a:xfrm>
          <a:prstGeom prst="wedgeEllipseCallout">
            <a:avLst>
              <a:gd name="adj1" fmla="val 39551"/>
              <a:gd name="adj2" fmla="val 8192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6600FF"/>
                </a:solidFill>
              </a:rPr>
              <a:t>У меня все получится!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60" y="3157538"/>
            <a:ext cx="1512887" cy="1423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536">
            <a:off x="9367022" y="3124819"/>
            <a:ext cx="1127125" cy="16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157788"/>
            <a:ext cx="1150938" cy="1700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448300" y="4581525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990000"/>
                </a:solidFill>
                <a:latin typeface="Comic Sans MS" panose="030F0702030302020204" pitchFamily="66" charset="0"/>
              </a:rPr>
              <a:t>Не переусердствуй!</a:t>
            </a: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084764"/>
            <a:ext cx="1517650" cy="1773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8235950" y="4960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44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852">
            <a:off x="4224339" y="4581525"/>
            <a:ext cx="2016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437">
            <a:off x="8040688" y="3573463"/>
            <a:ext cx="23860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080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>
                <a:solidFill>
                  <a:srgbClr val="990000"/>
                </a:solidFill>
                <a:latin typeface="Comic Sans MS" panose="030F0702030302020204" pitchFamily="66" charset="0"/>
              </a:rPr>
              <a:t>На</a:t>
            </a:r>
            <a:r>
              <a:rPr lang="ru-RU" altLang="ru-RU" sz="4000" dirty="0">
                <a:solidFill>
                  <a:srgbClr val="99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="1" dirty="0">
                <a:solidFill>
                  <a:srgbClr val="990000"/>
                </a:solidFill>
                <a:latin typeface="Comic Sans MS" panose="030F0702030302020204" pitchFamily="66" charset="0"/>
              </a:rPr>
              <a:t>что ты </a:t>
            </a:r>
            <a:r>
              <a:rPr lang="ru-RU" altLang="ru-RU" sz="40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способен</a:t>
            </a:r>
            <a:endParaRPr lang="ru-RU" altLang="ru-RU" sz="32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>
          <a:xfrm>
            <a:off x="1703388" y="981076"/>
            <a:ext cx="8964612" cy="58769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   </a:t>
            </a:r>
            <a:endParaRPr lang="ru-RU" i="1" smtClean="0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703389" y="836613"/>
            <a:ext cx="287337" cy="863600"/>
          </a:xfrm>
          <a:custGeom>
            <a:avLst/>
            <a:gdLst>
              <a:gd name="T0" fmla="*/ 251420 w 21600"/>
              <a:gd name="T1" fmla="*/ 431800 h 21600"/>
              <a:gd name="T2" fmla="*/ 143669 w 21600"/>
              <a:gd name="T3" fmla="*/ 863600 h 21600"/>
              <a:gd name="T4" fmla="*/ 35917 w 21600"/>
              <a:gd name="T5" fmla="*/ 431800 h 21600"/>
              <a:gd name="T6" fmla="*/ 14366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1703389" y="1844675"/>
            <a:ext cx="287337" cy="215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208213" y="908050"/>
            <a:ext cx="8208962" cy="122555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i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Человек обладает огромными способностями,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i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главное – уметь ими воспользоваться и развивать их.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365626"/>
            <a:ext cx="15430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2205039"/>
            <a:ext cx="17637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4308">
            <a:off x="1703389" y="1989138"/>
            <a:ext cx="17240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350">
            <a:off x="1703388" y="3860800"/>
            <a:ext cx="196691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5427664"/>
            <a:ext cx="19081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5300664"/>
            <a:ext cx="20478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6202">
            <a:off x="3143250" y="2852738"/>
            <a:ext cx="19431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276476"/>
            <a:ext cx="1968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13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350" y="165894"/>
            <a:ext cx="467995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400" b="1" dirty="0">
                <a:solidFill>
                  <a:srgbClr val="990000"/>
                </a:solidFill>
                <a:latin typeface="Comic Sans MS" panose="030F0702030302020204" pitchFamily="66" charset="0"/>
              </a:rPr>
              <a:t>Уровень развития способностей личности отражают понятия </a:t>
            </a:r>
            <a:br>
              <a:rPr lang="ru-RU" altLang="ru-RU" sz="2400" b="1" dirty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ru-RU" altLang="ru-RU" sz="2400" b="1" dirty="0">
                <a:solidFill>
                  <a:srgbClr val="990000"/>
                </a:solidFill>
                <a:latin typeface="Comic Sans MS" panose="030F0702030302020204" pitchFamily="66" charset="0"/>
              </a:rPr>
              <a:t>таланта и гениальности</a:t>
            </a:r>
            <a:endParaRPr lang="ru-RU" altLang="ru-RU" sz="2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96797" y="1414463"/>
            <a:ext cx="4906963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b="1" dirty="0">
                <a:solidFill>
                  <a:srgbClr val="6600FF"/>
                </a:solidFill>
              </a:rPr>
              <a:t>     Талантом</a:t>
            </a:r>
            <a:r>
              <a:rPr lang="ru-RU" altLang="ru-RU" i="1" dirty="0">
                <a:solidFill>
                  <a:srgbClr val="6600FF"/>
                </a:solidFill>
              </a:rPr>
              <a:t> называют способности, позволяющие получать продукт деятельности, отличающийся новизной, своеобразием, высоким совершенством и общественной значимостью.</a:t>
            </a:r>
          </a:p>
          <a:p>
            <a:pPr eaLnBrk="1" hangingPunct="1">
              <a:lnSpc>
                <a:spcPct val="80000"/>
              </a:lnSpc>
            </a:pPr>
            <a:endParaRPr lang="ru-RU" altLang="ru-RU" i="1" dirty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i="1" dirty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i="1" dirty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i="1" dirty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i="1" dirty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i="1" dirty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i="1" dirty="0">
                <a:solidFill>
                  <a:srgbClr val="6600FF"/>
                </a:solidFill>
              </a:rPr>
              <a:t>      Важный спутник таланта – труд. Талант – это не более чем возможность осуществления творческих успехов, но далеко еще не мастерство. Талант не освобождает человека от работы, а предполагает большой творческий напряженный труд.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311901" y="193268"/>
            <a:ext cx="3887788" cy="64801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i="1" dirty="0">
                <a:solidFill>
                  <a:srgbClr val="6600FF"/>
                </a:solidFill>
              </a:rPr>
              <a:t>         </a:t>
            </a:r>
            <a:r>
              <a:rPr lang="ru-RU" altLang="ru-RU" sz="1400" b="1" dirty="0">
                <a:solidFill>
                  <a:srgbClr val="6600FF"/>
                </a:solidFill>
              </a:rPr>
              <a:t> </a:t>
            </a:r>
            <a:r>
              <a:rPr lang="ru-RU" altLang="ru-RU" b="1" dirty="0">
                <a:solidFill>
                  <a:srgbClr val="6600FF"/>
                </a:solidFill>
              </a:rPr>
              <a:t>Гениальность</a:t>
            </a:r>
            <a:r>
              <a:rPr lang="ru-RU" altLang="ru-RU" i="1" dirty="0">
                <a:solidFill>
                  <a:srgbClr val="6600FF"/>
                </a:solidFill>
              </a:rPr>
              <a:t> – наивысшая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i="1" dirty="0">
                <a:solidFill>
                  <a:srgbClr val="6600FF"/>
                </a:solidFill>
              </a:rPr>
              <a:t>        степень проявления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i="1" dirty="0">
                <a:solidFill>
                  <a:srgbClr val="6600FF"/>
                </a:solidFill>
              </a:rPr>
              <a:t>        творческих сил человека.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 dirty="0">
                <a:solidFill>
                  <a:srgbClr val="6600FF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i="1" dirty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 dirty="0">
                <a:solidFill>
                  <a:srgbClr val="6600FF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i="1" dirty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i="1" dirty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i="1" dirty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i="1" dirty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 dirty="0">
                <a:solidFill>
                  <a:srgbClr val="6600FF"/>
                </a:solidFill>
              </a:rPr>
              <a:t>      </a:t>
            </a:r>
            <a:r>
              <a:rPr lang="ru-RU" altLang="ru-RU" dirty="0">
                <a:solidFill>
                  <a:srgbClr val="6600FF"/>
                </a:solidFill>
              </a:rPr>
              <a:t>Не стоит дожидаться, когда проявятся твои способности и дарования или сложатся более благоприятные условия для их реализации. Если есть мечта, верь в свои способности, старайся всеми способами их развивать и уверенно двигайся к своей цели.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rgbClr val="990000"/>
                </a:solidFill>
              </a:rPr>
              <a:t>       Дорогу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rgbClr val="990000"/>
                </a:solidFill>
              </a:rPr>
              <a:t>            осилит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rgbClr val="990000"/>
                </a:solidFill>
              </a:rPr>
              <a:t>                идущий!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>
              <a:solidFill>
                <a:srgbClr val="990000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0" y="188913"/>
            <a:ext cx="1577975" cy="1560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41" y="2690427"/>
            <a:ext cx="1222375" cy="144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03" y="2877730"/>
            <a:ext cx="1655763" cy="111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268413"/>
            <a:ext cx="12969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1268413"/>
            <a:ext cx="13081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919288" y="6091238"/>
            <a:ext cx="4545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990000"/>
                </a:solidFill>
                <a:latin typeface="Mistral" panose="03090702030407020403" pitchFamily="66" charset="0"/>
              </a:rPr>
              <a:t>Жил на свете человек,</a:t>
            </a:r>
            <a:r>
              <a:rPr lang="ru-RU" altLang="ru-RU" sz="2800">
                <a:solidFill>
                  <a:srgbClr val="990000"/>
                </a:solidFill>
                <a:latin typeface="Mistral" panose="03090702030407020403" pitchFamily="66" charset="0"/>
              </a:rPr>
              <a:t> </a:t>
            </a:r>
            <a:r>
              <a:rPr lang="ru-RU" altLang="ru-RU" sz="2000">
                <a:solidFill>
                  <a:srgbClr val="990000"/>
                </a:solidFill>
                <a:latin typeface="Arial Unicode MS" panose="020B0604020202020204" pitchFamily="34" charset="-128"/>
              </a:rPr>
              <a:t>стр.42</a:t>
            </a: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5013326"/>
            <a:ext cx="13827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269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60351"/>
            <a:ext cx="8964612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>
                <a:solidFill>
                  <a:srgbClr val="990000"/>
                </a:solidFill>
                <a:latin typeface="Comic Sans MS" panose="030F0702030302020204" pitchFamily="66" charset="0"/>
              </a:rPr>
              <a:t>Учимся узнавать и оценивать себя</a:t>
            </a:r>
            <a:br>
              <a:rPr lang="ru-RU" altLang="ru-RU" sz="4000" b="1" dirty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endParaRPr lang="ru-RU" altLang="ru-RU" sz="40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78840" y="1268413"/>
            <a:ext cx="9909773" cy="48577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800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200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Страница 45 №5  рубрика «В классе и дома»</a:t>
            </a:r>
            <a:endParaRPr lang="ru-RU" altLang="ru-RU" sz="32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4" y="246064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2614">
            <a:off x="3275729" y="3052014"/>
            <a:ext cx="4802595" cy="3306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82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2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3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4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5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6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7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9</TotalTime>
  <Words>577</Words>
  <Application>Microsoft Office PowerPoint</Application>
  <PresentationFormat>Широкоэкранный</PresentationFormat>
  <Paragraphs>100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Arial Unicode MS</vt:lpstr>
      <vt:lpstr>Arial</vt:lpstr>
      <vt:lpstr>Century Gothic</vt:lpstr>
      <vt:lpstr>Comic Sans MS</vt:lpstr>
      <vt:lpstr>Garamond</vt:lpstr>
      <vt:lpstr>Mistral</vt:lpstr>
      <vt:lpstr>Wingdings 3</vt:lpstr>
      <vt:lpstr>Savon</vt:lpstr>
      <vt:lpstr>Ион</vt:lpstr>
      <vt:lpstr>1_Ион</vt:lpstr>
      <vt:lpstr>2_Ион</vt:lpstr>
      <vt:lpstr>3_Ион</vt:lpstr>
      <vt:lpstr>4_Ион</vt:lpstr>
      <vt:lpstr>5_Ион</vt:lpstr>
      <vt:lpstr>6_Ион</vt:lpstr>
      <vt:lpstr>7_Ион</vt:lpstr>
      <vt:lpstr>§4. Познай самого себя</vt:lpstr>
      <vt:lpstr>Познание мира и себя     </vt:lpstr>
      <vt:lpstr>Исторически сложилось так, что стремление человека узнать себя и оценить свои способности было не только результатом развития его пытливого ума и природной любознательности, но и естественной необходимостью и важнейшей потребностью, условием выживания человека и приспособления к окружающей действительности.</vt:lpstr>
      <vt:lpstr>Что такое самосознание</vt:lpstr>
      <vt:lpstr>Что нужно, чтобы оценить себя правильно?</vt:lpstr>
      <vt:lpstr>Как обрести бóльшую уверенность в себе?</vt:lpstr>
      <vt:lpstr>На что ты способен</vt:lpstr>
      <vt:lpstr>Уровень развития способностей личности отражают понятия  таланта и гениальности</vt:lpstr>
      <vt:lpstr>Учимся узнавать и оценивать себя </vt:lpstr>
      <vt:lpstr>Домашнее задание.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§4. Познай самого себя</dc:title>
  <dc:creator>Саня</dc:creator>
  <cp:lastModifiedBy>Саня</cp:lastModifiedBy>
  <cp:revision>1</cp:revision>
  <dcterms:created xsi:type="dcterms:W3CDTF">2014-09-23T13:43:50Z</dcterms:created>
  <dcterms:modified xsi:type="dcterms:W3CDTF">2014-09-23T13:53:19Z</dcterms:modified>
</cp:coreProperties>
</file>