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3" r:id="rId5"/>
    <p:sldId id="258" r:id="rId6"/>
    <p:sldId id="274" r:id="rId7"/>
    <p:sldId id="259" r:id="rId8"/>
    <p:sldId id="267" r:id="rId9"/>
    <p:sldId id="270" r:id="rId10"/>
    <p:sldId id="260" r:id="rId11"/>
    <p:sldId id="261" r:id="rId12"/>
    <p:sldId id="269" r:id="rId13"/>
    <p:sldId id="262" r:id="rId14"/>
    <p:sldId id="263" r:id="rId15"/>
    <p:sldId id="266" r:id="rId16"/>
    <p:sldId id="272" r:id="rId17"/>
    <p:sldId id="278" r:id="rId18"/>
    <p:sldId id="279" r:id="rId19"/>
    <p:sldId id="280" r:id="rId20"/>
    <p:sldId id="281" r:id="rId21"/>
    <p:sldId id="282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0C1"/>
    <a:srgbClr val="FFF3E7"/>
    <a:srgbClr val="AB2F76"/>
    <a:srgbClr val="FF9F9F"/>
    <a:srgbClr val="62B7BE"/>
    <a:srgbClr val="95CFD3"/>
    <a:srgbClr val="0000CC"/>
    <a:srgbClr val="908C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B40B3-4292-4B78-8D7A-B3972A2E83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945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EA0E1-CB62-4D10-A5ED-D7029F2DD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000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46080-9ACF-427A-9322-CCD23154E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593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6BB05-CE60-4DE0-8F7F-32C4EB814E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752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A383D-9C36-463B-929F-3223AE009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84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7B037-AD8E-4DA2-88D0-7B2053E573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83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FC726-B490-497D-B63A-FE79624A73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52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0E131-2331-4048-9F9C-CC066D2CD7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6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4F6AC-D022-4C45-9572-8C509E74BE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17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87D62-B50D-4DF7-8A22-E6927D5DB7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45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F3A16-7DCF-44B7-B746-45FB2575D4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53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19825-9AE9-4CCC-B9BE-B79406CE51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666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5D5F3-2C24-4EAC-9E42-8E7CC27F93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518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B2B2B2"/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4477466-767D-4906-B89B-CC7E04056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gia.ru:8080/or/gia12/Main.html?view=Po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258888" y="188913"/>
            <a:ext cx="6553200" cy="1512887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7200" b="1"/>
              <a:t>Инновационные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1258888" y="1846263"/>
            <a:ext cx="6553200" cy="1512887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3600" b="1">
                <a:solidFill>
                  <a:srgbClr val="0000CC"/>
                </a:solidFill>
              </a:rPr>
              <a:t>технологии</a:t>
            </a: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1258888" y="3500438"/>
            <a:ext cx="6553200" cy="1512887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4400" b="1"/>
              <a:t>на уроках математики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1258888" y="5200650"/>
            <a:ext cx="6553200" cy="1512888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1600" b="1"/>
              <a:t>Учитель математики В.А. Воробьева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4"/>
          <p:cNvSpPr txBox="1">
            <a:spLocks noChangeArrowheads="1"/>
          </p:cNvSpPr>
          <p:nvPr/>
        </p:nvSpPr>
        <p:spPr bwMode="auto">
          <a:xfrm>
            <a:off x="971550" y="692150"/>
            <a:ext cx="74168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              </a:t>
            </a:r>
            <a:r>
              <a:rPr lang="ru-RU" sz="2800" b="1"/>
              <a:t>Использование компьютера на</a:t>
            </a:r>
          </a:p>
          <a:p>
            <a:pPr eaLnBrk="1" hangingPunct="1">
              <a:spcBef>
                <a:spcPct val="50000"/>
              </a:spcBef>
            </a:pPr>
            <a:r>
              <a:rPr lang="ru-RU" sz="2800" b="1"/>
              <a:t>                  всех этапах урока</a:t>
            </a:r>
          </a:p>
        </p:txBody>
      </p:sp>
      <p:sp>
        <p:nvSpPr>
          <p:cNvPr id="11267" name="Text Box 15"/>
          <p:cNvSpPr txBox="1">
            <a:spLocks noChangeArrowheads="1"/>
          </p:cNvSpPr>
          <p:nvPr/>
        </p:nvSpPr>
        <p:spPr bwMode="auto">
          <a:xfrm>
            <a:off x="827088" y="2708275"/>
            <a:ext cx="755967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/>
              <a:t>ОБЪЯСНЕНИЕ НОВОГО МАТЕРИАЛА</a:t>
            </a:r>
          </a:p>
          <a:p>
            <a:pPr eaLnBrk="1" hangingPunct="1">
              <a:spcBef>
                <a:spcPct val="50000"/>
              </a:spcBef>
            </a:pPr>
            <a:endParaRPr lang="ru-RU" sz="2400" b="1"/>
          </a:p>
          <a:p>
            <a:pPr eaLnBrk="1" hangingPunct="1">
              <a:spcBef>
                <a:spcPct val="50000"/>
              </a:spcBef>
            </a:pPr>
            <a:r>
              <a:rPr lang="ru-RU" sz="2400" b="1"/>
              <a:t>РЕШЕНИЕ ТЕКСТОВЫХ ЗАДАЧ</a:t>
            </a:r>
          </a:p>
          <a:p>
            <a:pPr eaLnBrk="1" hangingPunct="1">
              <a:spcBef>
                <a:spcPct val="50000"/>
              </a:spcBef>
            </a:pPr>
            <a:endParaRPr lang="ru-RU" sz="2400" b="1"/>
          </a:p>
          <a:p>
            <a:pPr eaLnBrk="1" hangingPunct="1">
              <a:spcBef>
                <a:spcPct val="50000"/>
              </a:spcBef>
            </a:pPr>
            <a:r>
              <a:rPr lang="ru-RU" sz="2400" b="1"/>
              <a:t>КОНТРОЛЬ ЗНАНИЙ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4"/>
          <p:cNvSpPr txBox="1">
            <a:spLocks noChangeArrowheads="1"/>
          </p:cNvSpPr>
          <p:nvPr/>
        </p:nvSpPr>
        <p:spPr bwMode="auto">
          <a:xfrm>
            <a:off x="1331913" y="765175"/>
            <a:ext cx="6840537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/>
              <a:t>                 </a:t>
            </a:r>
            <a:r>
              <a:rPr lang="ru-RU" sz="2400" b="1"/>
              <a:t>ОБЪЯСНЕНИЕ НОВОГО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/>
              <a:t>                       МАТЕРИАЛА.</a:t>
            </a:r>
          </a:p>
        </p:txBody>
      </p:sp>
      <p:sp>
        <p:nvSpPr>
          <p:cNvPr id="12291" name="Text Box 15"/>
          <p:cNvSpPr txBox="1">
            <a:spLocks noChangeArrowheads="1"/>
          </p:cNvSpPr>
          <p:nvPr/>
        </p:nvSpPr>
        <p:spPr bwMode="auto">
          <a:xfrm>
            <a:off x="1331913" y="1700213"/>
            <a:ext cx="6911975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i="1"/>
              <a:t>При изучении новой темы рекомендуется провести урок-лекцию с применением компьютерных презентаций.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i="1"/>
              <a:t>Акцентировать внимание учащихся на значимых моментах излагаемой информации.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i="1"/>
              <a:t>После объяснения темы ученики решают устные упражнения, затем решают в тетрадях задания более сложные. Все задания представлены на слайдах.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3"/>
          <p:cNvSpPr txBox="1">
            <a:spLocks noChangeArrowheads="1"/>
          </p:cNvSpPr>
          <p:nvPr/>
        </p:nvSpPr>
        <p:spPr bwMode="auto">
          <a:xfrm>
            <a:off x="1116013" y="765175"/>
            <a:ext cx="6696075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                   </a:t>
            </a:r>
            <a:r>
              <a:rPr lang="ru-RU" sz="2800" b="1"/>
              <a:t>РЕШЕНИЕ ТЕКСТОВЫХ </a:t>
            </a:r>
          </a:p>
          <a:p>
            <a:pPr eaLnBrk="1" hangingPunct="1">
              <a:spcBef>
                <a:spcPct val="50000"/>
              </a:spcBef>
            </a:pPr>
            <a:r>
              <a:rPr lang="ru-RU" sz="2800" b="1"/>
              <a:t>                         ЗАДАЧ.</a:t>
            </a:r>
          </a:p>
        </p:txBody>
      </p:sp>
      <p:sp>
        <p:nvSpPr>
          <p:cNvPr id="13315" name="Text Box 24"/>
          <p:cNvSpPr txBox="1">
            <a:spLocks noChangeArrowheads="1"/>
          </p:cNvSpPr>
          <p:nvPr/>
        </p:nvSpPr>
        <p:spPr bwMode="auto">
          <a:xfrm>
            <a:off x="900113" y="2565400"/>
            <a:ext cx="69850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i="1"/>
              <a:t>Отрабатываются различные программы, целью которых является обучение учащихся решению задач.</a:t>
            </a:r>
          </a:p>
          <a:p>
            <a:pPr eaLnBrk="1" hangingPunct="1">
              <a:spcBef>
                <a:spcPct val="50000"/>
              </a:spcBef>
            </a:pPr>
            <a:r>
              <a:rPr lang="ru-RU" sz="2000" i="1"/>
              <a:t>Программы могут содержать задачи различного уровня сложности, а также подсказки, алгоритмы и справочный материал.</a:t>
            </a:r>
          </a:p>
          <a:p>
            <a:pPr eaLnBrk="1" hangingPunct="1">
              <a:spcBef>
                <a:spcPct val="50000"/>
              </a:spcBef>
            </a:pPr>
            <a:r>
              <a:rPr lang="ru-RU" sz="2000" i="1"/>
              <a:t>Ответы к задачам могут вводиться как в числовом, так и, в общем, видах. Программа распознает ответы независимо от их написания.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7308850" y="3789363"/>
            <a:ext cx="93662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2400" b="1">
              <a:solidFill>
                <a:srgbClr val="00CC00"/>
              </a:solidFill>
            </a:endParaRPr>
          </a:p>
        </p:txBody>
      </p:sp>
      <p:sp>
        <p:nvSpPr>
          <p:cNvPr id="14339" name="Text Box 14"/>
          <p:cNvSpPr txBox="1">
            <a:spLocks noChangeArrowheads="1"/>
          </p:cNvSpPr>
          <p:nvPr/>
        </p:nvSpPr>
        <p:spPr bwMode="auto">
          <a:xfrm>
            <a:off x="1547813" y="692150"/>
            <a:ext cx="583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                         </a:t>
            </a:r>
            <a:r>
              <a:rPr lang="ru-RU" sz="2400" b="1"/>
              <a:t>КОНТРОЛЬ ЗНАНИЙ</a:t>
            </a:r>
          </a:p>
        </p:txBody>
      </p:sp>
      <p:sp>
        <p:nvSpPr>
          <p:cNvPr id="14340" name="Text Box 15"/>
          <p:cNvSpPr txBox="1">
            <a:spLocks noChangeArrowheads="1"/>
          </p:cNvSpPr>
          <p:nvPr/>
        </p:nvSpPr>
        <p:spPr bwMode="auto">
          <a:xfrm>
            <a:off x="1476375" y="1916113"/>
            <a:ext cx="6119813" cy="352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i="1"/>
              <a:t>При контроле используются тесты.</a:t>
            </a:r>
          </a:p>
          <a:p>
            <a:pPr eaLnBrk="1" hangingPunct="1">
              <a:spcBef>
                <a:spcPct val="50000"/>
              </a:spcBef>
            </a:pPr>
            <a:r>
              <a:rPr lang="ru-RU" i="1"/>
              <a:t>Тест «выбери ответ из предлагаемых вариантов» обеспечивает быстроту прохождения теста Для выдачи ответа достаточно нажать клавишу с номером правильного ответа.</a:t>
            </a:r>
          </a:p>
          <a:p>
            <a:pPr eaLnBrk="1" hangingPunct="1">
              <a:spcBef>
                <a:spcPct val="50000"/>
              </a:spcBef>
            </a:pPr>
            <a:r>
              <a:rPr lang="ru-RU" i="1"/>
              <a:t>Тест «напиши правильный ответ» предполагает хорошую подготовку учащегося как пользователя персональным компьютером. Выдача ответа предполагает умение набирать формулы с помощью специальных программ.</a:t>
            </a:r>
          </a:p>
          <a:p>
            <a:pPr eaLnBrk="1" hangingPunct="1">
              <a:spcBef>
                <a:spcPct val="50000"/>
              </a:spcBef>
            </a:pPr>
            <a:endParaRPr lang="ru-RU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4"/>
          <p:cNvSpPr txBox="1">
            <a:spLocks noChangeArrowheads="1"/>
          </p:cNvSpPr>
          <p:nvPr/>
        </p:nvSpPr>
        <p:spPr bwMode="auto">
          <a:xfrm>
            <a:off x="1258888" y="549275"/>
            <a:ext cx="6480175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i="1"/>
              <a:t>Используя компьютерные технологии на уроках математики, можно создавать различные обучающие и демонстрационные программы, модели, игры. Такие разработки формируют позитивное отношение учащихся к учению, предполагают ненавязчивый способ оказания помощи, возможность выбрать индивидуальный темп обучения учащихся.</a:t>
            </a:r>
          </a:p>
          <a:p>
            <a:pPr eaLnBrk="1" hangingPunct="1">
              <a:spcBef>
                <a:spcPct val="50000"/>
              </a:spcBef>
            </a:pPr>
            <a:r>
              <a:rPr lang="ru-RU" sz="2000" i="1"/>
              <a:t>Компьютер на уроке является средством, позволяющим учащимся лучше познать себя, способствует развитию самостоятельности. Учащийся может наблюдать на экране , что получается после осуществления той или иной</a:t>
            </a:r>
            <a:r>
              <a:rPr lang="ru-RU" sz="2000"/>
              <a:t> </a:t>
            </a:r>
            <a:r>
              <a:rPr lang="ru-RU" sz="2000" i="1"/>
              <a:t>операции, как меняется значение выражения, когда меняется тот или иной параметр</a:t>
            </a:r>
            <a:r>
              <a:rPr lang="ru-RU" sz="20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3"/>
          <p:cNvSpPr txBox="1">
            <a:spLocks noChangeArrowheads="1"/>
          </p:cNvSpPr>
          <p:nvPr/>
        </p:nvSpPr>
        <p:spPr bwMode="auto">
          <a:xfrm>
            <a:off x="1331913" y="765175"/>
            <a:ext cx="6911975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i="1"/>
              <a:t>Использование компьютерных технологий в обучении математике позволяет дифференцировать учебную деятельность на уроках , активизировать познавательный интерес учащихся, развивает их творческие способности, стимулирует умственную деятельность. Побуждает к исследовательской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611188" y="2349500"/>
            <a:ext cx="7974012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400">
                <a:hlinkClick r:id="rId2"/>
              </a:rPr>
              <a:t>http://www.mathgia.ru:8080/or/gia12/Main.html?view=Pos</a:t>
            </a:r>
            <a:endParaRPr lang="ru-RU" sz="2400"/>
          </a:p>
          <a:p>
            <a:endParaRPr lang="ru-RU"/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684213" y="692150"/>
            <a:ext cx="7775575" cy="1512888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F0F0F0"/>
              </a:gs>
              <a:gs pos="100000">
                <a:srgbClr val="C0C0C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/>
              <a:t>При создании презентации были использованы</a:t>
            </a:r>
          </a:p>
          <a:p>
            <a:pPr algn="ctr"/>
            <a:r>
              <a:rPr lang="ru-RU" sz="2400"/>
              <a:t>задачи с сайта</a:t>
            </a:r>
          </a:p>
          <a:p>
            <a:pPr algn="ctr"/>
            <a:r>
              <a:rPr lang="ru-RU" sz="2400" b="1"/>
              <a:t>«Открытый банк заданий по математике»</a:t>
            </a:r>
          </a:p>
          <a:p>
            <a:pPr algn="ctr"/>
            <a:r>
              <a:rPr lang="ru-RU" sz="2400"/>
              <a:t>ГИА – 2012.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682625" y="1412875"/>
            <a:ext cx="7921625" cy="34559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ru-RU" sz="3600" b="1" i="1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«Математика есть</a:t>
            </a:r>
          </a:p>
          <a:p>
            <a:pPr algn="ctr"/>
            <a:r>
              <a:rPr lang="ru-RU" sz="3600" b="1" i="1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прообраз красоты мира»</a:t>
            </a:r>
          </a:p>
          <a:p>
            <a:pPr algn="ctr"/>
            <a:endParaRPr lang="ru-RU" sz="3600" b="1" i="1" kern="10"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i="1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И.Кеплер</a:t>
            </a: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smtClean="0"/>
              <a:t>НЕДЕЛЯ МАТЕМАТИКИ</a:t>
            </a:r>
          </a:p>
        </p:txBody>
      </p:sp>
      <p:pic>
        <p:nvPicPr>
          <p:cNvPr id="19459" name="Picture 9" descr="DSCN299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30288" y="1628775"/>
            <a:ext cx="2914650" cy="2185988"/>
          </a:xfrm>
        </p:spPr>
      </p:pic>
      <p:pic>
        <p:nvPicPr>
          <p:cNvPr id="19460" name="Picture 10" descr="DSCN298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10175" y="1600200"/>
            <a:ext cx="2914650" cy="2185988"/>
          </a:xfrm>
        </p:spPr>
      </p:pic>
      <p:pic>
        <p:nvPicPr>
          <p:cNvPr id="19461" name="Picture 11" descr="DSCN295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17588" y="3938588"/>
            <a:ext cx="2916237" cy="2187575"/>
          </a:xfrm>
        </p:spPr>
      </p:pic>
      <p:pic>
        <p:nvPicPr>
          <p:cNvPr id="19462" name="Picture 12" descr="DSCN2986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08588" y="3938588"/>
            <a:ext cx="2916237" cy="21875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smtClean="0"/>
              <a:t>Урок физики</a:t>
            </a:r>
          </a:p>
        </p:txBody>
      </p:sp>
      <p:pic>
        <p:nvPicPr>
          <p:cNvPr id="20483" name="Picture 11" descr="DSCN292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10175" y="1600200"/>
            <a:ext cx="2914650" cy="2185988"/>
          </a:xfrm>
        </p:spPr>
      </p:pic>
      <p:pic>
        <p:nvPicPr>
          <p:cNvPr id="20484" name="Picture 12" descr="DSCN292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19175" y="1600200"/>
            <a:ext cx="2914650" cy="2185988"/>
          </a:xfrm>
        </p:spPr>
      </p:pic>
      <p:pic>
        <p:nvPicPr>
          <p:cNvPr id="20485" name="Picture 13" descr="DSCN2926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08588" y="3938588"/>
            <a:ext cx="2916237" cy="2187575"/>
          </a:xfrm>
        </p:spPr>
      </p:pic>
      <p:pic>
        <p:nvPicPr>
          <p:cNvPr id="20486" name="Picture 14" descr="DSCN293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17588" y="3938588"/>
            <a:ext cx="2916237" cy="21875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Домбай 0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80063" y="0"/>
            <a:ext cx="3563937" cy="6858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Воробьёва Виктория Александровна 28.02.73 </a:t>
            </a:r>
          </a:p>
          <a:p>
            <a:pPr>
              <a:lnSpc>
                <a:spcPct val="80000"/>
              </a:lnSpc>
              <a:defRPr/>
            </a:pPr>
            <a:r>
              <a:rPr lang="ru-RU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закончила Ставропольский Государственный Педагогический Университет в 1995 г. физико-математический факультет по специальности учитель математики и информатики. </a:t>
            </a:r>
          </a:p>
          <a:p>
            <a:pPr>
              <a:lnSpc>
                <a:spcPct val="80000"/>
              </a:lnSpc>
              <a:defRPr/>
            </a:pPr>
            <a:r>
              <a:rPr lang="ru-RU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Стаж работы </a:t>
            </a:r>
          </a:p>
          <a:p>
            <a:pPr>
              <a:lnSpc>
                <a:spcPct val="80000"/>
              </a:lnSpc>
              <a:defRPr/>
            </a:pPr>
            <a:r>
              <a:rPr lang="ru-RU" sz="28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17 лет</a:t>
            </a:r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smtClean="0"/>
              <a:t>Математический КВН</a:t>
            </a:r>
          </a:p>
        </p:txBody>
      </p:sp>
      <p:pic>
        <p:nvPicPr>
          <p:cNvPr id="21507" name="Picture 8" descr="Фото017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55763" y="1600200"/>
            <a:ext cx="1639887" cy="2185988"/>
          </a:xfrm>
        </p:spPr>
      </p:pic>
      <p:pic>
        <p:nvPicPr>
          <p:cNvPr id="21508" name="Picture 9" descr="DSCN294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10175" y="1600200"/>
            <a:ext cx="2914650" cy="2185988"/>
          </a:xfrm>
        </p:spPr>
      </p:pic>
      <p:pic>
        <p:nvPicPr>
          <p:cNvPr id="21509" name="Picture 10" descr="DSCN294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17588" y="3938588"/>
            <a:ext cx="2916237" cy="2187575"/>
          </a:xfrm>
        </p:spPr>
      </p:pic>
      <p:pic>
        <p:nvPicPr>
          <p:cNvPr id="21510" name="Picture 11" descr="DSCN2951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08588" y="3938588"/>
            <a:ext cx="2916237" cy="21875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smtClean="0"/>
              <a:t>Математические кроссворды</a:t>
            </a:r>
          </a:p>
        </p:txBody>
      </p:sp>
      <p:pic>
        <p:nvPicPr>
          <p:cNvPr id="22531" name="Picture 8" descr="DSCN2999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08588" y="3938588"/>
            <a:ext cx="2916237" cy="2187575"/>
          </a:xfrm>
        </p:spPr>
      </p:pic>
      <p:pic>
        <p:nvPicPr>
          <p:cNvPr id="22532" name="Picture 9" descr="DSCN299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846763" y="1600200"/>
            <a:ext cx="1639887" cy="2185988"/>
          </a:xfrm>
        </p:spPr>
      </p:pic>
      <p:pic>
        <p:nvPicPr>
          <p:cNvPr id="22533" name="Picture 10" descr="DSCN299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17588" y="3938588"/>
            <a:ext cx="2916237" cy="2187575"/>
          </a:xfrm>
        </p:spPr>
      </p:pic>
      <p:pic>
        <p:nvPicPr>
          <p:cNvPr id="22534" name="Picture 11" descr="DSCN300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19175" y="1600200"/>
            <a:ext cx="2914650" cy="21859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009900"/>
                </a:solidFill>
              </a:rPr>
              <a:t>Активизация учебной деятельности учащихся на уроках математики.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mtClean="0"/>
              <a:t> </a:t>
            </a:r>
            <a:r>
              <a:rPr lang="ru-RU" b="1" i="1" u="sng" smtClean="0">
                <a:solidFill>
                  <a:srgbClr val="0000FF"/>
                </a:solidFill>
              </a:rPr>
              <a:t>Задачи:</a:t>
            </a:r>
            <a:r>
              <a:rPr lang="ru-RU" smtClean="0">
                <a:solidFill>
                  <a:srgbClr val="0000FF"/>
                </a:solidFill>
              </a:rPr>
              <a:t> </a:t>
            </a:r>
            <a:r>
              <a:rPr lang="ru-RU" sz="2400" smtClean="0">
                <a:solidFill>
                  <a:srgbClr val="0000FF"/>
                </a:solidFill>
              </a:rPr>
              <a:t>обеспечить прочное и сознательное овладение учащимися системой математических знаний и умений, необходимых в повседневной жизни и трудовой деятельности каждому члену современного общества, достаточных для изучения смежных дисциплин и продолжения образования.</a:t>
            </a:r>
          </a:p>
          <a:p>
            <a:pPr>
              <a:buFontTx/>
              <a:buNone/>
            </a:pPr>
            <a:endParaRPr lang="ru-RU" sz="2400" smtClean="0">
              <a:solidFill>
                <a:srgbClr val="0000FF"/>
              </a:solidFill>
            </a:endParaRPr>
          </a:p>
          <a:p>
            <a:pPr>
              <a:buFontTx/>
              <a:buNone/>
            </a:pPr>
            <a:r>
              <a:rPr lang="ru-RU" sz="2400" smtClean="0">
                <a:solidFill>
                  <a:srgbClr val="0000FF"/>
                </a:solidFill>
              </a:rPr>
              <a:t> </a:t>
            </a:r>
            <a:r>
              <a:rPr lang="ru-RU" b="1" i="1" u="sng" smtClean="0">
                <a:solidFill>
                  <a:srgbClr val="0000FF"/>
                </a:solidFill>
              </a:rPr>
              <a:t>Цели:</a:t>
            </a:r>
            <a:r>
              <a:rPr lang="ru-RU" sz="2400" smtClean="0">
                <a:solidFill>
                  <a:srgbClr val="0000FF"/>
                </a:solidFill>
              </a:rPr>
              <a:t> дать ученику набор знаний по предмету, сформировать и активизировать деятельность творческой личности.</a:t>
            </a:r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Инновационные технологии на уроках математики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i="1" smtClean="0"/>
              <a:t>На современном этапе развития школьного образования проблема  подготовки выпускников, хорошо владеющих компьютерными технологиями, приобретает особо важное значение. Применение этих технологий в обучении математике объясняется также необходимостью решения проблемы поиска путей и средств активизации познавательного интереса учащихся, развития их творческих способностей, стимуляции умственной деятельности.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827088" y="6065838"/>
            <a:ext cx="792162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ru-RU"/>
              <a:t>. </a:t>
            </a:r>
          </a:p>
        </p:txBody>
      </p:sp>
      <p:sp>
        <p:nvSpPr>
          <p:cNvPr id="6147" name="Text Box 15"/>
          <p:cNvSpPr txBox="1">
            <a:spLocks noChangeArrowheads="1"/>
          </p:cNvSpPr>
          <p:nvPr/>
        </p:nvSpPr>
        <p:spPr bwMode="auto">
          <a:xfrm>
            <a:off x="1187450" y="620713"/>
            <a:ext cx="7561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/>
              <a:t>   Особенности инновационного обучения</a:t>
            </a:r>
          </a:p>
        </p:txBody>
      </p:sp>
      <p:sp>
        <p:nvSpPr>
          <p:cNvPr id="6148" name="Text Box 16"/>
          <p:cNvSpPr txBox="1">
            <a:spLocks noChangeArrowheads="1"/>
          </p:cNvSpPr>
          <p:nvPr/>
        </p:nvSpPr>
        <p:spPr bwMode="auto">
          <a:xfrm>
            <a:off x="1042988" y="1557338"/>
            <a:ext cx="7777162" cy="429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i="1"/>
              <a:t>С применением компьютерных средств , центром деятельности становится ученик , который исходя из своих индивидуальных способностей и интересов, выстраивает процесс познания.</a:t>
            </a:r>
          </a:p>
          <a:p>
            <a:pPr eaLnBrk="1" hangingPunct="1">
              <a:spcBef>
                <a:spcPct val="50000"/>
              </a:spcBef>
            </a:pPr>
            <a:endParaRPr lang="ru-RU" sz="2400" i="1"/>
          </a:p>
          <a:p>
            <a:pPr eaLnBrk="1" hangingPunct="1">
              <a:spcBef>
                <a:spcPct val="50000"/>
              </a:spcBef>
            </a:pPr>
            <a:r>
              <a:rPr lang="ru-RU" sz="2400" i="1"/>
              <a:t>Учитель выступает в роли помощника, консультанта, поощряющего оригинальные находки, стимулирующего активность, инициативу и самостоятельность</a:t>
            </a:r>
          </a:p>
          <a:p>
            <a:pPr eaLnBrk="1" hangingPunct="1">
              <a:spcBef>
                <a:spcPct val="50000"/>
              </a:spcBef>
            </a:pPr>
            <a:endParaRPr lang="ru-RU" sz="24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7172" name="Picture 4" descr="IMG_36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188913"/>
            <a:ext cx="8207375" cy="611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7524750" y="3500438"/>
            <a:ext cx="93662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7164388" y="4508500"/>
            <a:ext cx="93662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6948488" y="2636838"/>
            <a:ext cx="93662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5580063" y="3860800"/>
            <a:ext cx="93662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2400" b="1">
              <a:solidFill>
                <a:srgbClr val="00CC00"/>
              </a:solidFill>
            </a:endParaRP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827088" y="6065838"/>
            <a:ext cx="792162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ru-RU"/>
              <a:t>. </a:t>
            </a:r>
          </a:p>
        </p:txBody>
      </p:sp>
      <p:sp>
        <p:nvSpPr>
          <p:cNvPr id="8199" name="Text Box 15"/>
          <p:cNvSpPr txBox="1">
            <a:spLocks noChangeArrowheads="1"/>
          </p:cNvSpPr>
          <p:nvPr/>
        </p:nvSpPr>
        <p:spPr bwMode="auto">
          <a:xfrm>
            <a:off x="1042988" y="765175"/>
            <a:ext cx="7345362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                    </a:t>
            </a:r>
            <a:r>
              <a:rPr lang="ru-RU" sz="2400" b="1"/>
              <a:t>ТИПЫ ИННОВАЦИОННОЙ 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/>
              <a:t>                        ДЕЯТЕЛЬНОСТИ</a:t>
            </a:r>
          </a:p>
        </p:txBody>
      </p:sp>
      <p:sp>
        <p:nvSpPr>
          <p:cNvPr id="8200" name="Text Box 16"/>
          <p:cNvSpPr txBox="1">
            <a:spLocks noChangeArrowheads="1"/>
          </p:cNvSpPr>
          <p:nvPr/>
        </p:nvSpPr>
        <p:spPr bwMode="auto">
          <a:xfrm>
            <a:off x="971550" y="2636838"/>
            <a:ext cx="77771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8201" name="Text Box 17"/>
          <p:cNvSpPr txBox="1">
            <a:spLocks noChangeArrowheads="1"/>
          </p:cNvSpPr>
          <p:nvPr/>
        </p:nvSpPr>
        <p:spPr bwMode="auto">
          <a:xfrm>
            <a:off x="1042988" y="2276475"/>
            <a:ext cx="7777162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ru-RU"/>
              <a:t> </a:t>
            </a:r>
            <a:r>
              <a:rPr lang="ru-RU" sz="2800" i="1"/>
              <a:t>ОБУЧАЮЩИЙ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endParaRPr lang="ru-RU" sz="2800" i="1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ru-RU" sz="2800" i="1"/>
              <a:t> УЧЕБНЫЙ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5131" grpId="0"/>
      <p:bldP spid="5132" grpId="0"/>
      <p:bldP spid="51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3"/>
          <p:cNvSpPr txBox="1">
            <a:spLocks noChangeArrowheads="1"/>
          </p:cNvSpPr>
          <p:nvPr/>
        </p:nvSpPr>
        <p:spPr bwMode="auto">
          <a:xfrm>
            <a:off x="1258888" y="549275"/>
            <a:ext cx="6985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/>
              <a:t>ОБУЧАЮЩИЙ тип инновационных 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/>
              <a:t>                          технологий</a:t>
            </a:r>
            <a:r>
              <a:rPr lang="ru-RU"/>
              <a:t>.</a:t>
            </a:r>
          </a:p>
        </p:txBody>
      </p:sp>
      <p:sp>
        <p:nvSpPr>
          <p:cNvPr id="9219" name="Text Box 24"/>
          <p:cNvSpPr txBox="1">
            <a:spLocks noChangeArrowheads="1"/>
          </p:cNvSpPr>
          <p:nvPr/>
        </p:nvSpPr>
        <p:spPr bwMode="auto">
          <a:xfrm>
            <a:off x="1187450" y="1628775"/>
            <a:ext cx="7272338" cy="244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i="1"/>
              <a:t>Непосредственное взаимодействие учащихся с компьютером.</a:t>
            </a:r>
          </a:p>
          <a:p>
            <a:pPr eaLnBrk="1" hangingPunct="1">
              <a:spcBef>
                <a:spcPct val="50000"/>
              </a:spcBef>
            </a:pPr>
            <a:r>
              <a:rPr lang="ru-RU" sz="2800" i="1"/>
              <a:t>Компьютер определяет задания, оценивает правильность и оказывает необходимую помощь.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684213" y="6065838"/>
            <a:ext cx="792162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Text Box 21"/>
          <p:cNvSpPr txBox="1">
            <a:spLocks noChangeArrowheads="1"/>
          </p:cNvSpPr>
          <p:nvPr/>
        </p:nvSpPr>
        <p:spPr bwMode="auto">
          <a:xfrm>
            <a:off x="1258888" y="620713"/>
            <a:ext cx="662622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/>
              <a:t>            </a:t>
            </a:r>
            <a:r>
              <a:rPr lang="ru-RU" sz="2400" b="1"/>
              <a:t>УЧЕБНЫЙ тип инновационных 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/>
              <a:t>                             технологий</a:t>
            </a:r>
            <a:r>
              <a:rPr lang="ru-RU"/>
              <a:t>.</a:t>
            </a:r>
          </a:p>
        </p:txBody>
      </p:sp>
      <p:sp>
        <p:nvSpPr>
          <p:cNvPr id="10244" name="Text Box 22"/>
          <p:cNvSpPr txBox="1">
            <a:spLocks noChangeArrowheads="1"/>
          </p:cNvSpPr>
          <p:nvPr/>
        </p:nvSpPr>
        <p:spPr bwMode="auto">
          <a:xfrm>
            <a:off x="1116013" y="1773238"/>
            <a:ext cx="6840537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/>
              <a:t>Взаимодействие с компьютером педагога.</a:t>
            </a:r>
          </a:p>
          <a:p>
            <a:pPr eaLnBrk="1" hangingPunct="1">
              <a:spcBef>
                <a:spcPct val="50000"/>
              </a:spcBef>
            </a:pPr>
            <a:r>
              <a:rPr lang="ru-RU" sz="2000" i="1"/>
              <a:t>Компьютер помогает учителю в управлении учебным процессом: выдает результаты выполнения учащимися контрольных заданий с учетом допущенных ошибок и затраченного времени; сравнивает показатели различных учащихся по решению одних и тех же задач; дает рекомендации о целесообразности применения обучающих воздействий к тем или иным обучаемым.</a:t>
            </a:r>
          </a:p>
          <a:p>
            <a:pPr eaLnBrk="1" hangingPunct="1">
              <a:spcBef>
                <a:spcPct val="50000"/>
              </a:spcBef>
            </a:pPr>
            <a:r>
              <a:rPr lang="ru-RU" sz="2000" i="1"/>
              <a:t>Этот тип используется, когда нельзя снабдить каждого учащегося персональным компьютером. Компьютер выступает как одно из средств обучения наряду с учебниками и программными пособиями.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651</Words>
  <Application>Microsoft Office PowerPoint</Application>
  <PresentationFormat>Экран (4:3)</PresentationFormat>
  <Paragraphs>71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Оформление по умолчанию</vt:lpstr>
      <vt:lpstr>Презентация PowerPoint</vt:lpstr>
      <vt:lpstr>Презентация PowerPoint</vt:lpstr>
      <vt:lpstr>Активизация учебной деятельности учащихся на уроках математики.</vt:lpstr>
      <vt:lpstr>Инновационные технологии на уроках математики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НЕДЕЛЯ МАТЕМАТИКИ</vt:lpstr>
      <vt:lpstr>Урок физики</vt:lpstr>
      <vt:lpstr>Математический КВН</vt:lpstr>
      <vt:lpstr>Математические кроссворды</vt:lpstr>
    </vt:vector>
  </TitlesOfParts>
  <Company>UCL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КарМаН</dc:creator>
  <cp:lastModifiedBy>Admin</cp:lastModifiedBy>
  <cp:revision>11</cp:revision>
  <dcterms:created xsi:type="dcterms:W3CDTF">2011-05-28T10:13:57Z</dcterms:created>
  <dcterms:modified xsi:type="dcterms:W3CDTF">2014-08-22T09:51:08Z</dcterms:modified>
</cp:coreProperties>
</file>