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4" r:id="rId2"/>
    <p:sldId id="262" r:id="rId3"/>
    <p:sldId id="263" r:id="rId4"/>
    <p:sldId id="270" r:id="rId5"/>
    <p:sldId id="274" r:id="rId6"/>
    <p:sldId id="277" r:id="rId7"/>
    <p:sldId id="256" r:id="rId8"/>
    <p:sldId id="275" r:id="rId9"/>
    <p:sldId id="267" r:id="rId10"/>
    <p:sldId id="258" r:id="rId11"/>
    <p:sldId id="272"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910BC47-1111-4595-ACC0-B2B9CD06D25B}" type="datetimeFigureOut">
              <a:rPr lang="ru-RU" smtClean="0"/>
              <a:t>08.02.2014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9F8FDB-CF00-4A32-90B7-C59797158E75}"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910BC47-1111-4595-ACC0-B2B9CD06D25B}" type="datetimeFigureOut">
              <a:rPr lang="ru-RU" smtClean="0"/>
              <a:t>08.02.2014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9F8FDB-CF00-4A32-90B7-C59797158E7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10BC47-1111-4595-ACC0-B2B9CD06D25B}" type="datetimeFigureOut">
              <a:rPr lang="ru-RU" smtClean="0"/>
              <a:t>08.02.2014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9F8FDB-CF00-4A32-90B7-C59797158E7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910BC47-1111-4595-ACC0-B2B9CD06D25B}" type="datetimeFigureOut">
              <a:rPr lang="ru-RU" smtClean="0"/>
              <a:t>08.02.2014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9F8FDB-CF00-4A32-90B7-C59797158E75}"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10BC47-1111-4595-ACC0-B2B9CD06D25B}" type="datetimeFigureOut">
              <a:rPr lang="ru-RU" smtClean="0"/>
              <a:t>08.02.2014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9F8FDB-CF00-4A32-90B7-C59797158E7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910BC47-1111-4595-ACC0-B2B9CD06D25B}" type="datetimeFigureOut">
              <a:rPr lang="ru-RU" smtClean="0"/>
              <a:t>08.02.2014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9F8FDB-CF00-4A32-90B7-C59797158E75}"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910BC47-1111-4595-ACC0-B2B9CD06D25B}" type="datetimeFigureOut">
              <a:rPr lang="ru-RU" smtClean="0"/>
              <a:t>08.02.2014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89F8FDB-CF00-4A32-90B7-C59797158E75}"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910BC47-1111-4595-ACC0-B2B9CD06D25B}" type="datetimeFigureOut">
              <a:rPr lang="ru-RU" smtClean="0"/>
              <a:t>08.02.2014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89F8FDB-CF00-4A32-90B7-C59797158E7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0BC47-1111-4595-ACC0-B2B9CD06D25B}" type="datetimeFigureOut">
              <a:rPr lang="ru-RU" smtClean="0"/>
              <a:t>08.02.2014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89F8FDB-CF00-4A32-90B7-C59797158E7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10BC47-1111-4595-ACC0-B2B9CD06D25B}" type="datetimeFigureOut">
              <a:rPr lang="ru-RU" smtClean="0"/>
              <a:t>08.02.2014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9F8FDB-CF00-4A32-90B7-C59797158E7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10BC47-1111-4595-ACC0-B2B9CD06D25B}" type="datetimeFigureOut">
              <a:rPr lang="ru-RU" smtClean="0"/>
              <a:t>08.02.2014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9F8FDB-CF00-4A32-90B7-C59797158E75}"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910BC47-1111-4595-ACC0-B2B9CD06D25B}" type="datetimeFigureOut">
              <a:rPr lang="ru-RU" smtClean="0"/>
              <a:t>08.02.2014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9F8FDB-CF00-4A32-90B7-C59797158E7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yotx.ru/default.aspx?clr0=ff9900&amp;exp0=6(x-9)%5e2%2b4x-8&amp;mix=6&amp;max=12&amp;asx=on&amp;u=mm&amp;aiy=on&amp;asy=on&amp;iw=600&amp;ih=400&amp;ict=png&amp;aa=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4_RqZwrfLi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_____Microsoft_Excel_97-2003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619672" y="1700808"/>
            <a:ext cx="5637010" cy="1800200"/>
          </a:xfrm>
        </p:spPr>
        <p:txBody>
          <a:bodyPr>
            <a:noAutofit/>
          </a:bodyPr>
          <a:lstStyle/>
          <a:p>
            <a:pPr algn="ctr"/>
            <a:r>
              <a:rPr lang="ru-RU" sz="3200" dirty="0"/>
              <a:t>Формирование индивидуальных образовательных траекторий средствами ИКТ на уроках математики в средней школе.</a:t>
            </a:r>
          </a:p>
          <a:p>
            <a:pPr algn="ctr"/>
            <a:endParaRPr lang="ru-RU" sz="3200" b="1" dirty="0">
              <a:solidFill>
                <a:schemeClr val="accent1">
                  <a:lumMod val="50000"/>
                </a:schemeClr>
              </a:solidFill>
              <a:latin typeface="Times New Roman" pitchFamily="18" charset="0"/>
              <a:cs typeface="Times New Roman" pitchFamily="18" charset="0"/>
            </a:endParaRPr>
          </a:p>
        </p:txBody>
      </p:sp>
      <p:sp>
        <p:nvSpPr>
          <p:cNvPr id="3" name="Заголовок 2"/>
          <p:cNvSpPr>
            <a:spLocks noGrp="1"/>
          </p:cNvSpPr>
          <p:nvPr>
            <p:ph type="ctrTitle"/>
          </p:nvPr>
        </p:nvSpPr>
        <p:spPr>
          <a:xfrm>
            <a:off x="2267744" y="116632"/>
            <a:ext cx="4213020" cy="1869231"/>
          </a:xfrm>
        </p:spPr>
        <p:txBody>
          <a:bodyPr/>
          <a:lstStyle/>
          <a:p>
            <a:pPr marL="182880" indent="0" algn="ctr">
              <a:buNone/>
            </a:pPr>
            <a:r>
              <a:rPr lang="ru-RU" sz="1800" dirty="0" smtClean="0">
                <a:solidFill>
                  <a:srgbClr val="FF9933"/>
                </a:solidFill>
                <a:effectLst>
                  <a:outerShdw blurRad="38100" dist="38100" dir="2700000" algn="tl">
                    <a:srgbClr val="000000"/>
                  </a:outerShdw>
                </a:effectLst>
                <a:latin typeface="Times New Roman" pitchFamily="18" charset="0"/>
                <a:cs typeface="Times New Roman" pitchFamily="18" charset="0"/>
              </a:rPr>
              <a:t>   Муниципальное автономное общеобразовательное учреждение </a:t>
            </a:r>
            <a:br>
              <a:rPr lang="ru-RU" sz="1800" dirty="0" smtClean="0">
                <a:solidFill>
                  <a:srgbClr val="FF9933"/>
                </a:solidFill>
                <a:effectLst>
                  <a:outerShdw blurRad="38100" dist="38100" dir="2700000" algn="tl">
                    <a:srgbClr val="000000"/>
                  </a:outerShdw>
                </a:effectLst>
                <a:latin typeface="Times New Roman" pitchFamily="18" charset="0"/>
                <a:cs typeface="Times New Roman" pitchFamily="18" charset="0"/>
              </a:rPr>
            </a:br>
            <a:r>
              <a:rPr lang="ru-RU" sz="1800" dirty="0" smtClean="0">
                <a:solidFill>
                  <a:srgbClr val="FF9933"/>
                </a:solidFill>
                <a:effectLst>
                  <a:outerShdw blurRad="38100" dist="38100" dir="2700000" algn="tl">
                    <a:srgbClr val="000000"/>
                  </a:outerShdw>
                </a:effectLst>
                <a:latin typeface="Times New Roman" pitchFamily="18" charset="0"/>
                <a:cs typeface="Times New Roman" pitchFamily="18" charset="0"/>
              </a:rPr>
              <a:t>г. Владимира</a:t>
            </a:r>
            <a:r>
              <a:rPr lang="ru-RU" sz="1800" dirty="0">
                <a:solidFill>
                  <a:srgbClr val="FF9933"/>
                </a:solidFill>
                <a:effectLst>
                  <a:outerShdw blurRad="38100" dist="38100" dir="2700000" algn="tl">
                    <a:srgbClr val="000000"/>
                  </a:outerShdw>
                </a:effectLst>
                <a:latin typeface="Times New Roman" pitchFamily="18" charset="0"/>
                <a:cs typeface="Times New Roman" pitchFamily="18" charset="0"/>
              </a:rPr>
              <a:t/>
            </a:r>
            <a:br>
              <a:rPr lang="ru-RU" sz="1800" dirty="0">
                <a:solidFill>
                  <a:srgbClr val="FF9933"/>
                </a:solidFill>
                <a:effectLst>
                  <a:outerShdw blurRad="38100" dist="38100" dir="2700000" algn="tl">
                    <a:srgbClr val="000000"/>
                  </a:outerShdw>
                </a:effectLst>
                <a:latin typeface="Times New Roman" pitchFamily="18" charset="0"/>
                <a:cs typeface="Times New Roman" pitchFamily="18" charset="0"/>
              </a:rPr>
            </a:br>
            <a:r>
              <a:rPr lang="ru-RU" sz="1800" dirty="0" smtClean="0">
                <a:solidFill>
                  <a:srgbClr val="FF9933"/>
                </a:solidFill>
                <a:effectLst>
                  <a:outerShdw blurRad="38100" dist="38100" dir="2700000" algn="tl">
                    <a:srgbClr val="000000"/>
                  </a:outerShdw>
                </a:effectLst>
                <a:latin typeface="Times New Roman" pitchFamily="18" charset="0"/>
                <a:cs typeface="Times New Roman" pitchFamily="18" charset="0"/>
              </a:rPr>
              <a:t>«Средняя общеобразовательная школа </a:t>
            </a:r>
            <a:r>
              <a:rPr lang="ru-RU" sz="1800" dirty="0">
                <a:solidFill>
                  <a:srgbClr val="FF9933"/>
                </a:solidFill>
                <a:effectLst>
                  <a:outerShdw blurRad="38100" dist="38100" dir="2700000" algn="tl">
                    <a:srgbClr val="000000"/>
                  </a:outerShdw>
                </a:effectLst>
                <a:latin typeface="Times New Roman" pitchFamily="18" charset="0"/>
                <a:cs typeface="Times New Roman" pitchFamily="18" charset="0"/>
              </a:rPr>
              <a:t>№</a:t>
            </a:r>
            <a:r>
              <a:rPr lang="ru-RU" sz="1800" dirty="0" smtClean="0">
                <a:solidFill>
                  <a:srgbClr val="FF9933"/>
                </a:solidFill>
                <a:effectLst>
                  <a:outerShdw blurRad="38100" dist="38100" dir="2700000" algn="tl">
                    <a:srgbClr val="000000"/>
                  </a:outerShdw>
                </a:effectLst>
                <a:latin typeface="Times New Roman" pitchFamily="18" charset="0"/>
                <a:cs typeface="Times New Roman" pitchFamily="18" charset="0"/>
              </a:rPr>
              <a:t>36»</a:t>
            </a:r>
            <a:r>
              <a:rPr lang="ru-RU" sz="1800" dirty="0">
                <a:solidFill>
                  <a:srgbClr val="FF9933"/>
                </a:solidFill>
                <a:effectLst>
                  <a:outerShdw blurRad="38100" dist="38100" dir="2700000" algn="tl">
                    <a:srgbClr val="000000"/>
                  </a:outerShdw>
                </a:effectLst>
                <a:latin typeface="Times New Roman" pitchFamily="18" charset="0"/>
                <a:cs typeface="Times New Roman" pitchFamily="18" charset="0"/>
              </a:rPr>
              <a:t/>
            </a:r>
            <a:br>
              <a:rPr lang="ru-RU" sz="1800" dirty="0">
                <a:solidFill>
                  <a:srgbClr val="FF9933"/>
                </a:solidFill>
                <a:effectLst>
                  <a:outerShdw blurRad="38100" dist="38100" dir="2700000" algn="tl">
                    <a:srgbClr val="000000"/>
                  </a:outerShdw>
                </a:effectLst>
                <a:latin typeface="Times New Roman" pitchFamily="18" charset="0"/>
                <a:cs typeface="Times New Roman" pitchFamily="18" charset="0"/>
              </a:rPr>
            </a:br>
            <a:endParaRPr lang="ru-RU" sz="1800" dirty="0">
              <a:solidFill>
                <a:srgbClr val="FF9933"/>
              </a:solidFill>
              <a:effectLst>
                <a:outerShdw blurRad="38100" dist="38100" dir="2700000" algn="tl">
                  <a:srgbClr val="000000"/>
                </a:outerShdw>
              </a:effectLst>
              <a:latin typeface="Times New Roman" pitchFamily="18" charset="0"/>
              <a:cs typeface="Times New Roman" pitchFamily="18" charset="0"/>
            </a:endParaRPr>
          </a:p>
        </p:txBody>
      </p:sp>
      <p:pic>
        <p:nvPicPr>
          <p:cNvPr id="1026" name="Picture 2" descr="C:\Documents and Settings\Admin\Рабочий стол\Герб Школы _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37" y="116632"/>
            <a:ext cx="1745349" cy="186923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211960" y="5157192"/>
            <a:ext cx="4572000" cy="1061829"/>
          </a:xfrm>
          <a:prstGeom prst="rect">
            <a:avLst/>
          </a:prstGeom>
        </p:spPr>
        <p:txBody>
          <a:bodyPr>
            <a:spAutoFit/>
          </a:bodyPr>
          <a:lstStyle/>
          <a:p>
            <a:pPr algn="ctr">
              <a:spcBef>
                <a:spcPct val="50000"/>
              </a:spcBef>
            </a:pPr>
            <a:r>
              <a:rPr lang="ru-RU" dirty="0">
                <a:solidFill>
                  <a:srgbClr val="C00000"/>
                </a:solidFill>
              </a:rPr>
              <a:t>Учитель математики первой квалификационной категории</a:t>
            </a:r>
          </a:p>
          <a:p>
            <a:pPr algn="ctr">
              <a:spcBef>
                <a:spcPct val="50000"/>
              </a:spcBef>
            </a:pPr>
            <a:r>
              <a:rPr lang="ru-RU" dirty="0">
                <a:solidFill>
                  <a:srgbClr val="C00000"/>
                </a:solidFill>
              </a:rPr>
              <a:t>Андрианова </a:t>
            </a:r>
            <a:r>
              <a:rPr lang="ru-RU" dirty="0" smtClean="0">
                <a:solidFill>
                  <a:srgbClr val="C00000"/>
                </a:solidFill>
              </a:rPr>
              <a:t>Н.Ф.</a:t>
            </a:r>
            <a:endParaRPr lang="ru-RU" dirty="0">
              <a:solidFill>
                <a:srgbClr val="C00000"/>
              </a:solidFill>
            </a:endParaRPr>
          </a:p>
        </p:txBody>
      </p:sp>
    </p:spTree>
    <p:extLst>
      <p:ext uri="{BB962C8B-B14F-4D97-AF65-F5344CB8AC3E}">
        <p14:creationId xmlns:p14="http://schemas.microsoft.com/office/powerpoint/2010/main" val="905189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6512511" cy="5184576"/>
          </a:xfrm>
        </p:spPr>
        <p:txBody>
          <a:bodyPr/>
          <a:lstStyle/>
          <a:p>
            <a:endParaRPr lang="ru-RU" dirty="0"/>
          </a:p>
        </p:txBody>
      </p:sp>
      <p:sp>
        <p:nvSpPr>
          <p:cNvPr id="3" name="Объект 2"/>
          <p:cNvSpPr>
            <a:spLocks noGrp="1"/>
          </p:cNvSpPr>
          <p:nvPr>
            <p:ph sz="quarter" idx="13"/>
          </p:nvPr>
        </p:nvSpPr>
        <p:spPr>
          <a:xfrm>
            <a:off x="1115616" y="5589240"/>
            <a:ext cx="6400800" cy="1152128"/>
          </a:xfrm>
        </p:spPr>
        <p:txBody>
          <a:bodyPr>
            <a:normAutofit/>
          </a:bodyPr>
          <a:lstStyle/>
          <a:p>
            <a:pPr marL="45720" indent="0">
              <a:buNone/>
            </a:pPr>
            <a:endParaRPr lang="ru-RU" dirty="0" smtClean="0">
              <a:hlinkClick r:id="rId2"/>
            </a:endParaRPr>
          </a:p>
          <a:p>
            <a:pPr marL="45720" indent="0">
              <a:buNone/>
            </a:pPr>
            <a:r>
              <a:rPr lang="ru-RU" dirty="0" smtClean="0">
                <a:hlinkClick r:id="rId2"/>
              </a:rPr>
              <a:t>Г</a:t>
            </a:r>
            <a:r>
              <a:rPr lang="ru-RU" dirty="0" smtClean="0">
                <a:hlinkClick r:id="rId2"/>
              </a:rPr>
              <a:t>рафопостроитель</a:t>
            </a:r>
            <a:endParaRPr lang="ru-RU" dirty="0"/>
          </a:p>
        </p:txBody>
      </p:sp>
      <p:pic>
        <p:nvPicPr>
          <p:cNvPr id="4" name="Рисунок 3"/>
          <p:cNvPicPr/>
          <p:nvPr/>
        </p:nvPicPr>
        <p:blipFill>
          <a:blip r:embed="rId3"/>
          <a:stretch>
            <a:fillRect/>
          </a:stretch>
        </p:blipFill>
        <p:spPr>
          <a:xfrm>
            <a:off x="1331640" y="188640"/>
            <a:ext cx="5940425" cy="4751705"/>
          </a:xfrm>
          <a:prstGeom prst="rect">
            <a:avLst/>
          </a:prstGeom>
        </p:spPr>
      </p:pic>
    </p:spTree>
    <p:extLst>
      <p:ext uri="{BB962C8B-B14F-4D97-AF65-F5344CB8AC3E}">
        <p14:creationId xmlns:p14="http://schemas.microsoft.com/office/powerpoint/2010/main" val="1146741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764704"/>
            <a:ext cx="7848872" cy="1543608"/>
          </a:xfrm>
        </p:spPr>
        <p:txBody>
          <a:bodyPr/>
          <a:lstStyle/>
          <a:p>
            <a:pPr marL="0" indent="0" algn="ctr">
              <a:buNone/>
            </a:pPr>
            <a:r>
              <a:rPr lang="ru-RU" sz="4400" u="sng" dirty="0" smtClean="0">
                <a:solidFill>
                  <a:schemeClr val="accent1">
                    <a:lumMod val="75000"/>
                  </a:schemeClr>
                </a:solidFill>
                <a:effectLst>
                  <a:outerShdw blurRad="38100" dist="38100" dir="2700000" algn="tl">
                    <a:srgbClr val="000000"/>
                  </a:outerShdw>
                </a:effectLst>
                <a:cs typeface="Times New Roman" pitchFamily="18" charset="0"/>
              </a:rPr>
              <a:t>ПРИНЦИПЫ РАБОТЫ </a:t>
            </a:r>
            <a:endParaRPr lang="ru-RU" sz="4400" dirty="0">
              <a:solidFill>
                <a:schemeClr val="accent1">
                  <a:lumMod val="75000"/>
                </a:schemeClr>
              </a:solidFill>
            </a:endParaRPr>
          </a:p>
        </p:txBody>
      </p:sp>
      <p:sp>
        <p:nvSpPr>
          <p:cNvPr id="3" name="Объект 2"/>
          <p:cNvSpPr>
            <a:spLocks noGrp="1"/>
          </p:cNvSpPr>
          <p:nvPr>
            <p:ph sz="quarter" idx="13"/>
          </p:nvPr>
        </p:nvSpPr>
        <p:spPr>
          <a:xfrm>
            <a:off x="251520" y="2420888"/>
            <a:ext cx="8640960" cy="4032448"/>
          </a:xfrm>
        </p:spPr>
        <p:txBody>
          <a:bodyPr>
            <a:normAutofit/>
          </a:bodyPr>
          <a:lstStyle/>
          <a:p>
            <a:pPr marL="457200" indent="-457200">
              <a:buClr>
                <a:schemeClr val="tx2"/>
              </a:buClr>
              <a:buFont typeface="Wingdings" pitchFamily="2" charset="2"/>
              <a:buChar char="Ø"/>
            </a:pPr>
            <a:r>
              <a:rPr lang="ru-RU" sz="2800" dirty="0" smtClean="0">
                <a:solidFill>
                  <a:schemeClr val="accent1">
                    <a:lumMod val="50000"/>
                  </a:schemeClr>
                </a:solidFill>
                <a:latin typeface="Times New Roman" pitchFamily="18" charset="0"/>
                <a:cs typeface="Times New Roman" pitchFamily="18" charset="0"/>
              </a:rPr>
              <a:t>Удивляйся </a:t>
            </a:r>
            <a:r>
              <a:rPr lang="ru-RU" sz="2800" dirty="0">
                <a:solidFill>
                  <a:schemeClr val="accent1">
                    <a:lumMod val="50000"/>
                  </a:schemeClr>
                </a:solidFill>
                <a:latin typeface="Times New Roman" pitchFamily="18" charset="0"/>
                <a:cs typeface="Times New Roman" pitchFamily="18" charset="0"/>
              </a:rPr>
              <a:t>сам, удивляй </a:t>
            </a:r>
            <a:r>
              <a:rPr lang="ru-RU" sz="2800" dirty="0" smtClean="0">
                <a:solidFill>
                  <a:schemeClr val="accent1">
                    <a:lumMod val="50000"/>
                  </a:schemeClr>
                </a:solidFill>
                <a:latin typeface="Times New Roman" pitchFamily="18" charset="0"/>
                <a:cs typeface="Times New Roman" pitchFamily="18" charset="0"/>
              </a:rPr>
              <a:t>других.</a:t>
            </a:r>
          </a:p>
          <a:p>
            <a:pPr marL="457200" indent="-457200">
              <a:buClr>
                <a:schemeClr val="tx2"/>
              </a:buClr>
              <a:buFont typeface="Wingdings" pitchFamily="2" charset="2"/>
              <a:buChar char="Ø"/>
            </a:pPr>
            <a:r>
              <a:rPr lang="ru-RU" sz="2800" dirty="0" smtClean="0">
                <a:solidFill>
                  <a:schemeClr val="accent1">
                    <a:lumMod val="50000"/>
                  </a:schemeClr>
                </a:solidFill>
                <a:latin typeface="Times New Roman" pitchFamily="18" charset="0"/>
                <a:cs typeface="Times New Roman" pitchFamily="18" charset="0"/>
              </a:rPr>
              <a:t>Нельзя </a:t>
            </a:r>
            <a:r>
              <a:rPr lang="ru-RU" sz="2800" dirty="0">
                <a:solidFill>
                  <a:schemeClr val="accent1">
                    <a:lumMod val="50000"/>
                  </a:schemeClr>
                </a:solidFill>
                <a:latin typeface="Times New Roman" pitchFamily="18" charset="0"/>
                <a:cs typeface="Times New Roman" pitchFamily="18" charset="0"/>
              </a:rPr>
              <a:t>жить в обществе и быть свободным от </a:t>
            </a:r>
            <a:r>
              <a:rPr lang="ru-RU" sz="2800" dirty="0" smtClean="0">
                <a:solidFill>
                  <a:schemeClr val="accent1">
                    <a:lumMod val="50000"/>
                  </a:schemeClr>
                </a:solidFill>
                <a:latin typeface="Times New Roman" pitchFamily="18" charset="0"/>
                <a:cs typeface="Times New Roman" pitchFamily="18" charset="0"/>
              </a:rPr>
              <a:t>общества.</a:t>
            </a:r>
          </a:p>
          <a:p>
            <a:pPr marL="457200" indent="-457200">
              <a:buClr>
                <a:schemeClr val="tx2"/>
              </a:buClr>
              <a:buFont typeface="Wingdings" pitchFamily="2" charset="2"/>
              <a:buChar char="Ø"/>
            </a:pPr>
            <a:r>
              <a:rPr lang="ru-RU" sz="2800" dirty="0" smtClean="0">
                <a:solidFill>
                  <a:schemeClr val="accent1">
                    <a:lumMod val="50000"/>
                  </a:schemeClr>
                </a:solidFill>
                <a:latin typeface="Times New Roman" pitchFamily="18" charset="0"/>
                <a:cs typeface="Times New Roman" pitchFamily="18" charset="0"/>
              </a:rPr>
              <a:t>Не </a:t>
            </a:r>
            <a:r>
              <a:rPr lang="ru-RU" sz="2800" dirty="0">
                <a:solidFill>
                  <a:schemeClr val="accent1">
                    <a:lumMod val="50000"/>
                  </a:schemeClr>
                </a:solidFill>
                <a:latin typeface="Times New Roman" pitchFamily="18" charset="0"/>
                <a:cs typeface="Times New Roman" pitchFamily="18" charset="0"/>
              </a:rPr>
              <a:t>останавливаться на достигнутом, всегда идти </a:t>
            </a:r>
            <a:r>
              <a:rPr lang="ru-RU" sz="2800" dirty="0" smtClean="0">
                <a:solidFill>
                  <a:schemeClr val="accent1">
                    <a:lumMod val="50000"/>
                  </a:schemeClr>
                </a:solidFill>
                <a:latin typeface="Times New Roman" pitchFamily="18" charset="0"/>
                <a:cs typeface="Times New Roman" pitchFamily="18" charset="0"/>
              </a:rPr>
              <a:t>вперед.</a:t>
            </a:r>
          </a:p>
          <a:p>
            <a:pPr marL="457200" indent="-457200">
              <a:buClr>
                <a:schemeClr val="tx2"/>
              </a:buClr>
              <a:buFont typeface="Wingdings" pitchFamily="2" charset="2"/>
              <a:buChar char="Ø"/>
            </a:pPr>
            <a:r>
              <a:rPr lang="ru-RU" sz="2800" dirty="0" smtClean="0">
                <a:solidFill>
                  <a:schemeClr val="accent1">
                    <a:lumMod val="50000"/>
                  </a:schemeClr>
                </a:solidFill>
                <a:latin typeface="Times New Roman" pitchFamily="18" charset="0"/>
                <a:cs typeface="Times New Roman" pitchFamily="18" charset="0"/>
              </a:rPr>
              <a:t>Развивайся </a:t>
            </a:r>
            <a:r>
              <a:rPr lang="ru-RU" sz="2800" dirty="0">
                <a:solidFill>
                  <a:schemeClr val="accent1">
                    <a:lumMod val="50000"/>
                  </a:schemeClr>
                </a:solidFill>
                <a:latin typeface="Times New Roman" pitchFamily="18" charset="0"/>
                <a:cs typeface="Times New Roman" pitchFamily="18" charset="0"/>
              </a:rPr>
              <a:t>сам и развивай других.</a:t>
            </a:r>
          </a:p>
          <a:p>
            <a:endParaRPr lang="ru-RU" dirty="0">
              <a:latin typeface="Times New Roman" pitchFamily="18" charset="0"/>
              <a:cs typeface="Times New Roman" pitchFamily="18" charset="0"/>
            </a:endParaRPr>
          </a:p>
        </p:txBody>
      </p:sp>
      <p:pic>
        <p:nvPicPr>
          <p:cNvPr id="2050" name="Picture 2" descr="C:\Documents and Settings\Admin\Рабочий стол\ПЕдагогические встречи\Герб Школы _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82" y="188640"/>
            <a:ext cx="1815365"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537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60648"/>
            <a:ext cx="6512511" cy="1006048"/>
          </a:xfrm>
        </p:spPr>
        <p:txBody>
          <a:bodyPr/>
          <a:lstStyle/>
          <a:p>
            <a:pPr marL="0" indent="0" algn="ctr">
              <a:buNone/>
            </a:pPr>
            <a:r>
              <a:rPr lang="ru-RU" sz="4400" dirty="0" smtClean="0">
                <a:solidFill>
                  <a:schemeClr val="accent1">
                    <a:lumMod val="75000"/>
                  </a:schemeClr>
                </a:solidFill>
              </a:rPr>
              <a:t>Спасибо за внимание!</a:t>
            </a:r>
            <a:endParaRPr lang="ru-RU" sz="4400" dirty="0">
              <a:solidFill>
                <a:schemeClr val="accent1">
                  <a:lumMod val="75000"/>
                </a:schemeClr>
              </a:solidFill>
            </a:endParaRPr>
          </a:p>
        </p:txBody>
      </p:sp>
      <p:pic>
        <p:nvPicPr>
          <p:cNvPr id="4" name="Picture 4" descr="Новое изображение3"/>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556792"/>
            <a:ext cx="5400600"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494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539552" y="1412776"/>
            <a:ext cx="8604448" cy="5256584"/>
          </a:xfrm>
        </p:spPr>
        <p:txBody>
          <a:bodyPr>
            <a:normAutofit fontScale="62500" lnSpcReduction="20000"/>
          </a:bodyPr>
          <a:lstStyle/>
          <a:p>
            <a:endParaRPr lang="ru-RU" dirty="0">
              <a:latin typeface="Times New Roman" pitchFamily="18" charset="0"/>
              <a:cs typeface="Times New Roman" pitchFamily="18" charset="0"/>
            </a:endParaRPr>
          </a:p>
          <a:p>
            <a:pPr marL="571500" indent="-571500">
              <a:buFont typeface="Arial" pitchFamily="34" charset="0"/>
              <a:buChar char="•"/>
            </a:pPr>
            <a:r>
              <a:rPr lang="ru-RU" sz="4000" dirty="0" smtClean="0">
                <a:solidFill>
                  <a:schemeClr val="accent1">
                    <a:lumMod val="50000"/>
                  </a:schemeClr>
                </a:solidFill>
                <a:latin typeface="Times New Roman" pitchFamily="18" charset="0"/>
                <a:cs typeface="Times New Roman" pitchFamily="18" charset="0"/>
              </a:rPr>
              <a:t>Подготовка учащихся к </a:t>
            </a:r>
            <a:r>
              <a:rPr lang="ru-RU" sz="4000" dirty="0">
                <a:solidFill>
                  <a:schemeClr val="accent1">
                    <a:lumMod val="50000"/>
                  </a:schemeClr>
                </a:solidFill>
                <a:latin typeface="Times New Roman" pitchFamily="18" charset="0"/>
                <a:cs typeface="Times New Roman" pitchFamily="18" charset="0"/>
              </a:rPr>
              <a:t>сдаче ЕГЭ и </a:t>
            </a:r>
            <a:r>
              <a:rPr lang="ru-RU" sz="4000" dirty="0" smtClean="0">
                <a:solidFill>
                  <a:schemeClr val="accent1">
                    <a:lumMod val="50000"/>
                  </a:schemeClr>
                </a:solidFill>
                <a:latin typeface="Times New Roman" pitchFamily="18" charset="0"/>
                <a:cs typeface="Times New Roman" pitchFamily="18" charset="0"/>
              </a:rPr>
              <a:t>ГИА.</a:t>
            </a:r>
            <a:endParaRPr lang="ru-RU" sz="4000" dirty="0" smtClean="0">
              <a:solidFill>
                <a:schemeClr val="accent1">
                  <a:lumMod val="50000"/>
                </a:schemeClr>
              </a:solidFill>
              <a:latin typeface="Times New Roman" pitchFamily="18" charset="0"/>
              <a:cs typeface="Times New Roman" pitchFamily="18" charset="0"/>
            </a:endParaRPr>
          </a:p>
          <a:p>
            <a:pPr marL="571500" indent="-571500">
              <a:buFont typeface="Arial" pitchFamily="34" charset="0"/>
              <a:buChar char="•"/>
            </a:pPr>
            <a:r>
              <a:rPr lang="ru-RU" sz="4000" dirty="0" smtClean="0">
                <a:solidFill>
                  <a:schemeClr val="accent1">
                    <a:lumMod val="50000"/>
                  </a:schemeClr>
                </a:solidFill>
                <a:latin typeface="Times New Roman" pitchFamily="18" charset="0"/>
                <a:cs typeface="Times New Roman" pitchFamily="18" charset="0"/>
              </a:rPr>
              <a:t>Реализация творческих </a:t>
            </a:r>
            <a:r>
              <a:rPr lang="ru-RU" sz="4000" dirty="0">
                <a:solidFill>
                  <a:schemeClr val="accent1">
                    <a:lumMod val="50000"/>
                  </a:schemeClr>
                </a:solidFill>
                <a:latin typeface="Times New Roman" pitchFamily="18" charset="0"/>
                <a:cs typeface="Times New Roman" pitchFamily="18" charset="0"/>
              </a:rPr>
              <a:t>и </a:t>
            </a:r>
            <a:r>
              <a:rPr lang="ru-RU" sz="4000" dirty="0" smtClean="0">
                <a:solidFill>
                  <a:schemeClr val="accent1">
                    <a:lumMod val="50000"/>
                  </a:schemeClr>
                </a:solidFill>
                <a:latin typeface="Times New Roman" pitchFamily="18" charset="0"/>
                <a:cs typeface="Times New Roman" pitchFamily="18" charset="0"/>
              </a:rPr>
              <a:t> интеллектуальных способностей учащихся  путем </a:t>
            </a:r>
            <a:r>
              <a:rPr lang="ru-RU" sz="4000" dirty="0">
                <a:solidFill>
                  <a:schemeClr val="accent1">
                    <a:lumMod val="50000"/>
                  </a:schemeClr>
                </a:solidFill>
                <a:latin typeface="Times New Roman" pitchFamily="18" charset="0"/>
                <a:cs typeface="Times New Roman" pitchFamily="18" charset="0"/>
              </a:rPr>
              <a:t>формирования их </a:t>
            </a:r>
            <a:r>
              <a:rPr lang="ru-RU" sz="4000" dirty="0" smtClean="0">
                <a:solidFill>
                  <a:schemeClr val="accent1">
                    <a:lumMod val="50000"/>
                  </a:schemeClr>
                </a:solidFill>
                <a:latin typeface="Times New Roman" pitchFamily="18" charset="0"/>
                <a:cs typeface="Times New Roman" pitchFamily="18" charset="0"/>
              </a:rPr>
              <a:t>индивидуальных образовательных </a:t>
            </a:r>
            <a:r>
              <a:rPr lang="ru-RU" sz="4000" dirty="0" smtClean="0">
                <a:solidFill>
                  <a:schemeClr val="accent1">
                    <a:lumMod val="50000"/>
                  </a:schemeClr>
                </a:solidFill>
                <a:latin typeface="Times New Roman" pitchFamily="18" charset="0"/>
                <a:cs typeface="Times New Roman" pitchFamily="18" charset="0"/>
              </a:rPr>
              <a:t>траекторий.</a:t>
            </a:r>
            <a:endParaRPr lang="ru-RU" sz="4000" dirty="0">
              <a:solidFill>
                <a:schemeClr val="accent1">
                  <a:lumMod val="50000"/>
                </a:schemeClr>
              </a:solidFill>
              <a:latin typeface="Times New Roman" pitchFamily="18" charset="0"/>
              <a:cs typeface="Times New Roman" pitchFamily="18" charset="0"/>
            </a:endParaRPr>
          </a:p>
          <a:p>
            <a:pPr marL="571500" indent="-571500">
              <a:buFont typeface="Arial" pitchFamily="34" charset="0"/>
              <a:buChar char="•"/>
            </a:pPr>
            <a:r>
              <a:rPr lang="ru-RU" sz="4000" dirty="0" smtClean="0">
                <a:solidFill>
                  <a:schemeClr val="accent1">
                    <a:lumMod val="50000"/>
                  </a:schemeClr>
                </a:solidFill>
                <a:latin typeface="Times New Roman" pitchFamily="18" charset="0"/>
                <a:cs typeface="Times New Roman" pitchFamily="18" charset="0"/>
              </a:rPr>
              <a:t>Всестороннее </a:t>
            </a:r>
            <a:r>
              <a:rPr lang="ru-RU" sz="4000" dirty="0">
                <a:solidFill>
                  <a:schemeClr val="accent1">
                    <a:lumMod val="50000"/>
                  </a:schemeClr>
                </a:solidFill>
                <a:latin typeface="Times New Roman" pitchFamily="18" charset="0"/>
                <a:cs typeface="Times New Roman" pitchFamily="18" charset="0"/>
              </a:rPr>
              <a:t>развитие личности на </a:t>
            </a:r>
            <a:r>
              <a:rPr lang="ru-RU" sz="4000" dirty="0" smtClean="0">
                <a:solidFill>
                  <a:schemeClr val="accent1">
                    <a:lumMod val="50000"/>
                  </a:schemeClr>
                </a:solidFill>
                <a:latin typeface="Times New Roman" pitchFamily="18" charset="0"/>
                <a:cs typeface="Times New Roman" pitchFamily="18" charset="0"/>
              </a:rPr>
              <a:t>основе индивидуального </a:t>
            </a:r>
            <a:r>
              <a:rPr lang="ru-RU" sz="4000" dirty="0">
                <a:solidFill>
                  <a:schemeClr val="accent1">
                    <a:lumMod val="50000"/>
                  </a:schemeClr>
                </a:solidFill>
                <a:latin typeface="Times New Roman" pitchFamily="18" charset="0"/>
                <a:cs typeface="Times New Roman" pitchFamily="18" charset="0"/>
              </a:rPr>
              <a:t>и </a:t>
            </a:r>
            <a:r>
              <a:rPr lang="ru-RU" sz="4000" dirty="0" smtClean="0">
                <a:solidFill>
                  <a:schemeClr val="accent1">
                    <a:lumMod val="50000"/>
                  </a:schemeClr>
                </a:solidFill>
                <a:latin typeface="Times New Roman" pitchFamily="18" charset="0"/>
                <a:cs typeface="Times New Roman" pitchFamily="18" charset="0"/>
              </a:rPr>
              <a:t>     дифференцированных </a:t>
            </a:r>
            <a:r>
              <a:rPr lang="ru-RU" sz="4000" dirty="0" smtClean="0">
                <a:solidFill>
                  <a:schemeClr val="accent1">
                    <a:lumMod val="50000"/>
                  </a:schemeClr>
                </a:solidFill>
                <a:latin typeface="Times New Roman" pitchFamily="18" charset="0"/>
                <a:cs typeface="Times New Roman" pitchFamily="18" charset="0"/>
              </a:rPr>
              <a:t>подходов.</a:t>
            </a:r>
            <a:endParaRPr lang="ru-RU" sz="4000" dirty="0" smtClean="0">
              <a:solidFill>
                <a:schemeClr val="accent1">
                  <a:lumMod val="50000"/>
                </a:schemeClr>
              </a:solidFill>
              <a:latin typeface="Times New Roman" pitchFamily="18" charset="0"/>
              <a:cs typeface="Times New Roman" pitchFamily="18" charset="0"/>
            </a:endParaRPr>
          </a:p>
          <a:p>
            <a:pPr marL="571500" indent="-571500">
              <a:buFont typeface="Arial" pitchFamily="34" charset="0"/>
              <a:buChar char="•"/>
            </a:pPr>
            <a:r>
              <a:rPr lang="ru-RU" sz="4000" dirty="0" smtClean="0">
                <a:solidFill>
                  <a:schemeClr val="accent1">
                    <a:lumMod val="50000"/>
                  </a:schemeClr>
                </a:solidFill>
                <a:latin typeface="Times New Roman" pitchFamily="18" charset="0"/>
                <a:cs typeface="Times New Roman" pitchFamily="18" charset="0"/>
              </a:rPr>
              <a:t>Формирование здоровье сберегающей среды </a:t>
            </a:r>
            <a:r>
              <a:rPr lang="ru-RU" sz="4000" dirty="0">
                <a:solidFill>
                  <a:schemeClr val="accent1">
                    <a:lumMod val="50000"/>
                  </a:schemeClr>
                </a:solidFill>
                <a:latin typeface="Times New Roman" pitchFamily="18" charset="0"/>
                <a:cs typeface="Times New Roman" pitchFamily="18" charset="0"/>
              </a:rPr>
              <a:t>на уроках </a:t>
            </a:r>
            <a:r>
              <a:rPr lang="ru-RU" sz="4000" dirty="0" smtClean="0">
                <a:solidFill>
                  <a:schemeClr val="accent1">
                    <a:lumMod val="50000"/>
                  </a:schemeClr>
                </a:solidFill>
                <a:latin typeface="Times New Roman" pitchFamily="18" charset="0"/>
                <a:cs typeface="Times New Roman" pitchFamily="18" charset="0"/>
              </a:rPr>
              <a:t>математики.</a:t>
            </a:r>
            <a:endParaRPr lang="ru-RU" sz="4000" dirty="0" smtClean="0">
              <a:solidFill>
                <a:schemeClr val="accent1">
                  <a:lumMod val="50000"/>
                </a:schemeClr>
              </a:solidFill>
              <a:latin typeface="Times New Roman" pitchFamily="18" charset="0"/>
              <a:cs typeface="Times New Roman" pitchFamily="18" charset="0"/>
            </a:endParaRPr>
          </a:p>
          <a:p>
            <a:pPr marL="571500" indent="-571500">
              <a:buFont typeface="Arial" pitchFamily="34" charset="0"/>
              <a:buChar char="•"/>
            </a:pPr>
            <a:r>
              <a:rPr lang="ru-RU" sz="4000" dirty="0" smtClean="0">
                <a:solidFill>
                  <a:schemeClr val="accent1">
                    <a:lumMod val="50000"/>
                  </a:schemeClr>
                </a:solidFill>
                <a:latin typeface="Times New Roman" pitchFamily="18" charset="0"/>
                <a:cs typeface="Times New Roman" pitchFamily="18" charset="0"/>
              </a:rPr>
              <a:t>Изучение </a:t>
            </a:r>
            <a:r>
              <a:rPr lang="ru-RU" sz="4000" dirty="0">
                <a:solidFill>
                  <a:schemeClr val="accent1">
                    <a:lumMod val="50000"/>
                  </a:schemeClr>
                </a:solidFill>
                <a:latin typeface="Times New Roman" pitchFamily="18" charset="0"/>
                <a:cs typeface="Times New Roman" pitchFamily="18" charset="0"/>
              </a:rPr>
              <a:t>статистики и теории </a:t>
            </a:r>
            <a:r>
              <a:rPr lang="ru-RU" sz="4000" dirty="0" smtClean="0">
                <a:solidFill>
                  <a:schemeClr val="accent1">
                    <a:lumMod val="50000"/>
                  </a:schemeClr>
                </a:solidFill>
                <a:latin typeface="Times New Roman" pitchFamily="18" charset="0"/>
                <a:cs typeface="Times New Roman" pitchFamily="18" charset="0"/>
              </a:rPr>
              <a:t>вероятностей на </a:t>
            </a:r>
            <a:r>
              <a:rPr lang="ru-RU" sz="4000" dirty="0">
                <a:solidFill>
                  <a:schemeClr val="accent1">
                    <a:lumMod val="50000"/>
                  </a:schemeClr>
                </a:solidFill>
                <a:latin typeface="Times New Roman" pitchFamily="18" charset="0"/>
                <a:cs typeface="Times New Roman" pitchFamily="18" charset="0"/>
              </a:rPr>
              <a:t>уроках математики, а </a:t>
            </a:r>
            <a:r>
              <a:rPr lang="ru-RU" sz="4000" dirty="0" smtClean="0">
                <a:solidFill>
                  <a:schemeClr val="accent1">
                    <a:lumMod val="50000"/>
                  </a:schemeClr>
                </a:solidFill>
                <a:latin typeface="Times New Roman" pitchFamily="18" charset="0"/>
                <a:cs typeface="Times New Roman" pitchFamily="18" charset="0"/>
              </a:rPr>
              <a:t>также </a:t>
            </a:r>
            <a:r>
              <a:rPr lang="ru-RU" sz="4000" dirty="0">
                <a:solidFill>
                  <a:schemeClr val="accent1">
                    <a:lumMod val="50000"/>
                  </a:schemeClr>
                </a:solidFill>
                <a:latin typeface="Times New Roman" pitchFamily="18" charset="0"/>
                <a:cs typeface="Times New Roman" pitchFamily="18" charset="0"/>
              </a:rPr>
              <a:t>формирование </a:t>
            </a:r>
            <a:r>
              <a:rPr lang="ru-RU" sz="4000" dirty="0" smtClean="0">
                <a:solidFill>
                  <a:schemeClr val="accent1">
                    <a:lumMod val="50000"/>
                  </a:schemeClr>
                </a:solidFill>
                <a:latin typeface="Times New Roman" pitchFamily="18" charset="0"/>
                <a:cs typeface="Times New Roman" pitchFamily="18" charset="0"/>
              </a:rPr>
              <a:t>навыка решения </a:t>
            </a:r>
            <a:r>
              <a:rPr lang="ru-RU" sz="4000" dirty="0">
                <a:solidFill>
                  <a:schemeClr val="accent1">
                    <a:lumMod val="50000"/>
                  </a:schemeClr>
                </a:solidFill>
                <a:latin typeface="Times New Roman" pitchFamily="18" charset="0"/>
                <a:cs typeface="Times New Roman" pitchFamily="18" charset="0"/>
              </a:rPr>
              <a:t>задач по </a:t>
            </a:r>
            <a:r>
              <a:rPr lang="ru-RU" sz="4000" dirty="0" smtClean="0">
                <a:solidFill>
                  <a:schemeClr val="accent1">
                    <a:lumMod val="50000"/>
                  </a:schemeClr>
                </a:solidFill>
                <a:latin typeface="Times New Roman" pitchFamily="18" charset="0"/>
                <a:cs typeface="Times New Roman" pitchFamily="18" charset="0"/>
              </a:rPr>
              <a:t>этой </a:t>
            </a:r>
            <a:r>
              <a:rPr lang="ru-RU" sz="4000" dirty="0" smtClean="0">
                <a:solidFill>
                  <a:schemeClr val="accent1">
                    <a:lumMod val="50000"/>
                  </a:schemeClr>
                </a:solidFill>
                <a:latin typeface="Times New Roman" pitchFamily="18" charset="0"/>
                <a:cs typeface="Times New Roman" pitchFamily="18" charset="0"/>
              </a:rPr>
              <a:t>теме.</a:t>
            </a:r>
            <a:endParaRPr lang="ru-RU" sz="4000" dirty="0" smtClean="0">
              <a:solidFill>
                <a:schemeClr val="accent1">
                  <a:lumMod val="50000"/>
                </a:schemeClr>
              </a:solidFill>
              <a:latin typeface="Times New Roman" pitchFamily="18" charset="0"/>
              <a:cs typeface="Times New Roman" pitchFamily="18" charset="0"/>
            </a:endParaRPr>
          </a:p>
          <a:p>
            <a:pPr marL="571500" indent="-571500">
              <a:buFont typeface="Arial" pitchFamily="34" charset="0"/>
              <a:buChar char="•"/>
            </a:pPr>
            <a:r>
              <a:rPr lang="ru-RU" sz="4000" dirty="0" smtClean="0">
                <a:solidFill>
                  <a:schemeClr val="accent1">
                    <a:lumMod val="50000"/>
                  </a:schemeClr>
                </a:solidFill>
                <a:latin typeface="Times New Roman" pitchFamily="18" charset="0"/>
                <a:cs typeface="Times New Roman" pitchFamily="18" charset="0"/>
              </a:rPr>
              <a:t>Подготовка учителей к внедрению Федеральных образовательных стандартов общего </a:t>
            </a:r>
            <a:r>
              <a:rPr lang="ru-RU" sz="4000" dirty="0" smtClean="0">
                <a:solidFill>
                  <a:schemeClr val="accent1">
                    <a:lumMod val="50000"/>
                  </a:schemeClr>
                </a:solidFill>
                <a:latin typeface="Times New Roman" pitchFamily="18" charset="0"/>
                <a:cs typeface="Times New Roman" pitchFamily="18" charset="0"/>
              </a:rPr>
              <a:t>образования.</a:t>
            </a:r>
            <a:endParaRPr lang="ru-RU" sz="4000" dirty="0">
              <a:solidFill>
                <a:schemeClr val="accent1">
                  <a:lumMod val="50000"/>
                </a:schemeClr>
              </a:solidFill>
              <a:latin typeface="Times New Roman" pitchFamily="18" charset="0"/>
              <a:cs typeface="Times New Roman" pitchFamily="18" charset="0"/>
            </a:endParaRPr>
          </a:p>
          <a:p>
            <a:endParaRPr lang="ru-RU" sz="3400" dirty="0">
              <a:solidFill>
                <a:schemeClr val="accent1">
                  <a:lumMod val="50000"/>
                </a:schemeClr>
              </a:solidFill>
              <a:latin typeface="Times New Roman" pitchFamily="18" charset="0"/>
              <a:cs typeface="Times New Roman" pitchFamily="18" charset="0"/>
            </a:endParaRPr>
          </a:p>
        </p:txBody>
      </p:sp>
      <p:sp>
        <p:nvSpPr>
          <p:cNvPr id="3" name="Заголовок 2"/>
          <p:cNvSpPr>
            <a:spLocks noGrp="1"/>
          </p:cNvSpPr>
          <p:nvPr>
            <p:ph type="ctrTitle"/>
          </p:nvPr>
        </p:nvSpPr>
        <p:spPr>
          <a:xfrm>
            <a:off x="683568" y="188640"/>
            <a:ext cx="7525388" cy="1368152"/>
          </a:xfrm>
        </p:spPr>
        <p:txBody>
          <a:bodyPr/>
          <a:lstStyle/>
          <a:p>
            <a:pPr marL="182880" indent="0" algn="ctr">
              <a:buNone/>
            </a:pPr>
            <a:r>
              <a:rPr lang="ru-RU" sz="3200" dirty="0" smtClean="0">
                <a:solidFill>
                  <a:schemeClr val="accent1">
                    <a:lumMod val="50000"/>
                  </a:schemeClr>
                </a:solidFill>
              </a:rPr>
              <a:t>Направления работы МО учителей математики МАОУ СОШ № 36.</a:t>
            </a:r>
            <a:endParaRPr lang="ru-RU" sz="3200" dirty="0">
              <a:solidFill>
                <a:schemeClr val="accent1">
                  <a:lumMod val="50000"/>
                </a:schemeClr>
              </a:solidFill>
            </a:endParaRPr>
          </a:p>
        </p:txBody>
      </p:sp>
    </p:spTree>
    <p:extLst>
      <p:ext uri="{BB962C8B-B14F-4D97-AF65-F5344CB8AC3E}">
        <p14:creationId xmlns:p14="http://schemas.microsoft.com/office/powerpoint/2010/main" val="1255465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5" y="4372168"/>
            <a:ext cx="7118176" cy="1143000"/>
          </a:xfrm>
        </p:spPr>
        <p:txBody>
          <a:bodyPr/>
          <a:lstStyle/>
          <a:p>
            <a:pPr marL="0" indent="0" algn="l">
              <a:buNone/>
            </a:pPr>
            <a:r>
              <a:rPr lang="ru-RU" sz="2400" dirty="0" smtClean="0">
                <a:hlinkClick r:id="rId2"/>
              </a:rPr>
              <a:t/>
            </a:r>
            <a:br>
              <a:rPr lang="ru-RU" sz="2400" dirty="0" smtClean="0">
                <a:hlinkClick r:id="rId2"/>
              </a:rPr>
            </a:br>
            <a:r>
              <a:rPr lang="ru-RU" sz="2400" dirty="0" smtClean="0">
                <a:hlinkClick r:id="rId2"/>
              </a:rPr>
              <a:t>Интервью Л.Г. </a:t>
            </a:r>
            <a:r>
              <a:rPr lang="ru-RU" sz="2400" dirty="0" err="1" smtClean="0">
                <a:hlinkClick r:id="rId2"/>
              </a:rPr>
              <a:t>Петерсон</a:t>
            </a:r>
            <a:r>
              <a:rPr lang="ru-RU" sz="2400" dirty="0" smtClean="0">
                <a:hlinkClick r:id="rId2"/>
              </a:rPr>
              <a:t/>
            </a:r>
            <a:br>
              <a:rPr lang="ru-RU" sz="2400" dirty="0" smtClean="0">
                <a:hlinkClick r:id="rId2"/>
              </a:rPr>
            </a:br>
            <a:r>
              <a:rPr lang="ru-RU" sz="2000" dirty="0" smtClean="0">
                <a:hlinkClick r:id="rId2"/>
              </a:rPr>
              <a:t> </a:t>
            </a:r>
            <a:endParaRPr lang="ru-RU" sz="2000" dirty="0"/>
          </a:p>
        </p:txBody>
      </p:sp>
      <p:sp>
        <p:nvSpPr>
          <p:cNvPr id="3" name="Объект 2"/>
          <p:cNvSpPr>
            <a:spLocks noGrp="1"/>
          </p:cNvSpPr>
          <p:nvPr>
            <p:ph sz="quarter" idx="13"/>
          </p:nvPr>
        </p:nvSpPr>
        <p:spPr/>
        <p:txBody>
          <a:bodyPr>
            <a:normAutofit lnSpcReduction="10000"/>
          </a:bodyPr>
          <a:lstStyle/>
          <a:p>
            <a:pPr marL="533400" indent="-533400" algn="ctr">
              <a:lnSpc>
                <a:spcPct val="80000"/>
              </a:lnSpc>
              <a:buNone/>
            </a:pPr>
            <a:r>
              <a:rPr lang="ru-RU" sz="2400" b="1" dirty="0">
                <a:solidFill>
                  <a:schemeClr val="bg2">
                    <a:lumMod val="25000"/>
                  </a:schemeClr>
                </a:solidFill>
                <a:latin typeface="Times New Roman" pitchFamily="18" charset="0"/>
                <a:cs typeface="Times New Roman" pitchFamily="18" charset="0"/>
              </a:rPr>
              <a:t>Сведений науки, не следует сообщать учащемуся, но его надо привести к тому, чтобы он сам их находил, самодеятельно ими овладевал. Такой метод обучения наилучший, самый трудный, самый редкий. Трудностью объясняется редкость его применения. Изложение, считывание, диктовка против него детская забава. Зато такие приемы никуда и не годятся...»        </a:t>
            </a:r>
          </a:p>
          <a:p>
            <a:pPr marL="533400" indent="-533400" algn="ctr">
              <a:lnSpc>
                <a:spcPct val="80000"/>
              </a:lnSpc>
              <a:buNone/>
            </a:pPr>
            <a:r>
              <a:rPr lang="ru-RU" sz="2400" b="1" dirty="0">
                <a:solidFill>
                  <a:schemeClr val="bg2">
                    <a:lumMod val="25000"/>
                  </a:schemeClr>
                </a:solidFill>
                <a:latin typeface="Times New Roman" pitchFamily="18" charset="0"/>
                <a:cs typeface="Times New Roman" pitchFamily="18" charset="0"/>
              </a:rPr>
              <a:t>       (А. </a:t>
            </a:r>
            <a:r>
              <a:rPr lang="ru-RU" sz="2400" b="1" dirty="0" err="1">
                <a:solidFill>
                  <a:schemeClr val="bg2">
                    <a:lumMod val="25000"/>
                  </a:schemeClr>
                </a:solidFill>
                <a:latin typeface="Times New Roman" pitchFamily="18" charset="0"/>
                <a:cs typeface="Times New Roman" pitchFamily="18" charset="0"/>
              </a:rPr>
              <a:t>Дистервег</a:t>
            </a:r>
            <a:r>
              <a:rPr lang="ru-RU" sz="2400" b="1" dirty="0">
                <a:solidFill>
                  <a:schemeClr val="bg2">
                    <a:lumMod val="25000"/>
                  </a:schemeClr>
                </a:solidFill>
                <a:latin typeface="Times New Roman" pitchFamily="18" charset="0"/>
                <a:cs typeface="Times New Roman" pitchFamily="18" charset="0"/>
              </a:rPr>
              <a:t>. Руководство для немецких учителей. -1913)</a:t>
            </a:r>
          </a:p>
          <a:p>
            <a:endParaRPr lang="ru-RU"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21412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8424936" cy="710952"/>
          </a:xfrm>
        </p:spPr>
        <p:txBody>
          <a:bodyPr/>
          <a:lstStyle/>
          <a:p>
            <a:pPr marL="0" indent="0">
              <a:buNone/>
            </a:pPr>
            <a:r>
              <a:rPr lang="ru-RU" sz="3600" dirty="0" smtClean="0">
                <a:solidFill>
                  <a:srgbClr val="002060"/>
                </a:solidFill>
              </a:rPr>
              <a:t>Система дидактических принципов: </a:t>
            </a:r>
            <a:br>
              <a:rPr lang="ru-RU" sz="3600" dirty="0" smtClean="0">
                <a:solidFill>
                  <a:srgbClr val="002060"/>
                </a:solidFill>
              </a:rPr>
            </a:br>
            <a:r>
              <a:rPr lang="ru-RU" sz="3600" dirty="0">
                <a:solidFill>
                  <a:srgbClr val="002060"/>
                </a:solidFill>
              </a:rPr>
              <a:t/>
            </a:r>
            <a:br>
              <a:rPr lang="ru-RU" sz="3600" dirty="0">
                <a:solidFill>
                  <a:srgbClr val="002060"/>
                </a:solidFill>
              </a:rPr>
            </a:br>
            <a:r>
              <a:rPr lang="ru-RU" sz="3600" dirty="0" smtClean="0">
                <a:solidFill>
                  <a:srgbClr val="002060"/>
                </a:solidFill>
              </a:rPr>
              <a:t>  </a:t>
            </a:r>
            <a:endParaRPr lang="ru-RU" sz="3600" dirty="0">
              <a:solidFill>
                <a:srgbClr val="002060"/>
              </a:solidFill>
            </a:endParaRPr>
          </a:p>
        </p:txBody>
      </p:sp>
      <p:sp>
        <p:nvSpPr>
          <p:cNvPr id="3" name="Объект 2"/>
          <p:cNvSpPr>
            <a:spLocks noGrp="1"/>
          </p:cNvSpPr>
          <p:nvPr>
            <p:ph sz="quarter" idx="13"/>
          </p:nvPr>
        </p:nvSpPr>
        <p:spPr>
          <a:xfrm>
            <a:off x="1043608" y="1556792"/>
            <a:ext cx="7632848" cy="4842872"/>
          </a:xfrm>
        </p:spPr>
        <p:txBody>
          <a:bodyPr>
            <a:normAutofit/>
          </a:bodyPr>
          <a:lstStyle/>
          <a:p>
            <a:pPr>
              <a:buFont typeface="Arial" pitchFamily="34" charset="0"/>
              <a:buChar char="•"/>
            </a:pPr>
            <a:r>
              <a:rPr lang="ru-RU" sz="3200" b="1" i="1" dirty="0" smtClean="0">
                <a:solidFill>
                  <a:schemeClr val="accent1">
                    <a:lumMod val="50000"/>
                  </a:schemeClr>
                </a:solidFill>
              </a:rPr>
              <a:t> деятельности</a:t>
            </a:r>
          </a:p>
          <a:p>
            <a:pPr>
              <a:buFont typeface="Arial" pitchFamily="34" charset="0"/>
              <a:buChar char="•"/>
            </a:pPr>
            <a:r>
              <a:rPr lang="ru-RU" sz="3200" b="1" i="1" dirty="0" smtClean="0">
                <a:solidFill>
                  <a:schemeClr val="accent1">
                    <a:lumMod val="50000"/>
                  </a:schemeClr>
                </a:solidFill>
              </a:rPr>
              <a:t> непрерывности</a:t>
            </a:r>
          </a:p>
          <a:p>
            <a:pPr>
              <a:buFont typeface="Arial" pitchFamily="34" charset="0"/>
              <a:buChar char="•"/>
            </a:pPr>
            <a:r>
              <a:rPr lang="ru-RU" sz="3200" b="1" i="1" dirty="0" smtClean="0">
                <a:solidFill>
                  <a:schemeClr val="accent1">
                    <a:lumMod val="50000"/>
                  </a:schemeClr>
                </a:solidFill>
              </a:rPr>
              <a:t> целостности</a:t>
            </a:r>
          </a:p>
          <a:p>
            <a:pPr>
              <a:buFont typeface="Arial" pitchFamily="34" charset="0"/>
              <a:buChar char="•"/>
            </a:pPr>
            <a:r>
              <a:rPr lang="ru-RU" sz="3200" b="1" i="1" dirty="0" smtClean="0">
                <a:solidFill>
                  <a:schemeClr val="accent1">
                    <a:lumMod val="50000"/>
                  </a:schemeClr>
                </a:solidFill>
              </a:rPr>
              <a:t> минимакса</a:t>
            </a:r>
          </a:p>
          <a:p>
            <a:pPr>
              <a:buFont typeface="Arial" pitchFamily="34" charset="0"/>
              <a:buChar char="•"/>
            </a:pPr>
            <a:r>
              <a:rPr lang="ru-RU" sz="3200" b="1" i="1" dirty="0" smtClean="0">
                <a:solidFill>
                  <a:schemeClr val="accent1">
                    <a:lumMod val="50000"/>
                  </a:schemeClr>
                </a:solidFill>
              </a:rPr>
              <a:t> психологической комфортности</a:t>
            </a:r>
            <a:endParaRPr lang="ru-RU" sz="3200" dirty="0" smtClean="0">
              <a:solidFill>
                <a:schemeClr val="accent1">
                  <a:lumMod val="50000"/>
                </a:schemeClr>
              </a:solidFill>
            </a:endParaRPr>
          </a:p>
          <a:p>
            <a:pPr>
              <a:buFont typeface="Arial" pitchFamily="34" charset="0"/>
              <a:buChar char="•"/>
            </a:pPr>
            <a:r>
              <a:rPr lang="ru-RU" sz="3200" b="1" i="1" dirty="0" smtClean="0">
                <a:solidFill>
                  <a:schemeClr val="accent1">
                    <a:lumMod val="50000"/>
                  </a:schemeClr>
                </a:solidFill>
              </a:rPr>
              <a:t> вариативности</a:t>
            </a:r>
          </a:p>
          <a:p>
            <a:pPr>
              <a:buFont typeface="Arial" pitchFamily="34" charset="0"/>
              <a:buChar char="•"/>
            </a:pPr>
            <a:r>
              <a:rPr lang="ru-RU" sz="3200" b="1" i="1" dirty="0" smtClean="0">
                <a:solidFill>
                  <a:schemeClr val="accent1">
                    <a:lumMod val="50000"/>
                  </a:schemeClr>
                </a:solidFill>
              </a:rPr>
              <a:t> творчества</a:t>
            </a:r>
          </a:p>
          <a:p>
            <a:pPr marL="502920" indent="-457200">
              <a:buAutoNum type="arabicParenR"/>
            </a:pPr>
            <a:endParaRPr lang="ru-RU" dirty="0"/>
          </a:p>
        </p:txBody>
      </p:sp>
    </p:spTree>
    <p:extLst>
      <p:ext uri="{BB962C8B-B14F-4D97-AF65-F5344CB8AC3E}">
        <p14:creationId xmlns:p14="http://schemas.microsoft.com/office/powerpoint/2010/main" val="3349390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11560" y="1268760"/>
            <a:ext cx="7992888" cy="5472608"/>
          </a:xfrm>
        </p:spPr>
        <p:txBody>
          <a:bodyPr>
            <a:normAutofit fontScale="92500" lnSpcReduction="10000"/>
          </a:bodyPr>
          <a:lstStyle/>
          <a:p>
            <a:pPr marL="45720" indent="0" algn="ctr">
              <a:buNone/>
            </a:pPr>
            <a:endParaRPr lang="ru-RU" sz="2800" dirty="0"/>
          </a:p>
          <a:p>
            <a:pPr marL="45720" indent="0">
              <a:buNone/>
            </a:pPr>
            <a:r>
              <a:rPr lang="ru-RU" sz="2800" dirty="0" smtClean="0"/>
              <a:t>Тип </a:t>
            </a:r>
            <a:r>
              <a:rPr lang="ru-RU" sz="2800" dirty="0"/>
              <a:t>урока определяет формирование того или иного учебного </a:t>
            </a:r>
            <a:r>
              <a:rPr lang="ru-RU" sz="2800" dirty="0" smtClean="0"/>
              <a:t>действия </a:t>
            </a:r>
            <a:r>
              <a:rPr lang="ru-RU" sz="2800" dirty="0"/>
              <a:t>в структуре учебной деятельности</a:t>
            </a:r>
            <a:r>
              <a:rPr lang="ru-RU" sz="2800" dirty="0" smtClean="0"/>
              <a:t>.</a:t>
            </a:r>
          </a:p>
          <a:p>
            <a:pPr marL="45720" indent="0">
              <a:buNone/>
            </a:pPr>
            <a:endParaRPr lang="ru-RU" sz="2800" dirty="0"/>
          </a:p>
          <a:p>
            <a:pPr lvl="0"/>
            <a:r>
              <a:rPr lang="ru-RU" sz="2800" dirty="0" smtClean="0"/>
              <a:t> Урок </a:t>
            </a:r>
            <a:r>
              <a:rPr lang="ru-RU" sz="2800" dirty="0"/>
              <a:t>постановки учебной задачи. </a:t>
            </a:r>
          </a:p>
          <a:p>
            <a:pPr lvl="0"/>
            <a:r>
              <a:rPr lang="ru-RU" sz="2800" dirty="0" smtClean="0"/>
              <a:t> Урок </a:t>
            </a:r>
            <a:r>
              <a:rPr lang="ru-RU" sz="2800" dirty="0"/>
              <a:t>решения учебной задачи. </a:t>
            </a:r>
          </a:p>
          <a:p>
            <a:pPr lvl="0"/>
            <a:r>
              <a:rPr lang="ru-RU" sz="2800" dirty="0" smtClean="0"/>
              <a:t> Урок </a:t>
            </a:r>
            <a:r>
              <a:rPr lang="ru-RU" sz="2800" dirty="0"/>
              <a:t>моделирования и преобразования модели. </a:t>
            </a:r>
          </a:p>
          <a:p>
            <a:pPr lvl="0"/>
            <a:r>
              <a:rPr lang="ru-RU" sz="2800" dirty="0" smtClean="0"/>
              <a:t> Урок </a:t>
            </a:r>
            <a:r>
              <a:rPr lang="ru-RU" sz="2800" dirty="0"/>
              <a:t>решения частных задач с </a:t>
            </a:r>
            <a:r>
              <a:rPr lang="ru-RU" sz="2800" dirty="0" smtClean="0"/>
              <a:t>применением открытого </a:t>
            </a:r>
            <a:r>
              <a:rPr lang="ru-RU" sz="2800" dirty="0"/>
              <a:t>способа. </a:t>
            </a:r>
          </a:p>
          <a:p>
            <a:pPr lvl="0"/>
            <a:r>
              <a:rPr lang="ru-RU" sz="2800" dirty="0" smtClean="0"/>
              <a:t> Урок </a:t>
            </a:r>
            <a:r>
              <a:rPr lang="ru-RU" sz="2800" dirty="0"/>
              <a:t>контроля и оценки. </a:t>
            </a:r>
          </a:p>
          <a:p>
            <a:pPr marL="45720" indent="0" algn="ctr">
              <a:buNone/>
            </a:pPr>
            <a:r>
              <a:rPr lang="ru-RU" b="1" dirty="0" smtClean="0"/>
              <a:t>       </a:t>
            </a:r>
            <a:endParaRPr lang="ru-RU" dirty="0"/>
          </a:p>
        </p:txBody>
      </p:sp>
      <p:sp>
        <p:nvSpPr>
          <p:cNvPr id="4" name="Заголовок 2"/>
          <p:cNvSpPr txBox="1">
            <a:spLocks/>
          </p:cNvSpPr>
          <p:nvPr/>
        </p:nvSpPr>
        <p:spPr>
          <a:xfrm>
            <a:off x="775504" y="260648"/>
            <a:ext cx="7813420" cy="129614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None/>
            </a:pPr>
            <a:r>
              <a:rPr lang="ru-RU" sz="3200" dirty="0"/>
              <a:t> </a:t>
            </a:r>
            <a:r>
              <a:rPr lang="ru-RU" sz="3600" dirty="0"/>
              <a:t>Типология уроков </a:t>
            </a:r>
            <a:endParaRPr lang="ru-RU" sz="3600" dirty="0" smtClean="0"/>
          </a:p>
          <a:p>
            <a:pPr marL="182880" indent="0" algn="ctr">
              <a:buNone/>
            </a:pPr>
            <a:r>
              <a:rPr lang="ru-RU" sz="3600" dirty="0" smtClean="0"/>
              <a:t>А.К</a:t>
            </a:r>
            <a:r>
              <a:rPr lang="ru-RU" sz="3600" dirty="0"/>
              <a:t>. </a:t>
            </a:r>
            <a:r>
              <a:rPr lang="ru-RU" sz="3600" dirty="0" err="1"/>
              <a:t>Дусавицкого</a:t>
            </a:r>
            <a:endParaRPr lang="ru-RU" sz="3600" dirty="0">
              <a:solidFill>
                <a:schemeClr val="accent1">
                  <a:lumMod val="50000"/>
                </a:schemeClr>
              </a:solidFill>
            </a:endParaRPr>
          </a:p>
        </p:txBody>
      </p:sp>
    </p:spTree>
    <p:extLst>
      <p:ext uri="{BB962C8B-B14F-4D97-AF65-F5344CB8AC3E}">
        <p14:creationId xmlns:p14="http://schemas.microsoft.com/office/powerpoint/2010/main" val="1884562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08912" cy="1143000"/>
          </a:xfrm>
        </p:spPr>
        <p:txBody>
          <a:bodyPr/>
          <a:lstStyle/>
          <a:p>
            <a:pPr marL="45720" indent="0">
              <a:buNone/>
            </a:pPr>
            <a:r>
              <a:rPr lang="ru-RU" sz="3600" dirty="0"/>
              <a:t>Типология уроков в дидактической </a:t>
            </a:r>
            <a:r>
              <a:rPr lang="ru-RU" sz="3600" dirty="0" smtClean="0"/>
              <a:t>системе </a:t>
            </a:r>
            <a:r>
              <a:rPr lang="ru-RU" sz="3600" dirty="0" err="1"/>
              <a:t>деятельностного</a:t>
            </a:r>
            <a:r>
              <a:rPr lang="ru-RU" sz="3600" dirty="0"/>
              <a:t> метода</a:t>
            </a:r>
            <a:br>
              <a:rPr lang="ru-RU" sz="3600" dirty="0"/>
            </a:br>
            <a:r>
              <a:rPr lang="ru-RU" sz="3600" dirty="0"/>
              <a:t>                   «Школа 2000…»</a:t>
            </a:r>
            <a:br>
              <a:rPr lang="ru-RU" sz="3600" dirty="0"/>
            </a:br>
            <a:r>
              <a:rPr lang="ru-RU" sz="4000" dirty="0" smtClean="0"/>
              <a:t>     </a:t>
            </a:r>
            <a:r>
              <a:rPr lang="ru-RU" sz="4800" dirty="0"/>
              <a:t/>
            </a:r>
            <a:br>
              <a:rPr lang="ru-RU" sz="4800" dirty="0"/>
            </a:br>
            <a:endParaRPr lang="ru-RU" dirty="0"/>
          </a:p>
        </p:txBody>
      </p:sp>
      <p:sp>
        <p:nvSpPr>
          <p:cNvPr id="3" name="Объект 2"/>
          <p:cNvSpPr>
            <a:spLocks noGrp="1"/>
          </p:cNvSpPr>
          <p:nvPr>
            <p:ph sz="quarter" idx="13"/>
          </p:nvPr>
        </p:nvSpPr>
        <p:spPr>
          <a:xfrm>
            <a:off x="467544" y="2276872"/>
            <a:ext cx="8136904" cy="4104456"/>
          </a:xfrm>
        </p:spPr>
        <p:txBody>
          <a:bodyPr>
            <a:normAutofit fontScale="92500"/>
          </a:bodyPr>
          <a:lstStyle/>
          <a:p>
            <a:pPr marL="45720" indent="0">
              <a:buNone/>
            </a:pPr>
            <a:r>
              <a:rPr lang="ru-RU" sz="2800" dirty="0" smtClean="0"/>
              <a:t>Уроки </a:t>
            </a:r>
            <a:r>
              <a:rPr lang="ru-RU" sz="2800" dirty="0" err="1"/>
              <a:t>деятельностной</a:t>
            </a:r>
            <a:r>
              <a:rPr lang="ru-RU" sz="2800" dirty="0"/>
              <a:t> направленности по целеполаганию можно  распределить на четыре группы</a:t>
            </a:r>
            <a:r>
              <a:rPr lang="ru-RU" sz="2800" dirty="0" smtClean="0"/>
              <a:t>:</a:t>
            </a:r>
          </a:p>
          <a:p>
            <a:pPr marL="45720" indent="0">
              <a:buNone/>
            </a:pPr>
            <a:endParaRPr lang="ru-RU" sz="2800" dirty="0"/>
          </a:p>
          <a:p>
            <a:pPr lvl="0"/>
            <a:r>
              <a:rPr lang="ru-RU" sz="2800" dirty="0" smtClean="0"/>
              <a:t> уроки </a:t>
            </a:r>
            <a:r>
              <a:rPr lang="ru-RU" sz="2800" dirty="0"/>
              <a:t>«открытия» нового знания; </a:t>
            </a:r>
          </a:p>
          <a:p>
            <a:pPr lvl="0"/>
            <a:r>
              <a:rPr lang="ru-RU" sz="2800" dirty="0" smtClean="0"/>
              <a:t> уроки </a:t>
            </a:r>
            <a:r>
              <a:rPr lang="ru-RU" sz="2800" dirty="0"/>
              <a:t>рефлексии; </a:t>
            </a:r>
          </a:p>
          <a:p>
            <a:pPr lvl="0"/>
            <a:r>
              <a:rPr lang="ru-RU" sz="2800" dirty="0"/>
              <a:t> </a:t>
            </a:r>
            <a:r>
              <a:rPr lang="ru-RU" sz="2800" dirty="0" smtClean="0"/>
              <a:t>уроки </a:t>
            </a:r>
            <a:r>
              <a:rPr lang="ru-RU" sz="2800" dirty="0"/>
              <a:t>общеметодологической направленности; </a:t>
            </a:r>
          </a:p>
          <a:p>
            <a:pPr lvl="0"/>
            <a:r>
              <a:rPr lang="ru-RU" sz="2800" dirty="0" smtClean="0"/>
              <a:t> уроки </a:t>
            </a:r>
            <a:r>
              <a:rPr lang="ru-RU" sz="2800" dirty="0"/>
              <a:t>развивающего контроля. </a:t>
            </a:r>
          </a:p>
          <a:p>
            <a:endParaRPr lang="ru-RU" dirty="0"/>
          </a:p>
        </p:txBody>
      </p:sp>
    </p:spTree>
    <p:extLst>
      <p:ext uri="{BB962C8B-B14F-4D97-AF65-F5344CB8AC3E}">
        <p14:creationId xmlns:p14="http://schemas.microsoft.com/office/powerpoint/2010/main" val="3883451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1268760"/>
            <a:ext cx="8352928" cy="5184576"/>
          </a:xfrm>
        </p:spPr>
        <p:txBody>
          <a:bodyPr>
            <a:noAutofit/>
          </a:bodyPr>
          <a:lstStyle/>
          <a:p>
            <a:pPr>
              <a:lnSpc>
                <a:spcPct val="90000"/>
              </a:lnSpc>
            </a:pPr>
            <a:r>
              <a:rPr lang="ru-RU" sz="2400" dirty="0"/>
              <a:t>1</a:t>
            </a:r>
            <a:r>
              <a:rPr lang="ru-RU" sz="2400" dirty="0" smtClean="0"/>
              <a:t>) этап </a:t>
            </a:r>
            <a:r>
              <a:rPr lang="ru-RU" sz="2400" dirty="0"/>
              <a:t>мотивации (самоопределения) к контрольно-коррекционной деятельности; </a:t>
            </a:r>
          </a:p>
          <a:p>
            <a:pPr>
              <a:lnSpc>
                <a:spcPct val="90000"/>
              </a:lnSpc>
            </a:pPr>
            <a:r>
              <a:rPr lang="ru-RU" sz="2400" dirty="0"/>
              <a:t>2) этап актуализации и пробного учебного действия;</a:t>
            </a:r>
          </a:p>
          <a:p>
            <a:pPr>
              <a:lnSpc>
                <a:spcPct val="90000"/>
              </a:lnSpc>
            </a:pPr>
            <a:r>
              <a:rPr lang="ru-RU" sz="2400" dirty="0"/>
              <a:t>3) этап локализации индивидуальных затруднений;</a:t>
            </a:r>
          </a:p>
          <a:p>
            <a:pPr>
              <a:lnSpc>
                <a:spcPct val="90000"/>
              </a:lnSpc>
            </a:pPr>
            <a:r>
              <a:rPr lang="ru-RU" sz="2400" dirty="0"/>
              <a:t>4) этап построения проекта коррекции выявленных затруднений; </a:t>
            </a:r>
          </a:p>
          <a:p>
            <a:pPr>
              <a:lnSpc>
                <a:spcPct val="90000"/>
              </a:lnSpc>
            </a:pPr>
            <a:r>
              <a:rPr lang="ru-RU" sz="2400" dirty="0"/>
              <a:t>5) этап реализации построенного проекта; </a:t>
            </a:r>
          </a:p>
          <a:p>
            <a:pPr>
              <a:lnSpc>
                <a:spcPct val="90000"/>
              </a:lnSpc>
            </a:pPr>
            <a:r>
              <a:rPr lang="ru-RU" sz="2400" dirty="0"/>
              <a:t>6) этап обобщения затруднений во внешней речи; </a:t>
            </a:r>
          </a:p>
          <a:p>
            <a:pPr>
              <a:lnSpc>
                <a:spcPct val="90000"/>
              </a:lnSpc>
            </a:pPr>
            <a:r>
              <a:rPr lang="ru-RU" sz="2400" dirty="0"/>
              <a:t>7) этап самостоятельной работы с самопроверкой по эталону; </a:t>
            </a:r>
          </a:p>
          <a:p>
            <a:pPr>
              <a:lnSpc>
                <a:spcPct val="90000"/>
              </a:lnSpc>
            </a:pPr>
            <a:r>
              <a:rPr lang="ru-RU" sz="2400" dirty="0"/>
              <a:t>8) этап решения заданий творческого уровня; </a:t>
            </a:r>
          </a:p>
          <a:p>
            <a:pPr>
              <a:lnSpc>
                <a:spcPct val="90000"/>
              </a:lnSpc>
            </a:pPr>
            <a:r>
              <a:rPr lang="ru-RU" sz="2400" dirty="0"/>
              <a:t>9) этап рефлексии контрольно-коррекционной деятельности. </a:t>
            </a:r>
          </a:p>
          <a:p>
            <a:endParaRPr lang="ru-RU" sz="2400" dirty="0"/>
          </a:p>
        </p:txBody>
      </p:sp>
      <p:sp>
        <p:nvSpPr>
          <p:cNvPr id="2" name="Заголовок 1"/>
          <p:cNvSpPr>
            <a:spLocks noGrp="1"/>
          </p:cNvSpPr>
          <p:nvPr>
            <p:ph type="ctrTitle"/>
          </p:nvPr>
        </p:nvSpPr>
        <p:spPr>
          <a:xfrm>
            <a:off x="755576" y="188641"/>
            <a:ext cx="7175351" cy="1008112"/>
          </a:xfrm>
        </p:spPr>
        <p:txBody>
          <a:bodyPr/>
          <a:lstStyle/>
          <a:p>
            <a:pPr marL="182880" indent="0">
              <a:buNone/>
            </a:pPr>
            <a:r>
              <a:rPr lang="ru-RU" sz="2800" dirty="0" smtClean="0">
                <a:solidFill>
                  <a:schemeClr val="accent1">
                    <a:lumMod val="75000"/>
                  </a:schemeClr>
                </a:solidFill>
                <a:effectLst>
                  <a:outerShdw blurRad="38100" dist="38100" dir="2700000" algn="tl">
                    <a:srgbClr val="000000"/>
                  </a:outerShdw>
                </a:effectLst>
                <a:latin typeface="Times New Roman" pitchFamily="18" charset="0"/>
                <a:cs typeface="Times New Roman" pitchFamily="18" charset="0"/>
              </a:rPr>
              <a:t>Уроки </a:t>
            </a:r>
            <a:r>
              <a:rPr lang="ru-RU" sz="2800" dirty="0">
                <a:solidFill>
                  <a:schemeClr val="accent1">
                    <a:lumMod val="75000"/>
                  </a:schemeClr>
                </a:solidFill>
                <a:effectLst>
                  <a:outerShdw blurRad="38100" dist="38100" dir="2700000" algn="tl">
                    <a:srgbClr val="000000"/>
                  </a:outerShdw>
                </a:effectLst>
                <a:latin typeface="Times New Roman" pitchFamily="18" charset="0"/>
                <a:cs typeface="Times New Roman" pitchFamily="18" charset="0"/>
              </a:rPr>
              <a:t>развивающего контроля имеют следующую структуру:</a:t>
            </a:r>
            <a:endParaRPr lang="ru-RU" sz="2800"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38408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476672"/>
            <a:ext cx="8712968" cy="5693866"/>
          </a:xfrm>
          <a:prstGeom prst="rect">
            <a:avLst/>
          </a:prstGeom>
        </p:spPr>
        <p:txBody>
          <a:bodyPr wrap="square">
            <a:spAutoFit/>
          </a:bodyPr>
          <a:lstStyle/>
          <a:p>
            <a:endParaRPr lang="en-US" sz="1400" dirty="0" smtClean="0">
              <a:latin typeface="Times New Roman" pitchFamily="18" charset="0"/>
              <a:cs typeface="Times New Roman" pitchFamily="18" charset="0"/>
            </a:endParaRPr>
          </a:p>
          <a:p>
            <a:pPr algn="ctr"/>
            <a:r>
              <a:rPr lang="ru-RU" sz="32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Возможные варианты карточек с заданиями:</a:t>
            </a:r>
            <a:endParaRPr lang="en-US" sz="32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pPr algn="ctr"/>
            <a:r>
              <a:rPr lang="ru-RU" sz="1600" b="1" i="1" dirty="0" smtClean="0">
                <a:latin typeface="Times New Roman" pitchFamily="18" charset="0"/>
                <a:cs typeface="Times New Roman" pitchFamily="18" charset="0"/>
              </a:rPr>
              <a:t>Вариант </a:t>
            </a:r>
            <a:r>
              <a:rPr lang="en-US" sz="1600" b="1" i="1" dirty="0" smtClean="0">
                <a:latin typeface="Times New Roman" pitchFamily="18" charset="0"/>
                <a:cs typeface="Times New Roman" pitchFamily="18" charset="0"/>
              </a:rPr>
              <a:t>I.</a:t>
            </a:r>
            <a:endParaRPr lang="ru-RU" sz="1600" b="1" i="1" dirty="0" smtClean="0">
              <a:latin typeface="Times New Roman" pitchFamily="18" charset="0"/>
              <a:cs typeface="Times New Roman" pitchFamily="18" charset="0"/>
            </a:endParaRPr>
          </a:p>
          <a:p>
            <a:pPr algn="ctr"/>
            <a:endParaRPr lang="ru-RU" sz="1600" b="1" i="1" dirty="0" smtClean="0">
              <a:latin typeface="Times New Roman" pitchFamily="18" charset="0"/>
              <a:cs typeface="Times New Roman" pitchFamily="18" charset="0"/>
            </a:endParaRPr>
          </a:p>
          <a:p>
            <a:r>
              <a:rPr lang="ru-RU" sz="1600" dirty="0">
                <a:latin typeface="Times New Roman" pitchFamily="18" charset="0"/>
                <a:cs typeface="Times New Roman" pitchFamily="18" charset="0"/>
              </a:rPr>
              <a:t>1</a:t>
            </a:r>
            <a:r>
              <a:rPr lang="ru-RU" sz="1600" dirty="0" smtClean="0">
                <a:latin typeface="Times New Roman" pitchFamily="18" charset="0"/>
                <a:cs typeface="Times New Roman" pitchFamily="18" charset="0"/>
              </a:rPr>
              <a:t>.Гладкий </a:t>
            </a:r>
            <a:r>
              <a:rPr lang="ru-RU" sz="1600" dirty="0">
                <a:latin typeface="Times New Roman" pitchFamily="18" charset="0"/>
                <a:cs typeface="Times New Roman" pitchFamily="18" charset="0"/>
              </a:rPr>
              <a:t>гренландский кит достигает в длину 22 м, голубой кит -33,6 м, кашалот - 25,6 м. По </a:t>
            </a:r>
            <a:r>
              <a:rPr lang="ru-RU" sz="1600" dirty="0" smtClean="0">
                <a:latin typeface="Times New Roman" pitchFamily="18" charset="0"/>
                <a:cs typeface="Times New Roman" pitchFamily="18" charset="0"/>
              </a:rPr>
              <a:t>  </a:t>
            </a:r>
          </a:p>
          <a:p>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  этим </a:t>
            </a:r>
            <a:r>
              <a:rPr lang="ru-RU" sz="1600" dirty="0">
                <a:latin typeface="Times New Roman" pitchFamily="18" charset="0"/>
                <a:cs typeface="Times New Roman" pitchFamily="18" charset="0"/>
              </a:rPr>
              <a:t>данным </a:t>
            </a:r>
            <a:r>
              <a:rPr lang="ru-RU" sz="1600" dirty="0" smtClean="0">
                <a:latin typeface="Times New Roman" pitchFamily="18" charset="0"/>
                <a:cs typeface="Times New Roman" pitchFamily="18" charset="0"/>
              </a:rPr>
              <a:t>постройте </a:t>
            </a:r>
            <a:r>
              <a:rPr lang="ru-RU" sz="1600" dirty="0">
                <a:latin typeface="Times New Roman" pitchFamily="18" charset="0"/>
                <a:cs typeface="Times New Roman" pitchFamily="18" charset="0"/>
              </a:rPr>
              <a:t>столбчатую диаграмму.</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2.Запасы </a:t>
            </a:r>
            <a:r>
              <a:rPr lang="ru-RU" sz="1600" dirty="0">
                <a:latin typeface="Times New Roman" pitchFamily="18" charset="0"/>
                <a:cs typeface="Times New Roman" pitchFamily="18" charset="0"/>
              </a:rPr>
              <a:t>нефти в странах Ближнего и Среднего Востока </a:t>
            </a:r>
            <a:r>
              <a:rPr lang="ru-RU" sz="1600" dirty="0" smtClean="0">
                <a:latin typeface="Times New Roman" pitchFamily="18" charset="0"/>
                <a:cs typeface="Times New Roman" pitchFamily="18" charset="0"/>
              </a:rPr>
              <a:t>составляют </a:t>
            </a:r>
            <a:r>
              <a:rPr lang="ru-RU" sz="1600" dirty="0">
                <a:latin typeface="Times New Roman" pitchFamily="18" charset="0"/>
                <a:cs typeface="Times New Roman" pitchFamily="18" charset="0"/>
              </a:rPr>
              <a:t>почти половину всех </a:t>
            </a:r>
            <a:r>
              <a:rPr lang="ru-RU" sz="1600" dirty="0" smtClean="0">
                <a:latin typeface="Times New Roman" pitchFamily="18" charset="0"/>
                <a:cs typeface="Times New Roman" pitchFamily="18" charset="0"/>
              </a:rPr>
              <a:t>  </a:t>
            </a:r>
          </a:p>
          <a:p>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  мировых запасов нефти</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Саудовская </a:t>
            </a:r>
            <a:r>
              <a:rPr lang="ru-RU" sz="1600" dirty="0">
                <a:latin typeface="Times New Roman" pitchFamily="18" charset="0"/>
                <a:cs typeface="Times New Roman" pitchFamily="18" charset="0"/>
              </a:rPr>
              <a:t>Аравия - 22,5 млрд. т, Ирак - 4 млрд. т, Иран - 7,8 млрд. т, </a:t>
            </a:r>
            <a:endParaRPr lang="ru-RU" sz="1600" dirty="0" smtClean="0">
              <a:latin typeface="Times New Roman" pitchFamily="18" charset="0"/>
              <a:cs typeface="Times New Roman" pitchFamily="18" charset="0"/>
            </a:endParaRPr>
          </a:p>
          <a:p>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  Кувейт </a:t>
            </a:r>
            <a:r>
              <a:rPr lang="ru-RU" sz="1600" dirty="0">
                <a:latin typeface="Times New Roman" pitchFamily="18" charset="0"/>
                <a:cs typeface="Times New Roman" pitchFamily="18" charset="0"/>
              </a:rPr>
              <a:t>- 12,1 млрд. т, ОАЭ - 4,3 </a:t>
            </a:r>
            <a:r>
              <a:rPr lang="ru-RU" sz="1600" dirty="0" smtClean="0">
                <a:latin typeface="Times New Roman" pitchFamily="18" charset="0"/>
                <a:cs typeface="Times New Roman" pitchFamily="18" charset="0"/>
              </a:rPr>
              <a:t>млрд</a:t>
            </a:r>
            <a:r>
              <a:rPr lang="ru-RU" sz="1600" dirty="0">
                <a:latin typeface="Times New Roman" pitchFamily="18" charset="0"/>
                <a:cs typeface="Times New Roman" pitchFamily="18" charset="0"/>
              </a:rPr>
              <a:t>. т. По этим данным постройте столбчатую диаграмму</a:t>
            </a:r>
            <a:r>
              <a:rPr lang="ru-RU" sz="1600" dirty="0" smtClean="0">
                <a:latin typeface="Times New Roman" pitchFamily="18" charset="0"/>
                <a:cs typeface="Times New Roman" pitchFamily="18" charset="0"/>
              </a:rPr>
              <a:t>.</a:t>
            </a:r>
          </a:p>
          <a:p>
            <a:endParaRPr lang="ru-RU" sz="1600" dirty="0">
              <a:latin typeface="Times New Roman" pitchFamily="18" charset="0"/>
              <a:cs typeface="Times New Roman" pitchFamily="18" charset="0"/>
            </a:endParaRPr>
          </a:p>
          <a:p>
            <a:pPr algn="ctr"/>
            <a:r>
              <a:rPr lang="ru-RU" sz="1600" b="1" i="1" dirty="0">
                <a:latin typeface="Times New Roman" pitchFamily="18" charset="0"/>
                <a:cs typeface="Times New Roman" pitchFamily="18" charset="0"/>
              </a:rPr>
              <a:t>Вариант </a:t>
            </a:r>
            <a:r>
              <a:rPr lang="en-US" sz="1600" b="1" i="1" dirty="0">
                <a:latin typeface="Times New Roman" pitchFamily="18" charset="0"/>
                <a:cs typeface="Times New Roman" pitchFamily="18" charset="0"/>
              </a:rPr>
              <a:t>II</a:t>
            </a:r>
            <a:r>
              <a:rPr lang="en-US" sz="1600" b="1" i="1" dirty="0" smtClean="0">
                <a:latin typeface="Times New Roman" pitchFamily="18" charset="0"/>
                <a:cs typeface="Times New Roman" pitchFamily="18" charset="0"/>
              </a:rPr>
              <a:t>.</a:t>
            </a:r>
            <a:endParaRPr lang="ru-RU" sz="1600" b="1" i="1" dirty="0" smtClean="0">
              <a:latin typeface="Times New Roman" pitchFamily="18" charset="0"/>
              <a:cs typeface="Times New Roman" pitchFamily="18" charset="0"/>
            </a:endParaRPr>
          </a:p>
          <a:p>
            <a:pPr algn="ctr"/>
            <a:endParaRPr lang="ru-RU" sz="1600" b="1" i="1"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1. В </a:t>
            </a:r>
            <a:r>
              <a:rPr lang="ru-RU" sz="1600" dirty="0">
                <a:latin typeface="Times New Roman" pitchFamily="18" charset="0"/>
                <a:cs typeface="Times New Roman" pitchFamily="18" charset="0"/>
              </a:rPr>
              <a:t>российских лесах береза занимает 13% площади, ель - 10%, сосна - 16%, лиственница - 38</a:t>
            </a:r>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    По этим данным </a:t>
            </a:r>
            <a:r>
              <a:rPr lang="ru-RU" sz="1600" dirty="0">
                <a:latin typeface="Times New Roman" pitchFamily="18" charset="0"/>
                <a:cs typeface="Times New Roman" pitchFamily="18" charset="0"/>
              </a:rPr>
              <a:t>постройте столбчатую диаграмму</a:t>
            </a:r>
            <a:r>
              <a:rPr lang="ru-RU" sz="1600" dirty="0" smtClean="0">
                <a:latin typeface="Times New Roman" pitchFamily="18" charset="0"/>
                <a:cs typeface="Times New Roman" pitchFamily="18" charset="0"/>
              </a:rPr>
              <a:t>.</a:t>
            </a:r>
          </a:p>
          <a:p>
            <a:endParaRPr lang="en-US" sz="1600" b="1" i="1"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2. Самые </a:t>
            </a:r>
            <a:r>
              <a:rPr lang="ru-RU" sz="1600" dirty="0">
                <a:latin typeface="Times New Roman" pitchFamily="18" charset="0"/>
                <a:cs typeface="Times New Roman" pitchFamily="18" charset="0"/>
              </a:rPr>
              <a:t>крупные в мире газовые месторождения </a:t>
            </a:r>
            <a:r>
              <a:rPr lang="ru-RU" sz="1600" dirty="0" smtClean="0">
                <a:latin typeface="Times New Roman" pitchFamily="18" charset="0"/>
                <a:cs typeface="Times New Roman" pitchFamily="18" charset="0"/>
              </a:rPr>
              <a:t>находятся на </a:t>
            </a:r>
            <a:r>
              <a:rPr lang="ru-RU" sz="1600" dirty="0">
                <a:latin typeface="Times New Roman" pitchFamily="18" charset="0"/>
                <a:cs typeface="Times New Roman" pitchFamily="18" charset="0"/>
              </a:rPr>
              <a:t>Севере Тюменской области: </a:t>
            </a:r>
            <a:r>
              <a:rPr lang="ru-RU" sz="1600" dirty="0" smtClean="0">
                <a:latin typeface="Times New Roman" pitchFamily="18" charset="0"/>
                <a:cs typeface="Times New Roman" pitchFamily="18" charset="0"/>
              </a:rPr>
              <a:t>  </a:t>
            </a:r>
          </a:p>
          <a:p>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Уренгойское</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7,5 трлн</a:t>
            </a:r>
            <a:r>
              <a:rPr lang="ru-RU" sz="1600" dirty="0">
                <a:latin typeface="Times New Roman" pitchFamily="18" charset="0"/>
                <a:cs typeface="Times New Roman" pitchFamily="18" charset="0"/>
              </a:rPr>
              <a:t>. м3, </a:t>
            </a:r>
            <a:r>
              <a:rPr lang="ru-RU" sz="1600" dirty="0" err="1" smtClean="0">
                <a:latin typeface="Times New Roman" pitchFamily="18" charset="0"/>
                <a:cs typeface="Times New Roman" pitchFamily="18" charset="0"/>
              </a:rPr>
              <a:t>Ямбургское</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- 4 трлн. м3, Юбилейное - 2 трлн. м3, </a:t>
            </a:r>
            <a:r>
              <a:rPr lang="ru-RU" sz="1600" dirty="0" err="1">
                <a:latin typeface="Times New Roman" pitchFamily="18" charset="0"/>
                <a:cs typeface="Times New Roman" pitchFamily="18" charset="0"/>
              </a:rPr>
              <a:t>Тазовское</a:t>
            </a:r>
            <a:r>
              <a:rPr lang="ru-RU" sz="1600" dirty="0">
                <a:latin typeface="Times New Roman" pitchFamily="18" charset="0"/>
                <a:cs typeface="Times New Roman" pitchFamily="18" charset="0"/>
              </a:rPr>
              <a:t> - 1,1 </a:t>
            </a:r>
            <a:endParaRPr lang="ru-RU" sz="1600" dirty="0" smtClean="0">
              <a:latin typeface="Times New Roman" pitchFamily="18" charset="0"/>
              <a:cs typeface="Times New Roman" pitchFamily="18" charset="0"/>
            </a:endParaRPr>
          </a:p>
          <a:p>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   трлн</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м3</a:t>
            </a:r>
            <a:r>
              <a:rPr lang="ru-RU" sz="1600" dirty="0">
                <a:latin typeface="Times New Roman" pitchFamily="18" charset="0"/>
                <a:cs typeface="Times New Roman" pitchFamily="18" charset="0"/>
              </a:rPr>
              <a:t>, Медвежье - 1 трлн. м3 </a:t>
            </a:r>
            <a:r>
              <a:rPr lang="ru-RU" sz="1600" dirty="0" smtClean="0">
                <a:latin typeface="Times New Roman" pitchFamily="18" charset="0"/>
                <a:cs typeface="Times New Roman" pitchFamily="18" charset="0"/>
              </a:rPr>
              <a:t>и </a:t>
            </a:r>
            <a:r>
              <a:rPr lang="ru-RU" sz="1600" dirty="0" err="1" smtClean="0">
                <a:latin typeface="Times New Roman" pitchFamily="18" charset="0"/>
                <a:cs typeface="Times New Roman" pitchFamily="18" charset="0"/>
              </a:rPr>
              <a:t>Харасавейское</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- 1 трлн. м3. По </a:t>
            </a:r>
            <a:r>
              <a:rPr lang="ru-RU" sz="1600" dirty="0" smtClean="0">
                <a:latin typeface="Times New Roman" pitchFamily="18" charset="0"/>
                <a:cs typeface="Times New Roman" pitchFamily="18" charset="0"/>
              </a:rPr>
              <a:t>этим данным </a:t>
            </a:r>
            <a:r>
              <a:rPr lang="ru-RU" sz="1600" dirty="0">
                <a:latin typeface="Times New Roman" pitchFamily="18" charset="0"/>
                <a:cs typeface="Times New Roman" pitchFamily="18" charset="0"/>
              </a:rPr>
              <a:t>постройте </a:t>
            </a:r>
            <a:endParaRPr lang="ru-RU" sz="1600" dirty="0" smtClean="0">
              <a:latin typeface="Times New Roman" pitchFamily="18" charset="0"/>
              <a:cs typeface="Times New Roman" pitchFamily="18" charset="0"/>
            </a:endParaRPr>
          </a:p>
          <a:p>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   столбчатую </a:t>
            </a:r>
            <a:r>
              <a:rPr lang="ru-RU" sz="1600" dirty="0">
                <a:latin typeface="Times New Roman" pitchFamily="18" charset="0"/>
                <a:cs typeface="Times New Roman" pitchFamily="18" charset="0"/>
              </a:rPr>
              <a:t>диаграмму.</a:t>
            </a:r>
          </a:p>
          <a:p>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941804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568952" cy="1143000"/>
          </a:xfrm>
        </p:spPr>
        <p:txBody>
          <a:bodyPr/>
          <a:lstStyle/>
          <a:p>
            <a:pPr marL="0" indent="0" algn="ctr">
              <a:buNone/>
            </a:pPr>
            <a:r>
              <a:rPr lang="ru-RU" sz="3600" dirty="0" smtClean="0">
                <a:solidFill>
                  <a:schemeClr val="accent1">
                    <a:lumMod val="50000"/>
                  </a:schemeClr>
                </a:solidFill>
              </a:rPr>
              <a:t>Пример выполненного задания</a:t>
            </a:r>
            <a:endParaRPr lang="ru-RU" sz="3600" dirty="0">
              <a:solidFill>
                <a:schemeClr val="accent1">
                  <a:lumMod val="50000"/>
                </a:schemeClr>
              </a:solidFill>
            </a:endParaRPr>
          </a:p>
        </p:txBody>
      </p:sp>
      <p:graphicFrame>
        <p:nvGraphicFramePr>
          <p:cNvPr id="4" name="Объект 3"/>
          <p:cNvGraphicFramePr>
            <a:graphicFrameLocks noGrp="1" noChangeAspect="1"/>
          </p:cNvGraphicFramePr>
          <p:nvPr>
            <p:ph sz="quarter" idx="13"/>
            <p:extLst>
              <p:ext uri="{D42A27DB-BD31-4B8C-83A1-F6EECF244321}">
                <p14:modId xmlns:p14="http://schemas.microsoft.com/office/powerpoint/2010/main" val="2687565092"/>
              </p:ext>
            </p:extLst>
          </p:nvPr>
        </p:nvGraphicFramePr>
        <p:xfrm>
          <a:off x="1691680" y="1844824"/>
          <a:ext cx="5112568" cy="4104456"/>
        </p:xfrm>
        <a:graphic>
          <a:graphicData uri="http://schemas.openxmlformats.org/presentationml/2006/ole">
            <mc:AlternateContent xmlns:mc="http://schemas.openxmlformats.org/markup-compatibility/2006">
              <mc:Choice xmlns:v="urn:schemas-microsoft-com:vml" Requires="v">
                <p:oleObj spid="_x0000_s1114" name="Диаграмма" r:id="rId3" imgW="4267200" imgH="3600602" progId="Excel.Chart.8">
                  <p:embed/>
                </p:oleObj>
              </mc:Choice>
              <mc:Fallback>
                <p:oleObj name="Диаграмма" r:id="rId3" imgW="4267200" imgH="3600602"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844824"/>
                        <a:ext cx="5112568" cy="410445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929872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436</TotalTime>
  <Words>616</Words>
  <Application>Microsoft Office PowerPoint</Application>
  <PresentationFormat>Экран (4:3)</PresentationFormat>
  <Paragraphs>81</Paragraphs>
  <Slides>12</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12</vt:i4>
      </vt:variant>
    </vt:vector>
  </HeadingPairs>
  <TitlesOfParts>
    <vt:vector size="14" baseType="lpstr">
      <vt:lpstr>Воздушный поток</vt:lpstr>
      <vt:lpstr>Диаграмма</vt:lpstr>
      <vt:lpstr>   Муниципальное автономное общеобразовательное учреждение  г. Владимира «Средняя общеобразовательная школа №36» </vt:lpstr>
      <vt:lpstr>Направления работы МО учителей математики МАОУ СОШ № 36.</vt:lpstr>
      <vt:lpstr> Интервью Л.Г. Петерсон  </vt:lpstr>
      <vt:lpstr>Система дидактических принципов:     </vt:lpstr>
      <vt:lpstr>Презентация PowerPoint</vt:lpstr>
      <vt:lpstr>Типология уроков в дидактической системе деятельностного метода                    «Школа 2000…»       </vt:lpstr>
      <vt:lpstr>Уроки развивающего контроля имеют следующую структуру:</vt:lpstr>
      <vt:lpstr>Презентация PowerPoint</vt:lpstr>
      <vt:lpstr>Пример выполненного задания</vt:lpstr>
      <vt:lpstr>Презентация PowerPoint</vt:lpstr>
      <vt:lpstr>ПРИНЦИПЫ РАБОТЫ </vt:lpstr>
      <vt:lpstr>Спасибо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Уроки развивающего контроля имеют следующую структуру:</dc:title>
  <dc:creator>Admin</dc:creator>
  <cp:lastModifiedBy>Admin</cp:lastModifiedBy>
  <cp:revision>93</cp:revision>
  <dcterms:created xsi:type="dcterms:W3CDTF">2013-03-10T13:25:46Z</dcterms:created>
  <dcterms:modified xsi:type="dcterms:W3CDTF">2014-02-08T18:38:05Z</dcterms:modified>
</cp:coreProperties>
</file>