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9" r:id="rId8"/>
    <p:sldId id="260" r:id="rId9"/>
    <p:sldId id="262" r:id="rId10"/>
    <p:sldId id="263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57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828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Использование на уроках математики </a:t>
            </a:r>
            <a:r>
              <a:rPr lang="ru-RU" sz="2800" dirty="0" err="1" smtClean="0"/>
              <a:t>здоровьесберегающих</a:t>
            </a:r>
            <a:r>
              <a:rPr lang="ru-RU" sz="2800" dirty="0" smtClean="0"/>
              <a:t> технологий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 </a:t>
            </a:r>
            <a:br>
              <a:rPr lang="ru-RU" dirty="0" smtClean="0"/>
            </a:br>
            <a:r>
              <a:rPr lang="ru-RU" dirty="0" smtClean="0"/>
              <a:t>Власенкова Ольга Евгеньевна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Главные </a:t>
            </a:r>
            <a:r>
              <a:rPr lang="ru-RU" dirty="0" err="1" smtClean="0"/>
              <a:t>причины,вызывающие</a:t>
            </a:r>
            <a:r>
              <a:rPr lang="ru-RU" dirty="0" smtClean="0"/>
              <a:t> утомление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/>
          <a:lstStyle/>
          <a:p>
            <a:r>
              <a:rPr lang="ru-RU" dirty="0" smtClean="0"/>
              <a:t>Профессиональные ошибки и низкий уровень компетенции учителей</a:t>
            </a:r>
          </a:p>
          <a:p>
            <a:r>
              <a:rPr lang="ru-RU" dirty="0" smtClean="0"/>
              <a:t>Перегруженность школьный учебных программ</a:t>
            </a:r>
          </a:p>
          <a:p>
            <a:r>
              <a:rPr lang="ru-RU" dirty="0" err="1" smtClean="0"/>
              <a:t>Левополушарные</a:t>
            </a:r>
            <a:r>
              <a:rPr lang="ru-RU" dirty="0" smtClean="0"/>
              <a:t> перекос содержания учебных программ</a:t>
            </a:r>
          </a:p>
          <a:p>
            <a:r>
              <a:rPr lang="ru-RU" dirty="0" smtClean="0"/>
              <a:t>Переполненность классов</a:t>
            </a:r>
          </a:p>
          <a:p>
            <a:r>
              <a:rPr lang="ru-RU" dirty="0" smtClean="0"/>
              <a:t>Несоблюдение санитарно-гигиенических условий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13176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СТРУКТУРА РАЦИОНАЛЬНОЙ ОРГАНИЗАЦИИ УРОКА МАТЕМАТИКИ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Факторы урока                             Показатели</a:t>
            </a:r>
          </a:p>
          <a:p>
            <a:pPr marL="0" indent="0">
              <a:buNone/>
            </a:pPr>
            <a:r>
              <a:rPr lang="ru-RU" dirty="0" smtClean="0"/>
              <a:t>Плотность урока                          Не менее 60%, не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более 80%.</a:t>
            </a:r>
          </a:p>
          <a:p>
            <a:pPr marL="0" indent="0">
              <a:buNone/>
            </a:pPr>
            <a:r>
              <a:rPr lang="ru-RU" dirty="0" smtClean="0"/>
              <a:t>Число видов </a:t>
            </a:r>
          </a:p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чебной деятельности                          4 -7</a:t>
            </a:r>
          </a:p>
          <a:p>
            <a:pPr marL="0" indent="0">
              <a:buNone/>
            </a:pPr>
            <a:r>
              <a:rPr lang="ru-RU" dirty="0" smtClean="0"/>
              <a:t>Средняя продолжительность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идов учебной деятельности     не более 10 минут</a:t>
            </a:r>
          </a:p>
          <a:p>
            <a:pPr marL="0" indent="0">
              <a:buNone/>
            </a:pPr>
            <a:r>
              <a:rPr lang="ru-RU" dirty="0" smtClean="0"/>
              <a:t>Частота чередования  видов     не позднее, чем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чебной деятельности               через 7-10 минут</a:t>
            </a:r>
          </a:p>
          <a:p>
            <a:pPr marL="0" indent="0">
              <a:buNone/>
            </a:pPr>
            <a:r>
              <a:rPr lang="ru-RU" dirty="0" smtClean="0"/>
              <a:t>Наличие эмоциональных                     2-3</a:t>
            </a:r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азрядок ( число)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7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Обязательным элементом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организации урока являются физкультурные минутки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организации и проведению физкультминуток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ru-RU" dirty="0" smtClean="0"/>
              <a:t>15-20я минута урока</a:t>
            </a:r>
          </a:p>
          <a:p>
            <a:r>
              <a:rPr lang="ru-RU" dirty="0" smtClean="0"/>
              <a:t>Длительность 1-5 минут</a:t>
            </a:r>
          </a:p>
          <a:p>
            <a:r>
              <a:rPr lang="ru-RU" dirty="0" smtClean="0"/>
              <a:t>Разнообразность упражнений</a:t>
            </a:r>
          </a:p>
          <a:p>
            <a:r>
              <a:rPr lang="ru-RU" dirty="0" smtClean="0"/>
              <a:t>Проводимость на начальном этапе уставания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зависимости от выполняемых упражнений выделяют </a:t>
            </a:r>
            <a:r>
              <a:rPr lang="ru-RU" dirty="0" smtClean="0"/>
              <a:t>следующие </a:t>
            </a:r>
            <a:r>
              <a:rPr lang="ru-RU" dirty="0" smtClean="0"/>
              <a:t>виды физкультминуток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183880" cy="4187952"/>
          </a:xfrm>
        </p:spPr>
        <p:txBody>
          <a:bodyPr/>
          <a:lstStyle/>
          <a:p>
            <a:r>
              <a:rPr lang="ru-RU" dirty="0" smtClean="0"/>
              <a:t>Для снятия общего утомления рук</a:t>
            </a:r>
            <a:r>
              <a:rPr lang="ru-RU" dirty="0" smtClean="0"/>
              <a:t>, глаз, слуха</a:t>
            </a:r>
            <a:endParaRPr lang="ru-RU" dirty="0" smtClean="0"/>
          </a:p>
          <a:p>
            <a:r>
              <a:rPr lang="ru-RU" dirty="0" smtClean="0"/>
              <a:t>Коррекции </a:t>
            </a:r>
            <a:r>
              <a:rPr lang="ru-RU" dirty="0" smtClean="0"/>
              <a:t>осанки</a:t>
            </a:r>
          </a:p>
          <a:p>
            <a:r>
              <a:rPr lang="ru-RU" dirty="0" smtClean="0"/>
              <a:t>Дыхательная гимнастика</a:t>
            </a:r>
          </a:p>
          <a:p>
            <a:r>
              <a:rPr lang="ru-RU" dirty="0" err="1" smtClean="0"/>
              <a:t>Артикулярно-мимическая</a:t>
            </a:r>
            <a:r>
              <a:rPr lang="ru-RU" dirty="0" smtClean="0"/>
              <a:t> гимнастика</a:t>
            </a:r>
          </a:p>
          <a:p>
            <a:r>
              <a:rPr lang="ru-RU" dirty="0" smtClean="0"/>
              <a:t>Также полезен </a:t>
            </a:r>
            <a:r>
              <a:rPr lang="ru-RU" dirty="0" err="1" smtClean="0"/>
              <a:t>самомассаж</a:t>
            </a:r>
            <a:r>
              <a:rPr lang="ru-RU" dirty="0" smtClean="0"/>
              <a:t> активных точек ушей и 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183880" cy="2160240"/>
          </a:xfrm>
        </p:spPr>
        <p:txBody>
          <a:bodyPr/>
          <a:lstStyle/>
          <a:p>
            <a:r>
              <a:rPr lang="ru-RU" dirty="0" smtClean="0"/>
              <a:t>       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3449544"/>
          </a:xfrm>
        </p:spPr>
        <p:txBody>
          <a:bodyPr/>
          <a:lstStyle/>
          <a:p>
            <a:r>
              <a:rPr lang="ru-RU" dirty="0" smtClean="0"/>
              <a:t>Особенности целей и средств обучения математике при 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18388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Требование  к содержанию обучения математике с позиции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183880" cy="4187952"/>
          </a:xfrm>
        </p:spPr>
        <p:txBody>
          <a:bodyPr/>
          <a:lstStyle/>
          <a:p>
            <a:r>
              <a:rPr lang="ru-RU" dirty="0" smtClean="0"/>
              <a:t>Разнообразие форм представления </a:t>
            </a:r>
            <a:r>
              <a:rPr lang="ru-RU" dirty="0" err="1" smtClean="0"/>
              <a:t>сожержания</a:t>
            </a:r>
            <a:endParaRPr lang="ru-RU" dirty="0" smtClean="0"/>
          </a:p>
          <a:p>
            <a:r>
              <a:rPr lang="ru-RU" dirty="0" smtClean="0"/>
              <a:t>Включение в содержание сведений методологического характера</a:t>
            </a:r>
          </a:p>
          <a:p>
            <a:r>
              <a:rPr lang="ru-RU" dirty="0" smtClean="0"/>
              <a:t>Возможность варьировать объем содержания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183880" cy="5040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Организация уроков математики в условиях </a:t>
            </a:r>
            <a:r>
              <a:rPr lang="ru-RU" sz="2800" dirty="0" err="1" smtClean="0"/>
              <a:t>здоровьесберегающего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обучения.Математика</a:t>
            </a:r>
            <a:r>
              <a:rPr lang="ru-RU" sz="2800" dirty="0" smtClean="0"/>
              <a:t> должна обеспечивать</a:t>
            </a:r>
            <a:r>
              <a:rPr lang="en-US" sz="2800" dirty="0" smtClean="0"/>
              <a:t>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2132856"/>
            <a:ext cx="7992888" cy="4032448"/>
          </a:xfrm>
        </p:spPr>
        <p:txBody>
          <a:bodyPr/>
          <a:lstStyle/>
          <a:p>
            <a:r>
              <a:rPr lang="ru-RU" sz="2000" dirty="0" smtClean="0"/>
              <a:t>Включение в цели урока элементов оздоровительной направленности(УВП-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воспр.процесс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ru-RU" sz="2000" dirty="0" err="1" smtClean="0"/>
              <a:t>Задачи,связанные</a:t>
            </a:r>
            <a:r>
              <a:rPr lang="ru-RU" sz="2000" dirty="0" smtClean="0"/>
              <a:t> с понятиями «знание своего тела»,»гигиена тела»,»правильное питание»,»здоровый образ жизни»</a:t>
            </a:r>
          </a:p>
          <a:p>
            <a:r>
              <a:rPr lang="ru-RU" sz="2000" dirty="0" smtClean="0"/>
              <a:t>Отслеживание </a:t>
            </a:r>
            <a:r>
              <a:rPr lang="ru-RU" sz="2000" dirty="0" err="1" smtClean="0"/>
              <a:t>СанПиНов</a:t>
            </a:r>
            <a:endParaRPr lang="ru-RU" sz="2000" dirty="0" smtClean="0"/>
          </a:p>
          <a:p>
            <a:r>
              <a:rPr lang="ru-RU" sz="2000" dirty="0" smtClean="0"/>
              <a:t>Построение урока с учетом динамичности учащихся</a:t>
            </a:r>
          </a:p>
          <a:p>
            <a:r>
              <a:rPr lang="ru-RU" sz="2000" dirty="0" smtClean="0"/>
              <a:t>Обеспечение интереса к предмету и </a:t>
            </a:r>
            <a:r>
              <a:rPr lang="ru-RU" sz="2000" dirty="0" err="1" smtClean="0"/>
              <a:t>уроку,их</a:t>
            </a:r>
            <a:r>
              <a:rPr lang="ru-RU" sz="2000" dirty="0" smtClean="0"/>
              <a:t> привлекательности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76139"/>
              </p:ext>
            </p:extLst>
          </p:nvPr>
        </p:nvGraphicFramePr>
        <p:xfrm>
          <a:off x="182755" y="188639"/>
          <a:ext cx="9001002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5"/>
                <a:gridCol w="1512169"/>
                <a:gridCol w="2016224"/>
                <a:gridCol w="3168354"/>
              </a:tblGrid>
              <a:tr h="7679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ЭТАП</a:t>
                      </a:r>
                      <a:r>
                        <a:rPr lang="ru-RU" sz="2000" baseline="0" dirty="0" smtClean="0"/>
                        <a:t>  УРОКА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ВРЕМЯ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НАГРУЗКА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ДЕЯТЕЛЬНОСТЬ</a:t>
                      </a:r>
                      <a:endParaRPr lang="ru-RU" sz="2000" dirty="0"/>
                    </a:p>
                  </a:txBody>
                  <a:tcPr/>
                </a:tc>
              </a:tr>
              <a:tr h="1928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r>
                        <a:rPr lang="ru-RU" sz="2000" baseline="0" dirty="0" smtClean="0"/>
                        <a:t> этап – вводный</a:t>
                      </a:r>
                    </a:p>
                    <a:p>
                      <a:r>
                        <a:rPr lang="ru-RU" sz="2000" baseline="0" dirty="0" smtClean="0"/>
                        <a:t> организационный момент, зарядка, вводная беседа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 минут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Относительно невелика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Репродуктивная,</a:t>
                      </a:r>
                      <a:r>
                        <a:rPr lang="ru-RU" sz="2000" baseline="0" dirty="0" smtClean="0"/>
                        <a:t> переходящая в продуктивную.</a:t>
                      </a:r>
                      <a:endParaRPr lang="ru-RU" sz="2000" dirty="0"/>
                    </a:p>
                  </a:txBody>
                  <a:tcPr/>
                </a:tc>
              </a:tr>
              <a:tr h="1928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 этап – основной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20-25 минут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Максимальная работоспособность. Снижение</a:t>
                      </a:r>
                      <a:r>
                        <a:rPr lang="ru-RU" sz="2000" baseline="0" dirty="0" smtClean="0"/>
                        <a:t> на 15  минуте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Продуктивная,</a:t>
                      </a:r>
                      <a:r>
                        <a:rPr lang="ru-RU" sz="2000" baseline="0" dirty="0" smtClean="0"/>
                        <a:t> творческая. Знакомство с новым материалом.</a:t>
                      </a:r>
                      <a:endParaRPr lang="ru-RU" sz="2000" dirty="0"/>
                    </a:p>
                  </a:txBody>
                  <a:tcPr/>
                </a:tc>
              </a:tr>
              <a:tr h="1928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r>
                        <a:rPr lang="ru-RU" sz="2000" baseline="0" dirty="0" smtClean="0"/>
                        <a:t> этап – заключительный.</a:t>
                      </a:r>
                    </a:p>
                    <a:p>
                      <a:r>
                        <a:rPr lang="ru-RU" sz="2000" baseline="0" dirty="0" smtClean="0"/>
                        <a:t>Актуализация пройденного материала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10-15 минут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Небольшое повышение работоспособности.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Репродуктивная. Отработка основных</a:t>
                      </a:r>
                      <a:r>
                        <a:rPr lang="ru-RU" sz="2000" baseline="0" dirty="0" smtClean="0"/>
                        <a:t> моментов пройденного.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1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29523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 </a:t>
            </a:r>
            <a:r>
              <a:rPr lang="ru-RU" dirty="0" smtClean="0"/>
              <a:t>первых минут урока нужно создать обстановку доброжелательности</a:t>
            </a:r>
            <a:r>
              <a:rPr lang="ru-RU" dirty="0" smtClean="0"/>
              <a:t>, положительный эмоциональный </a:t>
            </a:r>
            <a:r>
              <a:rPr lang="ru-RU" dirty="0" smtClean="0"/>
              <a:t>настрой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3737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РАБОТОСПОСОБНОСТЬ УЧАЩИХСЯ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 smtClean="0"/>
              <a:t>5-25 минуты  -   80%</a:t>
            </a:r>
          </a:p>
          <a:p>
            <a:pPr marL="0" indent="0">
              <a:buNone/>
            </a:pPr>
            <a:r>
              <a:rPr lang="ru-RU" sz="4000" dirty="0" smtClean="0"/>
              <a:t>25-35 минуты  - 60-40%</a:t>
            </a:r>
          </a:p>
          <a:p>
            <a:pPr marL="0" indent="0">
              <a:buNone/>
            </a:pPr>
            <a:r>
              <a:rPr lang="ru-RU" sz="4000" dirty="0" smtClean="0"/>
              <a:t>35-40 минуты  -  10%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5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Кроме того</a:t>
            </a:r>
            <a:r>
              <a:rPr lang="ru-RU" sz="4000" dirty="0" smtClean="0"/>
              <a:t>, необходимо</a:t>
            </a:r>
            <a:r>
              <a:rPr lang="en-US" sz="4000" dirty="0" smtClean="0"/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11872" cy="31078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Стимулировать внешнюю мотивацию обучающихся</a:t>
            </a:r>
          </a:p>
          <a:p>
            <a:r>
              <a:rPr lang="ru-RU" dirty="0" smtClean="0"/>
              <a:t>Стимулировать внутреннюю мотивацию</a:t>
            </a:r>
            <a:r>
              <a:rPr lang="ru-RU" dirty="0" smtClean="0"/>
              <a:t>, например, больше </a:t>
            </a:r>
            <a:r>
              <a:rPr lang="ru-RU" dirty="0" smtClean="0"/>
              <a:t>узнать</a:t>
            </a:r>
          </a:p>
          <a:p>
            <a:r>
              <a:rPr lang="ru-RU" dirty="0" smtClean="0"/>
              <a:t>Поддерживать у учащихся веру в собственные силы</a:t>
            </a:r>
          </a:p>
          <a:p>
            <a:r>
              <a:rPr lang="ru-RU" dirty="0" smtClean="0"/>
              <a:t>Создавать ситуацию успеха на уроке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развитии утомления у школьников свидетельствуют следующие 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7967856" cy="3600400"/>
          </a:xfrm>
        </p:spPr>
        <p:txBody>
          <a:bodyPr/>
          <a:lstStyle/>
          <a:p>
            <a:r>
              <a:rPr lang="ru-RU" dirty="0" smtClean="0"/>
              <a:t>Снижение продуктивности труда</a:t>
            </a:r>
          </a:p>
          <a:p>
            <a:r>
              <a:rPr lang="ru-RU" dirty="0" smtClean="0"/>
              <a:t>Изменение почерка</a:t>
            </a:r>
          </a:p>
          <a:p>
            <a:r>
              <a:rPr lang="ru-RU" dirty="0" smtClean="0"/>
              <a:t>Ослабление внутреннего торможения</a:t>
            </a:r>
          </a:p>
          <a:p>
            <a:r>
              <a:rPr lang="ru-RU" dirty="0" smtClean="0"/>
              <a:t>Шум в классе</a:t>
            </a:r>
          </a:p>
          <a:p>
            <a:r>
              <a:rPr lang="ru-RU" dirty="0" smtClean="0"/>
              <a:t>Вегетативные реакции</a:t>
            </a:r>
          </a:p>
          <a:p>
            <a:r>
              <a:rPr lang="ru-RU" dirty="0" smtClean="0"/>
              <a:t>Жалобы на головную </a:t>
            </a:r>
            <a:r>
              <a:rPr lang="ru-RU" dirty="0" err="1" smtClean="0"/>
              <a:t>боль,неприятные</a:t>
            </a:r>
            <a:r>
              <a:rPr lang="ru-RU" dirty="0" smtClean="0"/>
              <a:t> ощущения в животе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537</TotalTime>
  <Words>394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Использование на уроках математики здоровьесберегающих технологий</vt:lpstr>
      <vt:lpstr>Презентация PowerPoint</vt:lpstr>
      <vt:lpstr>Требование  к содержанию обучения математике с позиции здоровьесбережения </vt:lpstr>
      <vt:lpstr>Организация уроков математики в условиях здоровьесберегающего обучения.Математика должна обеспечивать:</vt:lpstr>
      <vt:lpstr>Презентация PowerPoint</vt:lpstr>
      <vt:lpstr>C первых минут урока нужно создать обстановку доброжелательности, положительный эмоциональный настрой</vt:lpstr>
      <vt:lpstr>Презентация PowerPoint</vt:lpstr>
      <vt:lpstr>Кроме того, необходимо:</vt:lpstr>
      <vt:lpstr>О развитии утомления у школьников свидетельствуют следующие признаки</vt:lpstr>
      <vt:lpstr>Главные причины,вызывающие утомление</vt:lpstr>
      <vt:lpstr>Презентация PowerPoint</vt:lpstr>
      <vt:lpstr>Презентация PowerPoint</vt:lpstr>
      <vt:lpstr>Требования к организации и проведению физкультминуток:</vt:lpstr>
      <vt:lpstr>В зависимости от выполняемых упражнений выделяют следующие виды физкультминуток:</vt:lpstr>
      <vt:lpstr>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на уроках математики здоровьесберегающих технологий</dc:title>
  <dc:creator>Series CA</dc:creator>
  <cp:lastModifiedBy>Горловская</cp:lastModifiedBy>
  <cp:revision>57</cp:revision>
  <dcterms:created xsi:type="dcterms:W3CDTF">2012-04-25T12:16:55Z</dcterms:created>
  <dcterms:modified xsi:type="dcterms:W3CDTF">2012-04-26T07:52:35Z</dcterms:modified>
</cp:coreProperties>
</file>