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57" r:id="rId10"/>
    <p:sldId id="258" r:id="rId11"/>
    <p:sldId id="266" r:id="rId12"/>
    <p:sldId id="268" r:id="rId13"/>
    <p:sldId id="269" r:id="rId14"/>
    <p:sldId id="270" r:id="rId15"/>
    <p:sldId id="25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9750D-2C57-4B6D-A965-6088634A5955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21A98-D252-4AF4-914A-458555C2E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21A98-D252-4AF4-914A-458555C2E73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643050"/>
            <a:ext cx="7772400" cy="278608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Система организации и проведения контроля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на уроках истории и обществознания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Основные требования, предъявляемые к тестам: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Надежность (стабильность результатов, равноценность и внутреннее постоянство форм) </a:t>
            </a:r>
          </a:p>
          <a:p>
            <a:r>
              <a:rPr lang="ru-RU" sz="4000" dirty="0" smtClean="0"/>
              <a:t>Объективность</a:t>
            </a:r>
          </a:p>
          <a:p>
            <a:r>
              <a:rPr lang="ru-RU" sz="4000" dirty="0" smtClean="0"/>
              <a:t>Валидность (действенность)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документами: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Вопросы:</a:t>
            </a:r>
          </a:p>
          <a:p>
            <a:r>
              <a:rPr lang="ru-RU" dirty="0" smtClean="0"/>
              <a:t>Когда началась чеканка данной монеты?</a:t>
            </a:r>
          </a:p>
          <a:p>
            <a:r>
              <a:rPr lang="ru-RU" dirty="0" smtClean="0"/>
              <a:t>В чем ее отличие от предыдущих  монет?</a:t>
            </a:r>
          </a:p>
          <a:p>
            <a:r>
              <a:rPr lang="ru-RU" dirty="0" smtClean="0"/>
              <a:t>Каковы причины введения в стране этой монеты?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«Петровский рубль»</a:t>
            </a:r>
            <a:endParaRPr lang="ru-RU" dirty="0"/>
          </a:p>
        </p:txBody>
      </p:sp>
      <p:pic>
        <p:nvPicPr>
          <p:cNvPr id="9" name="Picture 5" descr="Рисунок6"/>
          <p:cNvPicPr>
            <a:picLocks noChangeAspect="1" noChangeArrowheads="1"/>
          </p:cNvPicPr>
          <p:nvPr/>
        </p:nvPicPr>
        <p:blipFill>
          <a:blip r:embed="rId3" cstate="print">
            <a:lum bright="6000" contrast="12000"/>
          </a:blip>
          <a:srcRect/>
          <a:stretch>
            <a:fillRect/>
          </a:stretch>
        </p:blipFill>
        <p:spPr bwMode="auto">
          <a:xfrm>
            <a:off x="1357290" y="2071678"/>
            <a:ext cx="3357586" cy="3338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Составление и заполнение таблиц: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Разделение властей: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9" y="1397001"/>
          <a:ext cx="8572558" cy="520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13"/>
                <a:gridCol w="2690012"/>
                <a:gridCol w="1714511"/>
                <a:gridCol w="1714511"/>
                <a:gridCol w="1714511"/>
              </a:tblGrid>
              <a:tr h="1158081">
                <a:tc>
                  <a:txBody>
                    <a:bodyPr/>
                    <a:lstStyle/>
                    <a:p>
                      <a:r>
                        <a:rPr lang="ru-RU" dirty="0" smtClean="0"/>
                        <a:t>П \ </a:t>
                      </a:r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ветви власти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 становления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 органом представлена в России</a:t>
                      </a:r>
                      <a:endParaRPr lang="ru-RU" dirty="0"/>
                    </a:p>
                  </a:txBody>
                  <a:tcPr/>
                </a:tc>
              </a:tr>
              <a:tr h="1339063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9063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906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Дифференцированные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86808" cy="5286412"/>
          </a:xfrm>
        </p:spPr>
        <p:txBody>
          <a:bodyPr/>
          <a:lstStyle/>
          <a:p>
            <a:r>
              <a:rPr lang="ru-RU" u="sng" dirty="0" smtClean="0"/>
              <a:t>Решите проблемную задачу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Почему, несмотря на наличие многочисленных сторонников, ни Борис Годунов, ни оба Лжедмитрия,  ни Василий Шуйский не смогли укрепить свою власть, тогда как воцарение Михаила Романова положило конец Смуте XVII?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матрицами: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09647" y="1428736"/>
          <a:ext cx="7648634" cy="39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2662"/>
                <a:gridCol w="1092662"/>
                <a:gridCol w="1092662"/>
                <a:gridCol w="1092662"/>
                <a:gridCol w="1092662"/>
                <a:gridCol w="1092662"/>
                <a:gridCol w="1092662"/>
              </a:tblGrid>
              <a:tr h="78200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</a:tr>
              <a:tr h="78200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У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Ё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</a:t>
                      </a:r>
                      <a:endParaRPr lang="ru-RU" sz="2800" b="1" dirty="0"/>
                    </a:p>
                  </a:txBody>
                  <a:tcPr/>
                </a:tc>
              </a:tr>
              <a:tr h="78200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</a:tr>
              <a:tr h="78200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</a:tr>
              <a:tr h="78200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« Вопрос оценивания знаний – одна из самых сложных проблем в современной российской школе. По мнению учащихся, им очень часто ставят на уроке необъективную оценку. </a:t>
            </a:r>
            <a:r>
              <a:rPr lang="ru-RU" smtClean="0"/>
              <a:t>При </a:t>
            </a:r>
            <a:r>
              <a:rPr lang="ru-RU" dirty="0" smtClean="0"/>
              <a:t>этом понятие «необъективность» включает в себя самый разнообразный спектр элементов: отсутствие четко определенных и известных критериев оценивания, субъективность оценки, использование оценки в качестве карающей меры за нарушение дисциплины и т.п.».</a:t>
            </a:r>
          </a:p>
          <a:p>
            <a:pPr algn="r">
              <a:buNone/>
            </a:pPr>
            <a:r>
              <a:rPr lang="ru-RU" dirty="0" smtClean="0"/>
              <a:t>доцент Федеральной академии повышения квалификации, к.и.н.  А.Н. Иоффе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35743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Контроль-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это необходимая и неотъемлемая часть учебно-воспитательного процесса, от эффективности которой зависит его успех.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Виды контроля: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Текущий</a:t>
            </a:r>
          </a:p>
          <a:p>
            <a:r>
              <a:rPr lang="ru-RU" sz="4800" dirty="0" smtClean="0"/>
              <a:t>Периодический</a:t>
            </a:r>
            <a:endParaRPr lang="ru-RU" sz="4800" dirty="0" smtClean="0"/>
          </a:p>
          <a:p>
            <a:r>
              <a:rPr lang="ru-RU" sz="4800" dirty="0" smtClean="0"/>
              <a:t>Итоговый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Составьте </a:t>
            </a:r>
            <a:r>
              <a:rPr lang="ru-RU" dirty="0" smtClean="0"/>
              <a:t>рассказ :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5141582" cy="385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004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2434" y="3500438"/>
            <a:ext cx="3634408" cy="300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214446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Составьте рассказ с опорой на план: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Тема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"Экономическое развитие России в первой половине XVI века". 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План</a:t>
            </a:r>
            <a:r>
              <a:rPr lang="ru-RU" dirty="0" smtClean="0"/>
              <a:t>: </a:t>
            </a:r>
          </a:p>
          <a:p>
            <a:pPr lvl="0">
              <a:buNone/>
            </a:pPr>
            <a:r>
              <a:rPr lang="ru-RU" dirty="0" smtClean="0"/>
              <a:t>1. Рост территории </a:t>
            </a:r>
          </a:p>
          <a:p>
            <a:pPr lvl="0">
              <a:buNone/>
            </a:pPr>
            <a:r>
              <a:rPr lang="ru-RU" dirty="0" smtClean="0"/>
              <a:t>2. Развитие сельского хозяйства</a:t>
            </a:r>
          </a:p>
          <a:p>
            <a:pPr lvl="0">
              <a:buNone/>
            </a:pPr>
            <a:r>
              <a:rPr lang="ru-RU" dirty="0" smtClean="0"/>
              <a:t>3. Рост городов </a:t>
            </a:r>
          </a:p>
          <a:p>
            <a:pPr lvl="0">
              <a:buNone/>
            </a:pPr>
            <a:r>
              <a:rPr lang="ru-RU" dirty="0" smtClean="0"/>
              <a:t>4. Торговля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рассказ по схеме: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6375" y="1824037"/>
            <a:ext cx="4876800" cy="4048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Индивидуальные письменные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Соотнесите имя исторического деятеля и его характеристику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571743"/>
          <a:ext cx="8572560" cy="37856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0"/>
                <a:gridCol w="4286280"/>
              </a:tblGrid>
              <a:tr h="107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1. Аввакум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А) Отец царя М. Романова, патриарх, 8 лет был в польском плену.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2. Филарет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Б) Протопоп, старообрядец,  ярый противник церковной реформы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5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3.  Семен Дежнев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В) </a:t>
                      </a:r>
                      <a:r>
                        <a:rPr lang="ru-RU" sz="2400" dirty="0"/>
                        <a:t>Сибирский казак, в 1648г. открыл пролив между Азией и Америкой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Индивидуальные письменные 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Выделите верные утверждения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 В России лица, находящиеся в местах лишения свободы по приговору суда не имеют права голосовать</a:t>
            </a:r>
          </a:p>
          <a:p>
            <a:r>
              <a:rPr lang="ru-RU" dirty="0" smtClean="0"/>
              <a:t>Б) Избирательное право в России является всеобщим и равным</a:t>
            </a:r>
          </a:p>
          <a:p>
            <a:r>
              <a:rPr lang="ru-RU" dirty="0" smtClean="0"/>
              <a:t>В) В России каждый имеет право на равный доступ к государственной службе </a:t>
            </a:r>
          </a:p>
          <a:p>
            <a:r>
              <a:rPr lang="ru-RU" dirty="0" smtClean="0"/>
              <a:t>Г) Президентом России может стать любой гражданин, достигший совершеннолетия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Тест -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это набор стандартизированных заданий по определенному материалу, устанавливающий степень усвоения его обучающимися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448</Words>
  <Application>Microsoft Office PowerPoint</Application>
  <PresentationFormat>Экран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Система организации и проведения контроля  на уроках истории и обществознания</vt:lpstr>
      <vt:lpstr>Контроль- </vt:lpstr>
      <vt:lpstr>Виды контроля:</vt:lpstr>
      <vt:lpstr>Составьте рассказ :</vt:lpstr>
      <vt:lpstr>Составьте рассказ с опорой на план: </vt:lpstr>
      <vt:lpstr>Составьте рассказ по схеме:</vt:lpstr>
      <vt:lpstr>Индивидуальные письменные задания:</vt:lpstr>
      <vt:lpstr>Индивидуальные письменные  задания:</vt:lpstr>
      <vt:lpstr>Тест - </vt:lpstr>
      <vt:lpstr>Основные требования, предъявляемые к тестам:</vt:lpstr>
      <vt:lpstr>Работа с документами:</vt:lpstr>
      <vt:lpstr>Составление и заполнение таблиц:</vt:lpstr>
      <vt:lpstr>Дифференцированные задания:</vt:lpstr>
      <vt:lpstr>Работа с матрицами: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Loner-XP</cp:lastModifiedBy>
  <cp:revision>21</cp:revision>
  <dcterms:modified xsi:type="dcterms:W3CDTF">2013-01-07T18:54:33Z</dcterms:modified>
</cp:coreProperties>
</file>