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63" r:id="rId7"/>
    <p:sldId id="262" r:id="rId8"/>
    <p:sldId id="268" r:id="rId9"/>
    <p:sldId id="264" r:id="rId10"/>
    <p:sldId id="265" r:id="rId11"/>
    <p:sldId id="266" r:id="rId12"/>
    <p:sldId id="267" r:id="rId13"/>
    <p:sldId id="259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5FDF-5886-4408-B3E5-632B924EA759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66B1A-0D81-460C-A55A-2C6D606B8C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5FDF-5886-4408-B3E5-632B924EA759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6B1A-0D81-460C-A55A-2C6D606B8C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5FDF-5886-4408-B3E5-632B924EA759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6B1A-0D81-460C-A55A-2C6D606B8C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015FDF-5886-4408-B3E5-632B924EA759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8966B1A-0D81-460C-A55A-2C6D606B8C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5FDF-5886-4408-B3E5-632B924EA759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6B1A-0D81-460C-A55A-2C6D606B8C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5FDF-5886-4408-B3E5-632B924EA759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6B1A-0D81-460C-A55A-2C6D606B8C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6B1A-0D81-460C-A55A-2C6D606B8C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5FDF-5886-4408-B3E5-632B924EA759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5FDF-5886-4408-B3E5-632B924EA759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6B1A-0D81-460C-A55A-2C6D606B8C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5FDF-5886-4408-B3E5-632B924EA759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6B1A-0D81-460C-A55A-2C6D606B8C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015FDF-5886-4408-B3E5-632B924EA759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966B1A-0D81-460C-A55A-2C6D606B8C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5FDF-5886-4408-B3E5-632B924EA759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66B1A-0D81-460C-A55A-2C6D606B8C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F015FDF-5886-4408-B3E5-632B924EA759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8966B1A-0D81-460C-A55A-2C6D606B8C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5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Погранвойска\091633b6a31ef5af5dfe99123f0a089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727" y="0"/>
            <a:ext cx="8973273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34" y="142852"/>
            <a:ext cx="835824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27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Пограничная служба ФСБ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357826"/>
            <a:ext cx="67866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 </a:t>
            </a:r>
            <a:r>
              <a:rPr lang="ru-RU" sz="2000" dirty="0" smtClean="0"/>
              <a:t>      На </a:t>
            </a:r>
            <a:r>
              <a:rPr lang="ru-RU" sz="2000" dirty="0"/>
              <a:t>вооружении частей и подразделений пограничной службы России находятся современное оружие, боевая, автомобильная и специальная техника.</a:t>
            </a:r>
          </a:p>
        </p:txBody>
      </p:sp>
      <p:pic>
        <p:nvPicPr>
          <p:cNvPr id="22530" name="Picture 2" descr="H:\Погранвойска\7cee94bc82e36f4d279d57c3d813ca7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86050" y="285728"/>
            <a:ext cx="3429024" cy="1714512"/>
          </a:xfrm>
          <a:prstGeom prst="rect">
            <a:avLst/>
          </a:prstGeom>
          <a:noFill/>
        </p:spPr>
      </p:pic>
      <p:pic>
        <p:nvPicPr>
          <p:cNvPr id="22531" name="Picture 3" descr="H:\Погранвойска\122908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285728"/>
            <a:ext cx="2385387" cy="1714512"/>
          </a:xfrm>
          <a:prstGeom prst="rect">
            <a:avLst/>
          </a:prstGeom>
          <a:noFill/>
        </p:spPr>
      </p:pic>
      <p:pic>
        <p:nvPicPr>
          <p:cNvPr id="22533" name="Picture 5" descr="H:\Погранвойска\image0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2071679"/>
            <a:ext cx="2428892" cy="1587722"/>
          </a:xfrm>
          <a:prstGeom prst="rect">
            <a:avLst/>
          </a:prstGeom>
          <a:noFill/>
        </p:spPr>
      </p:pic>
      <p:pic>
        <p:nvPicPr>
          <p:cNvPr id="22534" name="Picture 6" descr="H:\Погранвойска\1275023655_border_guard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14612" y="2071678"/>
            <a:ext cx="1928826" cy="1574706"/>
          </a:xfrm>
          <a:prstGeom prst="rect">
            <a:avLst/>
          </a:prstGeom>
          <a:noFill/>
        </p:spPr>
      </p:pic>
      <p:pic>
        <p:nvPicPr>
          <p:cNvPr id="22535" name="Picture 7" descr="H:\Погранвойска\km-04_kopiya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14876" y="2071678"/>
            <a:ext cx="2531636" cy="1571636"/>
          </a:xfrm>
          <a:prstGeom prst="rect">
            <a:avLst/>
          </a:prstGeom>
          <a:noFill/>
        </p:spPr>
      </p:pic>
      <p:pic>
        <p:nvPicPr>
          <p:cNvPr id="22536" name="Picture 8" descr="H:\Погранвойска\2375834aa278bbc057e4b427b2dbfa6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14282" y="3714752"/>
            <a:ext cx="2000264" cy="1571636"/>
          </a:xfrm>
          <a:prstGeom prst="rect">
            <a:avLst/>
          </a:prstGeom>
          <a:noFill/>
        </p:spPr>
      </p:pic>
      <p:pic>
        <p:nvPicPr>
          <p:cNvPr id="22537" name="Picture 9" descr="H:\Погранвойска\prk_pr_1155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285984" y="3714752"/>
            <a:ext cx="2224014" cy="1571636"/>
          </a:xfrm>
          <a:prstGeom prst="rect">
            <a:avLst/>
          </a:prstGeom>
          <a:noFill/>
        </p:spPr>
      </p:pic>
      <p:pic>
        <p:nvPicPr>
          <p:cNvPr id="22538" name="Picture 10" descr="H:\Погранвойска\s800x600.jpe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572000" y="3714752"/>
            <a:ext cx="2619472" cy="1571635"/>
          </a:xfrm>
          <a:prstGeom prst="rect">
            <a:avLst/>
          </a:prstGeom>
          <a:noFill/>
        </p:spPr>
      </p:pic>
      <p:pic>
        <p:nvPicPr>
          <p:cNvPr id="22539" name="Picture 11" descr="H:\Погранвойска\znaki001786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858016" y="4786322"/>
            <a:ext cx="2071702" cy="1851864"/>
          </a:xfrm>
          <a:prstGeom prst="rect">
            <a:avLst/>
          </a:prstGeom>
          <a:noFill/>
        </p:spPr>
      </p:pic>
      <p:pic>
        <p:nvPicPr>
          <p:cNvPr id="22541" name="Picture 13" descr="H:\погранвойска111\53203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215206" y="2071678"/>
            <a:ext cx="1740759" cy="1285884"/>
          </a:xfrm>
          <a:prstGeom prst="rect">
            <a:avLst/>
          </a:prstGeom>
          <a:noFill/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357918" y="285729"/>
            <a:ext cx="2381295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3" name="Picture 15" descr="C:\Documents and Settings\Администратор\Мои документы\военное фото\военное фото\98175_brn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006844" y="3429000"/>
            <a:ext cx="1922873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786322"/>
            <a:ext cx="8643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Военнослужащих </a:t>
            </a:r>
            <a:r>
              <a:rPr lang="ru-RU" dirty="0"/>
              <a:t>по призыву в пограничные органы уже не набирают. </a:t>
            </a:r>
            <a:r>
              <a:rPr lang="ru-RU" dirty="0" smtClean="0"/>
              <a:t>В </a:t>
            </a:r>
            <a:r>
              <a:rPr lang="ru-RU" dirty="0"/>
              <a:t>2008 г. был уволен последний солдат срочной службы. Погранвойска полностью переведены на контрактную </a:t>
            </a:r>
            <a:r>
              <a:rPr lang="ru-RU" dirty="0" smtClean="0"/>
              <a:t>службу: профессиональная </a:t>
            </a:r>
            <a:r>
              <a:rPr lang="ru-RU" dirty="0"/>
              <a:t>служба позволяет более эффективно и с меньшими экономическими затратами выполнять задачу по охране государственной границы.</a:t>
            </a:r>
          </a:p>
        </p:txBody>
      </p:sp>
      <p:pic>
        <p:nvPicPr>
          <p:cNvPr id="23554" name="Picture 2" descr="H:\погранвойска111\zas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5715040" cy="4286281"/>
          </a:xfrm>
          <a:prstGeom prst="rect">
            <a:avLst/>
          </a:prstGeom>
          <a:noFill/>
        </p:spPr>
      </p:pic>
      <p:pic>
        <p:nvPicPr>
          <p:cNvPr id="23555" name="Picture 3" descr="H:\погранвойска111\pog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85728"/>
            <a:ext cx="2911098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6" y="4214818"/>
            <a:ext cx="41434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дальнейшем </a:t>
            </a:r>
            <a:r>
              <a:rPr lang="ru-RU" dirty="0" smtClean="0"/>
              <a:t>планируется </a:t>
            </a:r>
            <a:r>
              <a:rPr lang="ru-RU" dirty="0"/>
              <a:t>полностью отказаться от рядового и сержантского состава контрактной службы. Начальным званием для службы на границе будет прапорщик. Для этого при пограничных вузах уже создаются соответствующие курсы.</a:t>
            </a:r>
          </a:p>
        </p:txBody>
      </p:sp>
      <p:pic>
        <p:nvPicPr>
          <p:cNvPr id="24578" name="Picture 2" descr="H:\Погранвойска\8232b1b3051c46b5a8e622956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143404" cy="6240066"/>
          </a:xfrm>
          <a:prstGeom prst="rect">
            <a:avLst/>
          </a:prstGeom>
          <a:noFill/>
        </p:spPr>
      </p:pic>
      <p:pic>
        <p:nvPicPr>
          <p:cNvPr id="24579" name="Picture 3" descr="H:\Погранвойска\pogran28052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28"/>
            <a:ext cx="4109972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Татьяна\Мои документы\Мои рисунки\п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7143800" cy="535785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214290"/>
            <a:ext cx="852037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28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мая – День пограничника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6357958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Официально День пограничника установлен в 1958 году.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погранвойска111\548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60" y="4780299"/>
            <a:ext cx="2746028" cy="190786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5" name="Picture 3" descr="G:\погранвойска111\907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714752"/>
            <a:ext cx="2857520" cy="290038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7" name="Picture 5" descr="G:\Погранвойска\564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3045895" cy="458153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8" name="Picture 6" descr="G:\Погранвойска\pogran280520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7" y="357166"/>
            <a:ext cx="3661637" cy="331734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9" name="Picture 7" descr="G:\Погранвойска\ksp_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00694" y="3726912"/>
            <a:ext cx="3428992" cy="284534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80" name="Picture 8" descr="G:\Погранвойска\5ad86bb13a34c08ccef5395025b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858016" y="1571612"/>
            <a:ext cx="2021102" cy="204789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2000240"/>
            <a:ext cx="828680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Чужой земли мы</a:t>
            </a:r>
          </a:p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не хотим ни пяди, </a:t>
            </a:r>
          </a:p>
          <a:p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 и своей врагу</a:t>
            </a:r>
          </a:p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не отдадим!  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81" name="Picture 9" descr="G:\Погранвойска\Avia43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819550" y="214290"/>
            <a:ext cx="2088188" cy="135732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погранвойска111\full_pogranzasta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822461" cy="5214974"/>
          </a:xfrm>
          <a:prstGeom prst="roundRect">
            <a:avLst/>
          </a:prstGeom>
          <a:noFill/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285720" y="5286388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 smtClean="0"/>
              <a:t>Пограни́чная</a:t>
            </a:r>
            <a:r>
              <a:rPr lang="ru-RU" sz="2000" dirty="0" smtClean="0"/>
              <a:t> </a:t>
            </a:r>
            <a:r>
              <a:rPr lang="ru-RU" sz="2000" dirty="0" err="1"/>
              <a:t>слу́жба</a:t>
            </a:r>
            <a:r>
              <a:rPr lang="ru-RU" sz="2000" dirty="0"/>
              <a:t> </a:t>
            </a:r>
            <a:r>
              <a:rPr lang="ru-RU" sz="2000" dirty="0" err="1"/>
              <a:t>Федера́льной</a:t>
            </a:r>
            <a:r>
              <a:rPr lang="ru-RU" sz="2000" dirty="0"/>
              <a:t> </a:t>
            </a:r>
            <a:r>
              <a:rPr lang="ru-RU" sz="2000" dirty="0" err="1"/>
              <a:t>слу́жбы</a:t>
            </a:r>
            <a:r>
              <a:rPr lang="ru-RU" sz="2000" dirty="0"/>
              <a:t> </a:t>
            </a:r>
            <a:r>
              <a:rPr lang="ru-RU" sz="2000" dirty="0" err="1"/>
              <a:t>безопа́сности</a:t>
            </a:r>
            <a:r>
              <a:rPr lang="ru-RU" sz="2000" dirty="0"/>
              <a:t> </a:t>
            </a:r>
            <a:r>
              <a:rPr lang="ru-RU" sz="2000" dirty="0" err="1"/>
              <a:t>Росси́йской</a:t>
            </a:r>
            <a:r>
              <a:rPr lang="ru-RU" sz="2000" dirty="0"/>
              <a:t> </a:t>
            </a:r>
            <a:r>
              <a:rPr lang="ru-RU" sz="2000" dirty="0" err="1"/>
              <a:t>Федера́ции</a:t>
            </a:r>
            <a:r>
              <a:rPr lang="ru-RU" sz="2000" dirty="0"/>
              <a:t> — </a:t>
            </a:r>
            <a:r>
              <a:rPr lang="ru-RU" sz="2000" dirty="0" smtClean="0"/>
              <a:t>формирование, </a:t>
            </a:r>
            <a:r>
              <a:rPr lang="ru-RU" sz="2000" dirty="0"/>
              <a:t>основной задачей которого является защита и охрана государственной границы Российской Федерации.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Татьяна\Мои документы\Мои рисунки\пог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4" y="214290"/>
            <a:ext cx="2761325" cy="3640386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214290"/>
            <a:ext cx="592935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К основным обязанностям пограничных войск относятся: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85720" y="1071546"/>
            <a:ext cx="58579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обеспечение правил содержания государственной границы;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85720" y="4929198"/>
            <a:ext cx="86439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пресечение незаконного изменения прохождения государственной границы на местности;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85720" y="1500174"/>
            <a:ext cx="37780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отражение вооружённого вторжения;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85720" y="3571876"/>
            <a:ext cx="85011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контроль соблюдения гражданами и организациями режима государственной границы, пограничной зоны, пропуска через государственную границу;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85720" y="2857496"/>
            <a:ext cx="600079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осуществление пропуска через границу физических лиц и грузов согласно законодательству;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85720" y="4286256"/>
            <a:ext cx="864399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оказание в необходимых случаях поддержки таможенной службе,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войскам ПВО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органам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государственной безопасности;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85720" y="1928802"/>
            <a:ext cx="60722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выявление и задержание нарушителей пограничного режима, пресечение попыток незаконного пересечения государственной границы;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85720" y="5500702"/>
            <a:ext cx="864399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обеспечение выполнения международных обязательств государства по вопросам режима и охраны границы.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  <p:bldP spid="17413" grpId="0"/>
      <p:bldP spid="17414" grpId="0"/>
      <p:bldP spid="17415" grpId="0"/>
      <p:bldP spid="17416" grpId="0"/>
      <p:bldP spid="174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4572032" cy="6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H:\Погранвойска\Avia4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6756811" y="2285992"/>
            <a:ext cx="2327689" cy="164307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8" name="Picture 6" descr="H:\Погранвойска\prk_pr_115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103752" y="2285993"/>
            <a:ext cx="2325107" cy="164307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9" name="Picture 7" descr="H:\Погранвойска\Pogranichniki-foto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285729"/>
            <a:ext cx="2095513" cy="157163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80" name="Picture 8" descr="H:\Погранвойска\ksp_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214290"/>
            <a:ext cx="2428860" cy="171451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81" name="Picture 9" descr="H:\Погранвойска\75e26c7f2c5b8d4e4cb6c2577f12c375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000504"/>
            <a:ext cx="2071702" cy="2071702"/>
          </a:xfrm>
          <a:prstGeom prst="rect">
            <a:avLst/>
          </a:prstGeom>
          <a:noFill/>
        </p:spPr>
      </p:pic>
      <p:pic>
        <p:nvPicPr>
          <p:cNvPr id="3082" name="Picture 10" descr="H:\Погранвойска\80feecb7e7d7a6b50639338da9d5782b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50" y="4398458"/>
            <a:ext cx="2643206" cy="81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:\Погранвойска\d1c00ba6c14d4c16835f7622a4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28909"/>
            <a:ext cx="4572032" cy="5472757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929190" y="1928802"/>
            <a:ext cx="38576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История Пограничной службы России уходит корнями в далекое прошлое.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Уже при первых русских князьях силами дружин, ополчения и приграничного населения для охраны границы возводились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богатырские заставы,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города-крепости и оборонительные сооружения, дымовые и костровые линии связи.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290"/>
            <a:ext cx="85247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Исторические корни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Татьяна\Мои документы\Мои рисунки\img0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285728"/>
            <a:ext cx="6255728" cy="414340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4357694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Защита населения Древнерусского государства от посягательств врагов, совершавших нашествия и вторжения в приграничные районы, с далёких времён считалась делом чести и доблести, а пограничники окружались особым почётом и славой. Предания, дошедшие до наших дней, сохранили имя одного из этих богатырей — Ильи Муромца. Русской православной церковью он причислен к лику святых и является покровителем российских пограничников.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428604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До революции (переворота) в 1917 году в Российской империи были войска пограничной стражи, подчинявшиеся Министерству финансов.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928802"/>
            <a:ext cx="4500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Декретом от 28 мая 1918 года в Советской России созданы Пограничные войска.</a:t>
            </a:r>
            <a:endParaRPr lang="ru-RU" sz="2400" dirty="0"/>
          </a:p>
        </p:txBody>
      </p:sp>
      <p:pic>
        <p:nvPicPr>
          <p:cNvPr id="1026" name="Picture 2" descr="G:\Погранвойска\br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662915"/>
            <a:ext cx="3725885" cy="488150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7" name="Picture 3" descr="G:\Погранвойска\nkvd_13_bw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728" y="3429000"/>
            <a:ext cx="2467754" cy="304323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628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СССР пограничные войска были составной частью Вооружённых Сил. Состояли из пограничных округов, отдельных соединений, специальных частей и учебных заведений.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3116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30 декабря 1993 года на базе Пограничных войск была образована Федеральная пограничная служба (ФПС).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286124"/>
            <a:ext cx="5429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30 декабря 1994 года, она была переименована в Федеральную пограничную службу России (ФПС России).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929198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 марта 2003 года функции ФПС России переданы в ведение ФСБ России, при которой была создана Пограничная служба (преобразование вступило в силу 1 июля 2003 г.).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G:\погранвойска111\strelnikov_mem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571744"/>
            <a:ext cx="3611259" cy="235745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2" name="Picture 4" descr="G:\погранвойска111\otkritka_ko_dnyu_pogranichnik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72198" y="285727"/>
            <a:ext cx="3071802" cy="182633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725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Пограничная служба сегодня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506" name="Picture 2" descr="H:\Погранвойска\0916c026c9004a62c90278e9a0d819d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5754" y="1500174"/>
            <a:ext cx="5958246" cy="4473267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1166843"/>
            <a:ext cx="30003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Сегодня </a:t>
            </a:r>
            <a:r>
              <a:rPr lang="ru-RU" dirty="0"/>
              <a:t>одной из главных задач Пограничной службы является борьба с терроризмом, </a:t>
            </a:r>
            <a:r>
              <a:rPr lang="ru-RU" dirty="0" err="1"/>
              <a:t>наркотрафиком</a:t>
            </a:r>
            <a:r>
              <a:rPr lang="ru-RU" dirty="0"/>
              <a:t>, нелегальной миграцией и контрабандой на государственной границе. </a:t>
            </a:r>
            <a:r>
              <a:rPr lang="ru-RU" dirty="0" smtClean="0"/>
              <a:t>Ежегодно </a:t>
            </a:r>
            <a:r>
              <a:rPr lang="ru-RU" dirty="0"/>
              <a:t>выявляется и пресекается деятельность более 100 организованных преступных групп, занимающихся незаконной деятельностью на границе.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505</TotalTime>
  <Words>521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Customer</cp:lastModifiedBy>
  <cp:revision>91</cp:revision>
  <dcterms:created xsi:type="dcterms:W3CDTF">2011-02-16T15:37:02Z</dcterms:created>
  <dcterms:modified xsi:type="dcterms:W3CDTF">2013-05-02T20:37:18Z</dcterms:modified>
</cp:coreProperties>
</file>