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3" r:id="rId27"/>
    <p:sldId id="284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FF00FF"/>
    <a:srgbClr val="3333FF"/>
    <a:srgbClr val="FFFF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 horzBarState="maximized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96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8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2700"/>
            <a:ext cx="9156700" cy="6870700"/>
            <a:chOff x="0" y="-8"/>
            <a:chExt cx="5768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13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white">
            <a:xfrm>
              <a:off x="0" y="1344"/>
              <a:ext cx="5760" cy="297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-8"/>
              <a:ext cx="3640" cy="1434"/>
            </a:xfrm>
            <a:custGeom>
              <a:avLst/>
              <a:gdLst/>
              <a:ahLst/>
              <a:cxnLst>
                <a:cxn ang="0">
                  <a:pos x="0" y="1152"/>
                </a:cxn>
                <a:cxn ang="0">
                  <a:pos x="672" y="1392"/>
                </a:cxn>
                <a:cxn ang="0">
                  <a:pos x="912" y="1152"/>
                </a:cxn>
                <a:cxn ang="0">
                  <a:pos x="864" y="816"/>
                </a:cxn>
                <a:cxn ang="0">
                  <a:pos x="1170" y="588"/>
                </a:cxn>
                <a:cxn ang="0">
                  <a:pos x="1692" y="546"/>
                </a:cxn>
                <a:cxn ang="0">
                  <a:pos x="2112" y="576"/>
                </a:cxn>
                <a:cxn ang="0">
                  <a:pos x="2208" y="384"/>
                </a:cxn>
                <a:cxn ang="0">
                  <a:pos x="2184" y="138"/>
                </a:cxn>
                <a:cxn ang="0">
                  <a:pos x="2640" y="144"/>
                </a:cxn>
                <a:cxn ang="0">
                  <a:pos x="3024" y="432"/>
                </a:cxn>
                <a:cxn ang="0">
                  <a:pos x="3552" y="192"/>
                </a:cxn>
                <a:cxn ang="0">
                  <a:pos x="3552" y="0"/>
                </a:cxn>
              </a:cxnLst>
              <a:rect l="0" t="0" r="r" b="b"/>
              <a:pathLst>
                <a:path w="3640" h="1434">
                  <a:moveTo>
                    <a:pt x="0" y="1152"/>
                  </a:moveTo>
                  <a:cubicBezTo>
                    <a:pt x="112" y="1192"/>
                    <a:pt x="204" y="1434"/>
                    <a:pt x="672" y="1392"/>
                  </a:cubicBezTo>
                  <a:cubicBezTo>
                    <a:pt x="824" y="1392"/>
                    <a:pt x="880" y="1248"/>
                    <a:pt x="912" y="1152"/>
                  </a:cubicBezTo>
                  <a:cubicBezTo>
                    <a:pt x="944" y="1056"/>
                    <a:pt x="821" y="910"/>
                    <a:pt x="864" y="816"/>
                  </a:cubicBezTo>
                  <a:cubicBezTo>
                    <a:pt x="864" y="552"/>
                    <a:pt x="1044" y="582"/>
                    <a:pt x="1170" y="588"/>
                  </a:cubicBezTo>
                  <a:cubicBezTo>
                    <a:pt x="1386" y="666"/>
                    <a:pt x="1535" y="548"/>
                    <a:pt x="1692" y="546"/>
                  </a:cubicBezTo>
                  <a:cubicBezTo>
                    <a:pt x="1849" y="544"/>
                    <a:pt x="1944" y="648"/>
                    <a:pt x="2112" y="576"/>
                  </a:cubicBezTo>
                  <a:cubicBezTo>
                    <a:pt x="2250" y="510"/>
                    <a:pt x="2200" y="448"/>
                    <a:pt x="2208" y="384"/>
                  </a:cubicBezTo>
                  <a:cubicBezTo>
                    <a:pt x="2220" y="311"/>
                    <a:pt x="2040" y="198"/>
                    <a:pt x="2184" y="138"/>
                  </a:cubicBezTo>
                  <a:cubicBezTo>
                    <a:pt x="2346" y="60"/>
                    <a:pt x="2500" y="95"/>
                    <a:pt x="2640" y="144"/>
                  </a:cubicBezTo>
                  <a:cubicBezTo>
                    <a:pt x="2780" y="193"/>
                    <a:pt x="2872" y="424"/>
                    <a:pt x="3024" y="432"/>
                  </a:cubicBezTo>
                  <a:cubicBezTo>
                    <a:pt x="3176" y="440"/>
                    <a:pt x="3464" y="264"/>
                    <a:pt x="3552" y="192"/>
                  </a:cubicBezTo>
                  <a:cubicBezTo>
                    <a:pt x="3640" y="120"/>
                    <a:pt x="3552" y="40"/>
                    <a:pt x="3552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-8"/>
              <a:ext cx="1996" cy="1240"/>
            </a:xfrm>
            <a:custGeom>
              <a:avLst/>
              <a:gdLst/>
              <a:ahLst/>
              <a:cxnLst>
                <a:cxn ang="0">
                  <a:pos x="0" y="960"/>
                </a:cxn>
                <a:cxn ang="0">
                  <a:pos x="336" y="1200"/>
                </a:cxn>
                <a:cxn ang="0">
                  <a:pos x="576" y="1200"/>
                </a:cxn>
                <a:cxn ang="0">
                  <a:pos x="696" y="972"/>
                </a:cxn>
                <a:cxn ang="0">
                  <a:pos x="636" y="462"/>
                </a:cxn>
                <a:cxn ang="0">
                  <a:pos x="816" y="276"/>
                </a:cxn>
                <a:cxn ang="0">
                  <a:pos x="1392" y="432"/>
                </a:cxn>
                <a:cxn ang="0">
                  <a:pos x="1740" y="390"/>
                </a:cxn>
                <a:cxn ang="0">
                  <a:pos x="1974" y="348"/>
                </a:cxn>
                <a:cxn ang="0">
                  <a:pos x="1872" y="0"/>
                </a:cxn>
              </a:cxnLst>
              <a:rect l="0" t="0" r="r" b="b"/>
              <a:pathLst>
                <a:path w="1996" h="1240">
                  <a:moveTo>
                    <a:pt x="0" y="960"/>
                  </a:moveTo>
                  <a:cubicBezTo>
                    <a:pt x="56" y="1000"/>
                    <a:pt x="240" y="1160"/>
                    <a:pt x="336" y="1200"/>
                  </a:cubicBezTo>
                  <a:cubicBezTo>
                    <a:pt x="432" y="1240"/>
                    <a:pt x="516" y="1238"/>
                    <a:pt x="576" y="1200"/>
                  </a:cubicBezTo>
                  <a:cubicBezTo>
                    <a:pt x="636" y="1162"/>
                    <a:pt x="686" y="1095"/>
                    <a:pt x="696" y="972"/>
                  </a:cubicBezTo>
                  <a:cubicBezTo>
                    <a:pt x="706" y="849"/>
                    <a:pt x="616" y="578"/>
                    <a:pt x="636" y="462"/>
                  </a:cubicBezTo>
                  <a:cubicBezTo>
                    <a:pt x="656" y="346"/>
                    <a:pt x="690" y="281"/>
                    <a:pt x="816" y="276"/>
                  </a:cubicBezTo>
                  <a:cubicBezTo>
                    <a:pt x="942" y="271"/>
                    <a:pt x="1238" y="413"/>
                    <a:pt x="1392" y="432"/>
                  </a:cubicBezTo>
                  <a:cubicBezTo>
                    <a:pt x="1546" y="451"/>
                    <a:pt x="1643" y="404"/>
                    <a:pt x="1740" y="390"/>
                  </a:cubicBezTo>
                  <a:cubicBezTo>
                    <a:pt x="1837" y="376"/>
                    <a:pt x="1952" y="413"/>
                    <a:pt x="1974" y="348"/>
                  </a:cubicBezTo>
                  <a:cubicBezTo>
                    <a:pt x="1996" y="283"/>
                    <a:pt x="1986" y="84"/>
                    <a:pt x="1872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-8"/>
              <a:ext cx="1584" cy="1008"/>
            </a:xfrm>
            <a:custGeom>
              <a:avLst/>
              <a:gdLst/>
              <a:ahLst/>
              <a:cxnLst>
                <a:cxn ang="0">
                  <a:pos x="0" y="576"/>
                </a:cxn>
                <a:cxn ang="0">
                  <a:pos x="336" y="960"/>
                </a:cxn>
                <a:cxn ang="0">
                  <a:pos x="480" y="864"/>
                </a:cxn>
                <a:cxn ang="0">
                  <a:pos x="318" y="414"/>
                </a:cxn>
                <a:cxn ang="0">
                  <a:pos x="780" y="36"/>
                </a:cxn>
                <a:cxn ang="0">
                  <a:pos x="1440" y="192"/>
                </a:cxn>
                <a:cxn ang="0">
                  <a:pos x="1584" y="0"/>
                </a:cxn>
              </a:cxnLst>
              <a:rect l="0" t="0" r="r" b="b"/>
              <a:pathLst>
                <a:path w="1584" h="1008">
                  <a:moveTo>
                    <a:pt x="0" y="576"/>
                  </a:moveTo>
                  <a:cubicBezTo>
                    <a:pt x="56" y="640"/>
                    <a:pt x="256" y="912"/>
                    <a:pt x="336" y="960"/>
                  </a:cubicBezTo>
                  <a:cubicBezTo>
                    <a:pt x="416" y="1008"/>
                    <a:pt x="483" y="955"/>
                    <a:pt x="480" y="864"/>
                  </a:cubicBezTo>
                  <a:cubicBezTo>
                    <a:pt x="477" y="773"/>
                    <a:pt x="384" y="618"/>
                    <a:pt x="318" y="414"/>
                  </a:cubicBezTo>
                  <a:cubicBezTo>
                    <a:pt x="156" y="12"/>
                    <a:pt x="528" y="6"/>
                    <a:pt x="780" y="36"/>
                  </a:cubicBezTo>
                  <a:cubicBezTo>
                    <a:pt x="1002" y="66"/>
                    <a:pt x="1306" y="198"/>
                    <a:pt x="1440" y="192"/>
                  </a:cubicBezTo>
                  <a:cubicBezTo>
                    <a:pt x="1574" y="186"/>
                    <a:pt x="1554" y="40"/>
                    <a:pt x="1584" y="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856" y="144"/>
              <a:ext cx="3752" cy="1816"/>
            </a:xfrm>
            <a:custGeom>
              <a:avLst/>
              <a:gdLst/>
              <a:ahLst/>
              <a:cxnLst>
                <a:cxn ang="0">
                  <a:pos x="248" y="1000"/>
                </a:cxn>
                <a:cxn ang="0">
                  <a:pos x="200" y="760"/>
                </a:cxn>
                <a:cxn ang="0">
                  <a:pos x="248" y="664"/>
                </a:cxn>
                <a:cxn ang="0">
                  <a:pos x="584" y="616"/>
                </a:cxn>
                <a:cxn ang="0">
                  <a:pos x="1304" y="664"/>
                </a:cxn>
                <a:cxn ang="0">
                  <a:pos x="1640" y="424"/>
                </a:cxn>
                <a:cxn ang="0">
                  <a:pos x="1976" y="472"/>
                </a:cxn>
                <a:cxn ang="0">
                  <a:pos x="2600" y="424"/>
                </a:cxn>
                <a:cxn ang="0">
                  <a:pos x="3128" y="88"/>
                </a:cxn>
                <a:cxn ang="0">
                  <a:pos x="3560" y="40"/>
                </a:cxn>
                <a:cxn ang="0">
                  <a:pos x="3656" y="328"/>
                </a:cxn>
                <a:cxn ang="0">
                  <a:pos x="2984" y="760"/>
                </a:cxn>
                <a:cxn ang="0">
                  <a:pos x="2456" y="952"/>
                </a:cxn>
                <a:cxn ang="0">
                  <a:pos x="1976" y="1432"/>
                </a:cxn>
                <a:cxn ang="0">
                  <a:pos x="1400" y="1768"/>
                </a:cxn>
                <a:cxn ang="0">
                  <a:pos x="968" y="1720"/>
                </a:cxn>
                <a:cxn ang="0">
                  <a:pos x="296" y="1768"/>
                </a:cxn>
                <a:cxn ang="0">
                  <a:pos x="8" y="1432"/>
                </a:cxn>
                <a:cxn ang="0">
                  <a:pos x="248" y="1000"/>
                </a:cxn>
              </a:cxnLst>
              <a:rect l="0" t="0" r="r" b="b"/>
              <a:pathLst>
                <a:path w="3752" h="1816">
                  <a:moveTo>
                    <a:pt x="248" y="1000"/>
                  </a:moveTo>
                  <a:cubicBezTo>
                    <a:pt x="280" y="888"/>
                    <a:pt x="200" y="816"/>
                    <a:pt x="200" y="760"/>
                  </a:cubicBezTo>
                  <a:cubicBezTo>
                    <a:pt x="200" y="704"/>
                    <a:pt x="184" y="688"/>
                    <a:pt x="248" y="664"/>
                  </a:cubicBezTo>
                  <a:cubicBezTo>
                    <a:pt x="312" y="640"/>
                    <a:pt x="408" y="616"/>
                    <a:pt x="584" y="616"/>
                  </a:cubicBezTo>
                  <a:cubicBezTo>
                    <a:pt x="760" y="616"/>
                    <a:pt x="1128" y="696"/>
                    <a:pt x="1304" y="664"/>
                  </a:cubicBezTo>
                  <a:cubicBezTo>
                    <a:pt x="1480" y="632"/>
                    <a:pt x="1528" y="456"/>
                    <a:pt x="1640" y="424"/>
                  </a:cubicBezTo>
                  <a:cubicBezTo>
                    <a:pt x="1752" y="392"/>
                    <a:pt x="1816" y="472"/>
                    <a:pt x="1976" y="472"/>
                  </a:cubicBezTo>
                  <a:cubicBezTo>
                    <a:pt x="2136" y="472"/>
                    <a:pt x="2408" y="488"/>
                    <a:pt x="2600" y="424"/>
                  </a:cubicBezTo>
                  <a:cubicBezTo>
                    <a:pt x="2792" y="360"/>
                    <a:pt x="2968" y="152"/>
                    <a:pt x="3128" y="88"/>
                  </a:cubicBezTo>
                  <a:cubicBezTo>
                    <a:pt x="3288" y="24"/>
                    <a:pt x="3472" y="0"/>
                    <a:pt x="3560" y="40"/>
                  </a:cubicBezTo>
                  <a:cubicBezTo>
                    <a:pt x="3648" y="80"/>
                    <a:pt x="3752" y="208"/>
                    <a:pt x="3656" y="328"/>
                  </a:cubicBezTo>
                  <a:cubicBezTo>
                    <a:pt x="3560" y="448"/>
                    <a:pt x="3184" y="656"/>
                    <a:pt x="2984" y="760"/>
                  </a:cubicBezTo>
                  <a:cubicBezTo>
                    <a:pt x="2784" y="864"/>
                    <a:pt x="2624" y="840"/>
                    <a:pt x="2456" y="952"/>
                  </a:cubicBezTo>
                  <a:cubicBezTo>
                    <a:pt x="2288" y="1064"/>
                    <a:pt x="2152" y="1296"/>
                    <a:pt x="1976" y="1432"/>
                  </a:cubicBezTo>
                  <a:cubicBezTo>
                    <a:pt x="1800" y="1568"/>
                    <a:pt x="1568" y="1720"/>
                    <a:pt x="1400" y="1768"/>
                  </a:cubicBezTo>
                  <a:cubicBezTo>
                    <a:pt x="1232" y="1816"/>
                    <a:pt x="1152" y="1720"/>
                    <a:pt x="968" y="1720"/>
                  </a:cubicBezTo>
                  <a:cubicBezTo>
                    <a:pt x="784" y="1720"/>
                    <a:pt x="456" y="1816"/>
                    <a:pt x="296" y="1768"/>
                  </a:cubicBezTo>
                  <a:cubicBezTo>
                    <a:pt x="136" y="1720"/>
                    <a:pt x="16" y="1560"/>
                    <a:pt x="8" y="1432"/>
                  </a:cubicBezTo>
                  <a:cubicBezTo>
                    <a:pt x="0" y="1304"/>
                    <a:pt x="216" y="1112"/>
                    <a:pt x="248" y="100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972" y="688"/>
              <a:ext cx="2580" cy="1140"/>
            </a:xfrm>
            <a:custGeom>
              <a:avLst/>
              <a:gdLst/>
              <a:ahLst/>
              <a:cxnLst>
                <a:cxn ang="0">
                  <a:pos x="36" y="792"/>
                </a:cxn>
                <a:cxn ang="0">
                  <a:pos x="228" y="456"/>
                </a:cxn>
                <a:cxn ang="0">
                  <a:pos x="324" y="264"/>
                </a:cxn>
                <a:cxn ang="0">
                  <a:pos x="612" y="216"/>
                </a:cxn>
                <a:cxn ang="0">
                  <a:pos x="1092" y="312"/>
                </a:cxn>
                <a:cxn ang="0">
                  <a:pos x="1536" y="60"/>
                </a:cxn>
                <a:cxn ang="0">
                  <a:pos x="2388" y="120"/>
                </a:cxn>
                <a:cxn ang="0">
                  <a:pos x="2328" y="288"/>
                </a:cxn>
                <a:cxn ang="0">
                  <a:pos x="2028" y="612"/>
                </a:cxn>
                <a:cxn ang="0">
                  <a:pos x="1428" y="1032"/>
                </a:cxn>
                <a:cxn ang="0">
                  <a:pos x="1140" y="1080"/>
                </a:cxn>
                <a:cxn ang="0">
                  <a:pos x="324" y="1032"/>
                </a:cxn>
                <a:cxn ang="0">
                  <a:pos x="36" y="792"/>
                </a:cxn>
              </a:cxnLst>
              <a:rect l="0" t="0" r="r" b="b"/>
              <a:pathLst>
                <a:path w="2580" h="1140">
                  <a:moveTo>
                    <a:pt x="36" y="792"/>
                  </a:moveTo>
                  <a:cubicBezTo>
                    <a:pt x="66" y="666"/>
                    <a:pt x="180" y="544"/>
                    <a:pt x="228" y="456"/>
                  </a:cubicBezTo>
                  <a:cubicBezTo>
                    <a:pt x="276" y="368"/>
                    <a:pt x="260" y="304"/>
                    <a:pt x="324" y="264"/>
                  </a:cubicBezTo>
                  <a:cubicBezTo>
                    <a:pt x="388" y="224"/>
                    <a:pt x="484" y="208"/>
                    <a:pt x="612" y="216"/>
                  </a:cubicBezTo>
                  <a:cubicBezTo>
                    <a:pt x="740" y="224"/>
                    <a:pt x="828" y="330"/>
                    <a:pt x="1092" y="312"/>
                  </a:cubicBezTo>
                  <a:cubicBezTo>
                    <a:pt x="1422" y="270"/>
                    <a:pt x="1416" y="0"/>
                    <a:pt x="1536" y="60"/>
                  </a:cubicBezTo>
                  <a:cubicBezTo>
                    <a:pt x="1782" y="204"/>
                    <a:pt x="2256" y="82"/>
                    <a:pt x="2388" y="120"/>
                  </a:cubicBezTo>
                  <a:cubicBezTo>
                    <a:pt x="2520" y="158"/>
                    <a:pt x="2580" y="198"/>
                    <a:pt x="2328" y="288"/>
                  </a:cubicBezTo>
                  <a:cubicBezTo>
                    <a:pt x="2094" y="378"/>
                    <a:pt x="2178" y="488"/>
                    <a:pt x="2028" y="612"/>
                  </a:cubicBezTo>
                  <a:cubicBezTo>
                    <a:pt x="1878" y="736"/>
                    <a:pt x="1576" y="954"/>
                    <a:pt x="1428" y="1032"/>
                  </a:cubicBezTo>
                  <a:cubicBezTo>
                    <a:pt x="1292" y="1112"/>
                    <a:pt x="1218" y="1140"/>
                    <a:pt x="1140" y="1080"/>
                  </a:cubicBezTo>
                  <a:cubicBezTo>
                    <a:pt x="918" y="960"/>
                    <a:pt x="508" y="1080"/>
                    <a:pt x="324" y="1032"/>
                  </a:cubicBezTo>
                  <a:cubicBezTo>
                    <a:pt x="140" y="984"/>
                    <a:pt x="0" y="918"/>
                    <a:pt x="36" y="79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1170" y="910"/>
              <a:ext cx="1758" cy="696"/>
            </a:xfrm>
            <a:custGeom>
              <a:avLst/>
              <a:gdLst/>
              <a:ahLst/>
              <a:cxnLst>
                <a:cxn ang="0">
                  <a:pos x="60" y="594"/>
                </a:cxn>
                <a:cxn ang="0">
                  <a:pos x="126" y="234"/>
                </a:cxn>
                <a:cxn ang="0">
                  <a:pos x="1182" y="234"/>
                </a:cxn>
                <a:cxn ang="0">
                  <a:pos x="1518" y="90"/>
                </a:cxn>
                <a:cxn ang="0">
                  <a:pos x="1710" y="138"/>
                </a:cxn>
                <a:cxn ang="0">
                  <a:pos x="1230" y="522"/>
                </a:cxn>
                <a:cxn ang="0">
                  <a:pos x="750" y="666"/>
                </a:cxn>
                <a:cxn ang="0">
                  <a:pos x="60" y="594"/>
                </a:cxn>
              </a:cxnLst>
              <a:rect l="0" t="0" r="r" b="b"/>
              <a:pathLst>
                <a:path w="1758" h="696">
                  <a:moveTo>
                    <a:pt x="60" y="594"/>
                  </a:moveTo>
                  <a:cubicBezTo>
                    <a:pt x="0" y="462"/>
                    <a:pt x="48" y="306"/>
                    <a:pt x="126" y="234"/>
                  </a:cubicBezTo>
                  <a:cubicBezTo>
                    <a:pt x="390" y="30"/>
                    <a:pt x="654" y="378"/>
                    <a:pt x="1182" y="234"/>
                  </a:cubicBezTo>
                  <a:cubicBezTo>
                    <a:pt x="1414" y="210"/>
                    <a:pt x="1284" y="132"/>
                    <a:pt x="1518" y="90"/>
                  </a:cubicBezTo>
                  <a:cubicBezTo>
                    <a:pt x="1680" y="0"/>
                    <a:pt x="1758" y="66"/>
                    <a:pt x="1710" y="138"/>
                  </a:cubicBezTo>
                  <a:cubicBezTo>
                    <a:pt x="1662" y="210"/>
                    <a:pt x="1290" y="372"/>
                    <a:pt x="1230" y="522"/>
                  </a:cubicBezTo>
                  <a:cubicBezTo>
                    <a:pt x="1134" y="696"/>
                    <a:pt x="945" y="654"/>
                    <a:pt x="750" y="666"/>
                  </a:cubicBezTo>
                  <a:cubicBezTo>
                    <a:pt x="555" y="678"/>
                    <a:pt x="164" y="666"/>
                    <a:pt x="60" y="59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 rot="-299203">
              <a:off x="1296" y="1240"/>
              <a:ext cx="928" cy="192"/>
            </a:xfrm>
            <a:custGeom>
              <a:avLst/>
              <a:gdLst/>
              <a:ahLst/>
              <a:cxnLst>
                <a:cxn ang="0">
                  <a:pos x="104" y="96"/>
                </a:cxn>
                <a:cxn ang="0">
                  <a:pos x="152" y="0"/>
                </a:cxn>
                <a:cxn ang="0">
                  <a:pos x="728" y="96"/>
                </a:cxn>
                <a:cxn ang="0">
                  <a:pos x="920" y="96"/>
                </a:cxn>
                <a:cxn ang="0">
                  <a:pos x="776" y="192"/>
                </a:cxn>
                <a:cxn ang="0">
                  <a:pos x="104" y="96"/>
                </a:cxn>
              </a:cxnLst>
              <a:rect l="0" t="0" r="r" b="b"/>
              <a:pathLst>
                <a:path w="928" h="192">
                  <a:moveTo>
                    <a:pt x="104" y="96"/>
                  </a:moveTo>
                  <a:cubicBezTo>
                    <a:pt x="0" y="64"/>
                    <a:pt x="48" y="0"/>
                    <a:pt x="152" y="0"/>
                  </a:cubicBezTo>
                  <a:cubicBezTo>
                    <a:pt x="256" y="0"/>
                    <a:pt x="600" y="80"/>
                    <a:pt x="728" y="96"/>
                  </a:cubicBezTo>
                  <a:cubicBezTo>
                    <a:pt x="856" y="112"/>
                    <a:pt x="912" y="80"/>
                    <a:pt x="920" y="96"/>
                  </a:cubicBezTo>
                  <a:cubicBezTo>
                    <a:pt x="928" y="112"/>
                    <a:pt x="912" y="192"/>
                    <a:pt x="776" y="192"/>
                  </a:cubicBezTo>
                  <a:cubicBezTo>
                    <a:pt x="640" y="192"/>
                    <a:pt x="208" y="128"/>
                    <a:pt x="104" y="9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0" y="1584"/>
              <a:ext cx="5754" cy="2280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336" y="40"/>
                </a:cxn>
                <a:cxn ang="0">
                  <a:pos x="720" y="280"/>
                </a:cxn>
                <a:cxn ang="0">
                  <a:pos x="912" y="712"/>
                </a:cxn>
                <a:cxn ang="0">
                  <a:pos x="864" y="1240"/>
                </a:cxn>
                <a:cxn ang="0">
                  <a:pos x="960" y="1768"/>
                </a:cxn>
                <a:cxn ang="0">
                  <a:pos x="1440" y="2152"/>
                </a:cxn>
                <a:cxn ang="0">
                  <a:pos x="2160" y="2248"/>
                </a:cxn>
                <a:cxn ang="0">
                  <a:pos x="2688" y="1960"/>
                </a:cxn>
                <a:cxn ang="0">
                  <a:pos x="2706" y="472"/>
                </a:cxn>
                <a:cxn ang="0">
                  <a:pos x="3456" y="424"/>
                </a:cxn>
                <a:cxn ang="0">
                  <a:pos x="4416" y="712"/>
                </a:cxn>
                <a:cxn ang="0">
                  <a:pos x="4416" y="1432"/>
                </a:cxn>
                <a:cxn ang="0">
                  <a:pos x="4728" y="1822"/>
                </a:cxn>
                <a:cxn ang="0">
                  <a:pos x="5322" y="2206"/>
                </a:cxn>
                <a:cxn ang="0">
                  <a:pos x="5754" y="1510"/>
                </a:cxn>
              </a:cxnLst>
              <a:rect l="0" t="0" r="r" b="b"/>
              <a:pathLst>
                <a:path w="5754" h="2280">
                  <a:moveTo>
                    <a:pt x="0" y="40"/>
                  </a:moveTo>
                  <a:cubicBezTo>
                    <a:pt x="56" y="40"/>
                    <a:pt x="216" y="0"/>
                    <a:pt x="336" y="40"/>
                  </a:cubicBezTo>
                  <a:cubicBezTo>
                    <a:pt x="456" y="80"/>
                    <a:pt x="624" y="168"/>
                    <a:pt x="720" y="280"/>
                  </a:cubicBezTo>
                  <a:cubicBezTo>
                    <a:pt x="816" y="392"/>
                    <a:pt x="888" y="552"/>
                    <a:pt x="912" y="712"/>
                  </a:cubicBezTo>
                  <a:cubicBezTo>
                    <a:pt x="936" y="872"/>
                    <a:pt x="856" y="1064"/>
                    <a:pt x="864" y="1240"/>
                  </a:cubicBezTo>
                  <a:cubicBezTo>
                    <a:pt x="872" y="1416"/>
                    <a:pt x="864" y="1616"/>
                    <a:pt x="960" y="1768"/>
                  </a:cubicBezTo>
                  <a:cubicBezTo>
                    <a:pt x="1056" y="1920"/>
                    <a:pt x="1240" y="2072"/>
                    <a:pt x="1440" y="2152"/>
                  </a:cubicBezTo>
                  <a:cubicBezTo>
                    <a:pt x="1640" y="2232"/>
                    <a:pt x="1952" y="2280"/>
                    <a:pt x="2160" y="2248"/>
                  </a:cubicBezTo>
                  <a:cubicBezTo>
                    <a:pt x="2368" y="2216"/>
                    <a:pt x="2597" y="2256"/>
                    <a:pt x="2688" y="1960"/>
                  </a:cubicBezTo>
                  <a:cubicBezTo>
                    <a:pt x="2779" y="1664"/>
                    <a:pt x="2578" y="728"/>
                    <a:pt x="2706" y="472"/>
                  </a:cubicBezTo>
                  <a:cubicBezTo>
                    <a:pt x="2834" y="216"/>
                    <a:pt x="3171" y="384"/>
                    <a:pt x="3456" y="424"/>
                  </a:cubicBezTo>
                  <a:cubicBezTo>
                    <a:pt x="3741" y="464"/>
                    <a:pt x="4256" y="544"/>
                    <a:pt x="4416" y="712"/>
                  </a:cubicBezTo>
                  <a:cubicBezTo>
                    <a:pt x="4576" y="880"/>
                    <a:pt x="4364" y="1247"/>
                    <a:pt x="4416" y="1432"/>
                  </a:cubicBezTo>
                  <a:cubicBezTo>
                    <a:pt x="4468" y="1617"/>
                    <a:pt x="4577" y="1693"/>
                    <a:pt x="4728" y="1822"/>
                  </a:cubicBezTo>
                  <a:cubicBezTo>
                    <a:pt x="4879" y="1951"/>
                    <a:pt x="5151" y="2258"/>
                    <a:pt x="5322" y="2206"/>
                  </a:cubicBezTo>
                  <a:cubicBezTo>
                    <a:pt x="5493" y="2154"/>
                    <a:pt x="5664" y="1655"/>
                    <a:pt x="5754" y="151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1056" y="2008"/>
              <a:ext cx="1496" cy="1464"/>
            </a:xfrm>
            <a:custGeom>
              <a:avLst/>
              <a:gdLst/>
              <a:ahLst/>
              <a:cxnLst>
                <a:cxn ang="0">
                  <a:pos x="408" y="16"/>
                </a:cxn>
                <a:cxn ang="0">
                  <a:pos x="72" y="304"/>
                </a:cxn>
                <a:cxn ang="0">
                  <a:pos x="72" y="976"/>
                </a:cxn>
                <a:cxn ang="0">
                  <a:pos x="504" y="1360"/>
                </a:cxn>
                <a:cxn ang="0">
                  <a:pos x="1128" y="1408"/>
                </a:cxn>
                <a:cxn ang="0">
                  <a:pos x="1464" y="1024"/>
                </a:cxn>
                <a:cxn ang="0">
                  <a:pos x="1320" y="208"/>
                </a:cxn>
                <a:cxn ang="0">
                  <a:pos x="408" y="16"/>
                </a:cxn>
              </a:cxnLst>
              <a:rect l="0" t="0" r="r" b="b"/>
              <a:pathLst>
                <a:path w="1496" h="1464">
                  <a:moveTo>
                    <a:pt x="408" y="16"/>
                  </a:moveTo>
                  <a:cubicBezTo>
                    <a:pt x="200" y="32"/>
                    <a:pt x="128" y="144"/>
                    <a:pt x="72" y="304"/>
                  </a:cubicBezTo>
                  <a:cubicBezTo>
                    <a:pt x="16" y="464"/>
                    <a:pt x="0" y="800"/>
                    <a:pt x="72" y="976"/>
                  </a:cubicBezTo>
                  <a:cubicBezTo>
                    <a:pt x="144" y="1152"/>
                    <a:pt x="328" y="1288"/>
                    <a:pt x="504" y="1360"/>
                  </a:cubicBezTo>
                  <a:cubicBezTo>
                    <a:pt x="680" y="1432"/>
                    <a:pt x="968" y="1464"/>
                    <a:pt x="1128" y="1408"/>
                  </a:cubicBezTo>
                  <a:cubicBezTo>
                    <a:pt x="1288" y="1352"/>
                    <a:pt x="1432" y="1224"/>
                    <a:pt x="1464" y="1024"/>
                  </a:cubicBezTo>
                  <a:cubicBezTo>
                    <a:pt x="1496" y="824"/>
                    <a:pt x="1496" y="376"/>
                    <a:pt x="1320" y="208"/>
                  </a:cubicBezTo>
                  <a:cubicBezTo>
                    <a:pt x="1144" y="40"/>
                    <a:pt x="616" y="0"/>
                    <a:pt x="408" y="1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 rot="1159149">
              <a:off x="1296" y="2152"/>
              <a:ext cx="1126" cy="730"/>
            </a:xfrm>
            <a:custGeom>
              <a:avLst/>
              <a:gdLst/>
              <a:ahLst/>
              <a:cxnLst>
                <a:cxn ang="0">
                  <a:pos x="940" y="196"/>
                </a:cxn>
                <a:cxn ang="0">
                  <a:pos x="576" y="20"/>
                </a:cxn>
                <a:cxn ang="0">
                  <a:pos x="192" y="76"/>
                </a:cxn>
                <a:cxn ang="0">
                  <a:pos x="24" y="372"/>
                </a:cxn>
                <a:cxn ang="0">
                  <a:pos x="520" y="670"/>
                </a:cxn>
                <a:cxn ang="0">
                  <a:pos x="1048" y="568"/>
                </a:cxn>
                <a:cxn ang="0">
                  <a:pos x="940" y="196"/>
                </a:cxn>
              </a:cxnLst>
              <a:rect l="0" t="0" r="r" b="b"/>
              <a:pathLst>
                <a:path w="1126" h="730">
                  <a:moveTo>
                    <a:pt x="940" y="196"/>
                  </a:moveTo>
                  <a:cubicBezTo>
                    <a:pt x="700" y="100"/>
                    <a:pt x="701" y="40"/>
                    <a:pt x="576" y="20"/>
                  </a:cubicBezTo>
                  <a:cubicBezTo>
                    <a:pt x="451" y="0"/>
                    <a:pt x="284" y="17"/>
                    <a:pt x="192" y="76"/>
                  </a:cubicBezTo>
                  <a:cubicBezTo>
                    <a:pt x="100" y="135"/>
                    <a:pt x="56" y="132"/>
                    <a:pt x="24" y="372"/>
                  </a:cubicBezTo>
                  <a:cubicBezTo>
                    <a:pt x="0" y="730"/>
                    <a:pt x="350" y="637"/>
                    <a:pt x="520" y="670"/>
                  </a:cubicBezTo>
                  <a:cubicBezTo>
                    <a:pt x="690" y="703"/>
                    <a:pt x="978" y="647"/>
                    <a:pt x="1048" y="568"/>
                  </a:cubicBezTo>
                  <a:cubicBezTo>
                    <a:pt x="1118" y="489"/>
                    <a:pt x="1126" y="280"/>
                    <a:pt x="940" y="19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3112" y="-8"/>
              <a:ext cx="2648" cy="3394"/>
            </a:xfrm>
            <a:custGeom>
              <a:avLst/>
              <a:gdLst/>
              <a:ahLst/>
              <a:cxnLst>
                <a:cxn ang="0">
                  <a:pos x="1496" y="0"/>
                </a:cxn>
                <a:cxn ang="0">
                  <a:pos x="1640" y="384"/>
                </a:cxn>
                <a:cxn ang="0">
                  <a:pos x="1400" y="864"/>
                </a:cxn>
                <a:cxn ang="0">
                  <a:pos x="536" y="1200"/>
                </a:cxn>
                <a:cxn ang="0">
                  <a:pos x="56" y="1584"/>
                </a:cxn>
                <a:cxn ang="0">
                  <a:pos x="200" y="1872"/>
                </a:cxn>
                <a:cxn ang="0">
                  <a:pos x="1064" y="2016"/>
                </a:cxn>
                <a:cxn ang="0">
                  <a:pos x="1592" y="2304"/>
                </a:cxn>
                <a:cxn ang="0">
                  <a:pos x="1562" y="2940"/>
                </a:cxn>
                <a:cxn ang="0">
                  <a:pos x="2120" y="3384"/>
                </a:cxn>
                <a:cxn ang="0">
                  <a:pos x="2648" y="2880"/>
                </a:cxn>
              </a:cxnLst>
              <a:rect l="0" t="0" r="r" b="b"/>
              <a:pathLst>
                <a:path w="2648" h="3394">
                  <a:moveTo>
                    <a:pt x="1496" y="0"/>
                  </a:moveTo>
                  <a:cubicBezTo>
                    <a:pt x="1520" y="64"/>
                    <a:pt x="1656" y="240"/>
                    <a:pt x="1640" y="384"/>
                  </a:cubicBezTo>
                  <a:cubicBezTo>
                    <a:pt x="1624" y="528"/>
                    <a:pt x="1584" y="728"/>
                    <a:pt x="1400" y="864"/>
                  </a:cubicBezTo>
                  <a:cubicBezTo>
                    <a:pt x="1216" y="1000"/>
                    <a:pt x="760" y="1080"/>
                    <a:pt x="536" y="1200"/>
                  </a:cubicBezTo>
                  <a:cubicBezTo>
                    <a:pt x="312" y="1320"/>
                    <a:pt x="112" y="1472"/>
                    <a:pt x="56" y="1584"/>
                  </a:cubicBezTo>
                  <a:cubicBezTo>
                    <a:pt x="0" y="1696"/>
                    <a:pt x="32" y="1800"/>
                    <a:pt x="200" y="1872"/>
                  </a:cubicBezTo>
                  <a:cubicBezTo>
                    <a:pt x="368" y="1944"/>
                    <a:pt x="832" y="1944"/>
                    <a:pt x="1064" y="2016"/>
                  </a:cubicBezTo>
                  <a:cubicBezTo>
                    <a:pt x="1296" y="2088"/>
                    <a:pt x="1509" y="2150"/>
                    <a:pt x="1592" y="2304"/>
                  </a:cubicBezTo>
                  <a:cubicBezTo>
                    <a:pt x="1675" y="2458"/>
                    <a:pt x="1474" y="2760"/>
                    <a:pt x="1562" y="2940"/>
                  </a:cubicBezTo>
                  <a:cubicBezTo>
                    <a:pt x="1650" y="3120"/>
                    <a:pt x="1939" y="3394"/>
                    <a:pt x="2120" y="3384"/>
                  </a:cubicBezTo>
                  <a:cubicBezTo>
                    <a:pt x="2301" y="3374"/>
                    <a:pt x="2538" y="2985"/>
                    <a:pt x="2648" y="288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3504" y="-8"/>
              <a:ext cx="2256" cy="3160"/>
            </a:xfrm>
            <a:custGeom>
              <a:avLst/>
              <a:gdLst/>
              <a:ahLst/>
              <a:cxnLst>
                <a:cxn ang="0">
                  <a:pos x="1488" y="0"/>
                </a:cxn>
                <a:cxn ang="0">
                  <a:pos x="1488" y="528"/>
                </a:cxn>
                <a:cxn ang="0">
                  <a:pos x="1104" y="1008"/>
                </a:cxn>
                <a:cxn ang="0">
                  <a:pos x="144" y="1488"/>
                </a:cxn>
                <a:cxn ang="0">
                  <a:pos x="240" y="1776"/>
                </a:cxn>
                <a:cxn ang="0">
                  <a:pos x="1056" y="1872"/>
                </a:cxn>
                <a:cxn ang="0">
                  <a:pos x="1536" y="2064"/>
                </a:cxn>
                <a:cxn ang="0">
                  <a:pos x="1536" y="2448"/>
                </a:cxn>
                <a:cxn ang="0">
                  <a:pos x="1344" y="2784"/>
                </a:cxn>
                <a:cxn ang="0">
                  <a:pos x="1632" y="3120"/>
                </a:cxn>
                <a:cxn ang="0">
                  <a:pos x="1968" y="3024"/>
                </a:cxn>
                <a:cxn ang="0">
                  <a:pos x="2208" y="2496"/>
                </a:cxn>
                <a:cxn ang="0">
                  <a:pos x="2112" y="1968"/>
                </a:cxn>
                <a:cxn ang="0">
                  <a:pos x="1776" y="1584"/>
                </a:cxn>
                <a:cxn ang="0">
                  <a:pos x="1824" y="1152"/>
                </a:cxn>
                <a:cxn ang="0">
                  <a:pos x="2256" y="672"/>
                </a:cxn>
              </a:cxnLst>
              <a:rect l="0" t="0" r="r" b="b"/>
              <a:pathLst>
                <a:path w="2256" h="3160">
                  <a:moveTo>
                    <a:pt x="1488" y="0"/>
                  </a:moveTo>
                  <a:cubicBezTo>
                    <a:pt x="1488" y="88"/>
                    <a:pt x="1552" y="360"/>
                    <a:pt x="1488" y="528"/>
                  </a:cubicBezTo>
                  <a:cubicBezTo>
                    <a:pt x="1424" y="696"/>
                    <a:pt x="1328" y="848"/>
                    <a:pt x="1104" y="1008"/>
                  </a:cubicBezTo>
                  <a:cubicBezTo>
                    <a:pt x="880" y="1168"/>
                    <a:pt x="288" y="1360"/>
                    <a:pt x="144" y="1488"/>
                  </a:cubicBezTo>
                  <a:cubicBezTo>
                    <a:pt x="0" y="1616"/>
                    <a:pt x="88" y="1712"/>
                    <a:pt x="240" y="1776"/>
                  </a:cubicBezTo>
                  <a:cubicBezTo>
                    <a:pt x="392" y="1840"/>
                    <a:pt x="840" y="1824"/>
                    <a:pt x="1056" y="1872"/>
                  </a:cubicBezTo>
                  <a:cubicBezTo>
                    <a:pt x="1272" y="1920"/>
                    <a:pt x="1456" y="1968"/>
                    <a:pt x="1536" y="2064"/>
                  </a:cubicBezTo>
                  <a:cubicBezTo>
                    <a:pt x="1616" y="2160"/>
                    <a:pt x="1568" y="2328"/>
                    <a:pt x="1536" y="2448"/>
                  </a:cubicBezTo>
                  <a:cubicBezTo>
                    <a:pt x="1504" y="2568"/>
                    <a:pt x="1328" y="2672"/>
                    <a:pt x="1344" y="2784"/>
                  </a:cubicBezTo>
                  <a:cubicBezTo>
                    <a:pt x="1360" y="2896"/>
                    <a:pt x="1528" y="3080"/>
                    <a:pt x="1632" y="3120"/>
                  </a:cubicBezTo>
                  <a:cubicBezTo>
                    <a:pt x="1736" y="3160"/>
                    <a:pt x="1872" y="3128"/>
                    <a:pt x="1968" y="3024"/>
                  </a:cubicBezTo>
                  <a:cubicBezTo>
                    <a:pt x="2064" y="2920"/>
                    <a:pt x="2184" y="2672"/>
                    <a:pt x="2208" y="2496"/>
                  </a:cubicBezTo>
                  <a:cubicBezTo>
                    <a:pt x="2232" y="2320"/>
                    <a:pt x="2184" y="2120"/>
                    <a:pt x="2112" y="1968"/>
                  </a:cubicBezTo>
                  <a:cubicBezTo>
                    <a:pt x="2040" y="1816"/>
                    <a:pt x="1824" y="1720"/>
                    <a:pt x="1776" y="1584"/>
                  </a:cubicBezTo>
                  <a:cubicBezTo>
                    <a:pt x="1728" y="1448"/>
                    <a:pt x="1744" y="1304"/>
                    <a:pt x="1824" y="1152"/>
                  </a:cubicBezTo>
                  <a:cubicBezTo>
                    <a:pt x="1904" y="1000"/>
                    <a:pt x="2166" y="772"/>
                    <a:pt x="2256" y="672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4008" y="1080"/>
              <a:ext cx="1048" cy="696"/>
            </a:xfrm>
            <a:custGeom>
              <a:avLst/>
              <a:gdLst/>
              <a:ahLst/>
              <a:cxnLst>
                <a:cxn ang="0">
                  <a:pos x="984" y="256"/>
                </a:cxn>
                <a:cxn ang="0">
                  <a:pos x="840" y="16"/>
                </a:cxn>
                <a:cxn ang="0">
                  <a:pos x="552" y="160"/>
                </a:cxn>
                <a:cxn ang="0">
                  <a:pos x="320" y="304"/>
                </a:cxn>
                <a:cxn ang="0">
                  <a:pos x="600" y="592"/>
                </a:cxn>
                <a:cxn ang="0">
                  <a:pos x="984" y="640"/>
                </a:cxn>
                <a:cxn ang="0">
                  <a:pos x="984" y="256"/>
                </a:cxn>
              </a:cxnLst>
              <a:rect l="0" t="0" r="r" b="b"/>
              <a:pathLst>
                <a:path w="1048" h="696">
                  <a:moveTo>
                    <a:pt x="984" y="256"/>
                  </a:moveTo>
                  <a:cubicBezTo>
                    <a:pt x="960" y="152"/>
                    <a:pt x="992" y="32"/>
                    <a:pt x="840" y="16"/>
                  </a:cubicBezTo>
                  <a:cubicBezTo>
                    <a:pt x="736" y="0"/>
                    <a:pt x="624" y="104"/>
                    <a:pt x="552" y="160"/>
                  </a:cubicBezTo>
                  <a:cubicBezTo>
                    <a:pt x="465" y="208"/>
                    <a:pt x="480" y="240"/>
                    <a:pt x="320" y="304"/>
                  </a:cubicBezTo>
                  <a:cubicBezTo>
                    <a:pt x="168" y="368"/>
                    <a:pt x="0" y="512"/>
                    <a:pt x="600" y="592"/>
                  </a:cubicBezTo>
                  <a:cubicBezTo>
                    <a:pt x="696" y="640"/>
                    <a:pt x="920" y="696"/>
                    <a:pt x="984" y="640"/>
                  </a:cubicBezTo>
                  <a:cubicBezTo>
                    <a:pt x="1048" y="584"/>
                    <a:pt x="984" y="336"/>
                    <a:pt x="984" y="25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117" y="-8"/>
              <a:ext cx="547" cy="696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9" y="528"/>
                </a:cxn>
                <a:cxn ang="0">
                  <a:pos x="131" y="680"/>
                </a:cxn>
                <a:cxn ang="0">
                  <a:pos x="355" y="624"/>
                </a:cxn>
                <a:cxn ang="0">
                  <a:pos x="499" y="384"/>
                </a:cxn>
                <a:cxn ang="0">
                  <a:pos x="547" y="0"/>
                </a:cxn>
              </a:cxnLst>
              <a:rect l="0" t="0" r="r" b="b"/>
              <a:pathLst>
                <a:path w="547" h="696">
                  <a:moveTo>
                    <a:pt x="19" y="0"/>
                  </a:moveTo>
                  <a:cubicBezTo>
                    <a:pt x="19" y="88"/>
                    <a:pt x="0" y="415"/>
                    <a:pt x="19" y="528"/>
                  </a:cubicBezTo>
                  <a:cubicBezTo>
                    <a:pt x="38" y="641"/>
                    <a:pt x="75" y="664"/>
                    <a:pt x="131" y="680"/>
                  </a:cubicBezTo>
                  <a:cubicBezTo>
                    <a:pt x="187" y="696"/>
                    <a:pt x="294" y="673"/>
                    <a:pt x="355" y="624"/>
                  </a:cubicBezTo>
                  <a:cubicBezTo>
                    <a:pt x="416" y="575"/>
                    <a:pt x="467" y="488"/>
                    <a:pt x="499" y="384"/>
                  </a:cubicBezTo>
                  <a:cubicBezTo>
                    <a:pt x="531" y="280"/>
                    <a:pt x="537" y="80"/>
                    <a:pt x="547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0" y="2024"/>
              <a:ext cx="1984" cy="229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336" y="32"/>
                </a:cxn>
                <a:cxn ang="0">
                  <a:pos x="592" y="224"/>
                </a:cxn>
                <a:cxn ang="0">
                  <a:pos x="696" y="664"/>
                </a:cxn>
                <a:cxn ang="0">
                  <a:pos x="664" y="1224"/>
                </a:cxn>
                <a:cxn ang="0">
                  <a:pos x="816" y="1784"/>
                </a:cxn>
                <a:cxn ang="0">
                  <a:pos x="1128" y="2128"/>
                </a:cxn>
                <a:cxn ang="0">
                  <a:pos x="1984" y="2296"/>
                </a:cxn>
              </a:cxnLst>
              <a:rect l="0" t="0" r="r" b="b"/>
              <a:pathLst>
                <a:path w="1984" h="2296">
                  <a:moveTo>
                    <a:pt x="0" y="32"/>
                  </a:moveTo>
                  <a:cubicBezTo>
                    <a:pt x="56" y="32"/>
                    <a:pt x="237" y="0"/>
                    <a:pt x="336" y="32"/>
                  </a:cubicBezTo>
                  <a:cubicBezTo>
                    <a:pt x="435" y="64"/>
                    <a:pt x="532" y="119"/>
                    <a:pt x="592" y="224"/>
                  </a:cubicBezTo>
                  <a:cubicBezTo>
                    <a:pt x="652" y="329"/>
                    <a:pt x="684" y="497"/>
                    <a:pt x="696" y="664"/>
                  </a:cubicBezTo>
                  <a:cubicBezTo>
                    <a:pt x="708" y="831"/>
                    <a:pt x="644" y="1037"/>
                    <a:pt x="664" y="1224"/>
                  </a:cubicBezTo>
                  <a:cubicBezTo>
                    <a:pt x="684" y="1411"/>
                    <a:pt x="739" y="1633"/>
                    <a:pt x="816" y="1784"/>
                  </a:cubicBezTo>
                  <a:cubicBezTo>
                    <a:pt x="893" y="1935"/>
                    <a:pt x="933" y="2043"/>
                    <a:pt x="1128" y="2128"/>
                  </a:cubicBezTo>
                  <a:cubicBezTo>
                    <a:pt x="1323" y="2213"/>
                    <a:pt x="1806" y="2261"/>
                    <a:pt x="1984" y="2296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0" y="2400"/>
              <a:ext cx="816" cy="1912"/>
            </a:xfrm>
            <a:custGeom>
              <a:avLst/>
              <a:gdLst/>
              <a:ahLst/>
              <a:cxnLst>
                <a:cxn ang="0">
                  <a:pos x="0" y="280"/>
                </a:cxn>
                <a:cxn ang="0">
                  <a:pos x="384" y="280"/>
                </a:cxn>
                <a:cxn ang="0">
                  <a:pos x="368" y="896"/>
                </a:cxn>
                <a:cxn ang="0">
                  <a:pos x="528" y="1528"/>
                </a:cxn>
                <a:cxn ang="0">
                  <a:pos x="816" y="1912"/>
                </a:cxn>
              </a:cxnLst>
              <a:rect l="0" t="0" r="r" b="b"/>
              <a:pathLst>
                <a:path w="816" h="1912">
                  <a:moveTo>
                    <a:pt x="0" y="280"/>
                  </a:moveTo>
                  <a:cubicBezTo>
                    <a:pt x="144" y="0"/>
                    <a:pt x="323" y="177"/>
                    <a:pt x="384" y="280"/>
                  </a:cubicBezTo>
                  <a:cubicBezTo>
                    <a:pt x="488" y="440"/>
                    <a:pt x="344" y="688"/>
                    <a:pt x="368" y="896"/>
                  </a:cubicBezTo>
                  <a:cubicBezTo>
                    <a:pt x="392" y="1104"/>
                    <a:pt x="453" y="1359"/>
                    <a:pt x="528" y="1528"/>
                  </a:cubicBezTo>
                  <a:cubicBezTo>
                    <a:pt x="603" y="1697"/>
                    <a:pt x="756" y="1832"/>
                    <a:pt x="816" y="1912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2688" y="3228"/>
              <a:ext cx="3080" cy="1084"/>
            </a:xfrm>
            <a:custGeom>
              <a:avLst/>
              <a:gdLst/>
              <a:ahLst/>
              <a:cxnLst>
                <a:cxn ang="0">
                  <a:pos x="0" y="1084"/>
                </a:cxn>
                <a:cxn ang="0">
                  <a:pos x="424" y="932"/>
                </a:cxn>
                <a:cxn ang="0">
                  <a:pos x="640" y="292"/>
                </a:cxn>
                <a:cxn ang="0">
                  <a:pos x="1032" y="20"/>
                </a:cxn>
                <a:cxn ang="0">
                  <a:pos x="1536" y="172"/>
                </a:cxn>
                <a:cxn ang="0">
                  <a:pos x="2064" y="604"/>
                </a:cxn>
                <a:cxn ang="0">
                  <a:pos x="2400" y="940"/>
                </a:cxn>
                <a:cxn ang="0">
                  <a:pos x="3080" y="1084"/>
                </a:cxn>
              </a:cxnLst>
              <a:rect l="0" t="0" r="r" b="b"/>
              <a:pathLst>
                <a:path w="3080" h="1084">
                  <a:moveTo>
                    <a:pt x="0" y="1084"/>
                  </a:moveTo>
                  <a:cubicBezTo>
                    <a:pt x="71" y="1059"/>
                    <a:pt x="317" y="1064"/>
                    <a:pt x="424" y="932"/>
                  </a:cubicBezTo>
                  <a:cubicBezTo>
                    <a:pt x="531" y="800"/>
                    <a:pt x="539" y="444"/>
                    <a:pt x="640" y="292"/>
                  </a:cubicBezTo>
                  <a:cubicBezTo>
                    <a:pt x="741" y="140"/>
                    <a:pt x="883" y="40"/>
                    <a:pt x="1032" y="20"/>
                  </a:cubicBezTo>
                  <a:cubicBezTo>
                    <a:pt x="1181" y="0"/>
                    <a:pt x="1364" y="75"/>
                    <a:pt x="1536" y="172"/>
                  </a:cubicBezTo>
                  <a:cubicBezTo>
                    <a:pt x="1708" y="269"/>
                    <a:pt x="1920" y="476"/>
                    <a:pt x="2064" y="604"/>
                  </a:cubicBezTo>
                  <a:cubicBezTo>
                    <a:pt x="2208" y="732"/>
                    <a:pt x="2231" y="860"/>
                    <a:pt x="2400" y="940"/>
                  </a:cubicBezTo>
                  <a:cubicBezTo>
                    <a:pt x="2569" y="1020"/>
                    <a:pt x="2939" y="1054"/>
                    <a:pt x="3080" y="1084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24" name="Picture 22" descr="Topbanx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33CC99"/>
                </a:clrFrom>
                <a:clrTo>
                  <a:srgbClr val="33CC99">
                    <a:alpha val="0"/>
                  </a:srgbClr>
                </a:clrTo>
              </a:clrChange>
            </a:blip>
            <a:srcRect l="31929" t="5319" b="4256"/>
            <a:stretch>
              <a:fillRect/>
            </a:stretch>
          </p:blipFill>
          <p:spPr bwMode="auto">
            <a:xfrm>
              <a:off x="0" y="0"/>
              <a:ext cx="325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Rectangle 23"/>
            <p:cNvSpPr>
              <a:spLocks noChangeArrowheads="1"/>
            </p:cNvSpPr>
            <p:nvPr/>
          </p:nvSpPr>
          <p:spPr bwMode="ltGray">
            <a:xfrm>
              <a:off x="240" y="2112"/>
              <a:ext cx="2688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6" name="Line 24"/>
          <p:cNvSpPr>
            <a:spLocks noChangeShapeType="1"/>
          </p:cNvSpPr>
          <p:nvPr/>
        </p:nvSpPr>
        <p:spPr bwMode="ltGray">
          <a:xfrm>
            <a:off x="685800" y="34290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27" name="Group 25"/>
          <p:cNvGrpSpPr>
            <a:grpSpLocks/>
          </p:cNvGrpSpPr>
          <p:nvPr/>
        </p:nvGrpSpPr>
        <p:grpSpPr bwMode="auto">
          <a:xfrm>
            <a:off x="762000" y="3352800"/>
            <a:ext cx="457200" cy="457200"/>
            <a:chOff x="480" y="2112"/>
            <a:chExt cx="288" cy="288"/>
          </a:xfrm>
        </p:grpSpPr>
        <p:sp>
          <p:nvSpPr>
            <p:cNvPr id="28" name="Line 26"/>
            <p:cNvSpPr>
              <a:spLocks noChangeShapeType="1"/>
            </p:cNvSpPr>
            <p:nvPr/>
          </p:nvSpPr>
          <p:spPr bwMode="ltGray">
            <a:xfrm>
              <a:off x="528" y="2160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sm" len="lg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480" y="2112"/>
              <a:ext cx="117" cy="1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2732" name="Rectangle 2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3600"/>
            <a:ext cx="77724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2733" name="Rectangle 2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0" name="Rectangle 30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3420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" name="Rectangle 3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420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" name="Rectangle 3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3420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48D97-C57B-49E6-A591-8C0C22F5D9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7F536-89F7-4B12-97BE-5108193118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6E70D-FD17-43CE-9650-57F396FA0C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7BAC5-D80D-4C9E-8BBB-211AD92B3B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701F9-1407-49A6-84E4-6F4A3377A8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93172-5304-4F45-9781-F02E3FEFF2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2383F-9988-4BBA-9E0F-7B7126AF4B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A443F-D728-473F-97C0-A837DE48AD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1A763-2365-4A11-AF64-A6674A26D3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CF7C3-9DB7-40BB-B238-5ABF9FA30B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1E946-CA90-4796-ADAB-444A50535F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-12700"/>
            <a:ext cx="9156700" cy="6870700"/>
            <a:chOff x="0" y="-8"/>
            <a:chExt cx="5768" cy="4328"/>
          </a:xfrm>
        </p:grpSpPr>
        <p:sp>
          <p:nvSpPr>
            <p:cNvPr id="71683" name="Rectangle 3"/>
            <p:cNvSpPr>
              <a:spLocks noChangeArrowheads="1"/>
            </p:cNvSpPr>
            <p:nvPr/>
          </p:nvSpPr>
          <p:spPr bwMode="auto">
            <a:xfrm>
              <a:off x="0" y="624"/>
              <a:ext cx="5760" cy="36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684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60" cy="62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685" name="Freeform 5"/>
            <p:cNvSpPr>
              <a:spLocks/>
            </p:cNvSpPr>
            <p:nvPr/>
          </p:nvSpPr>
          <p:spPr bwMode="hidden">
            <a:xfrm>
              <a:off x="0" y="-8"/>
              <a:ext cx="3640" cy="1434"/>
            </a:xfrm>
            <a:custGeom>
              <a:avLst/>
              <a:gdLst/>
              <a:ahLst/>
              <a:cxnLst>
                <a:cxn ang="0">
                  <a:pos x="0" y="1152"/>
                </a:cxn>
                <a:cxn ang="0">
                  <a:pos x="672" y="1392"/>
                </a:cxn>
                <a:cxn ang="0">
                  <a:pos x="912" y="1152"/>
                </a:cxn>
                <a:cxn ang="0">
                  <a:pos x="864" y="816"/>
                </a:cxn>
                <a:cxn ang="0">
                  <a:pos x="1170" y="588"/>
                </a:cxn>
                <a:cxn ang="0">
                  <a:pos x="1692" y="546"/>
                </a:cxn>
                <a:cxn ang="0">
                  <a:pos x="2112" y="576"/>
                </a:cxn>
                <a:cxn ang="0">
                  <a:pos x="2208" y="384"/>
                </a:cxn>
                <a:cxn ang="0">
                  <a:pos x="2184" y="138"/>
                </a:cxn>
                <a:cxn ang="0">
                  <a:pos x="2640" y="144"/>
                </a:cxn>
                <a:cxn ang="0">
                  <a:pos x="3024" y="432"/>
                </a:cxn>
                <a:cxn ang="0">
                  <a:pos x="3552" y="192"/>
                </a:cxn>
                <a:cxn ang="0">
                  <a:pos x="3552" y="0"/>
                </a:cxn>
              </a:cxnLst>
              <a:rect l="0" t="0" r="r" b="b"/>
              <a:pathLst>
                <a:path w="3640" h="1434">
                  <a:moveTo>
                    <a:pt x="0" y="1152"/>
                  </a:moveTo>
                  <a:cubicBezTo>
                    <a:pt x="112" y="1192"/>
                    <a:pt x="204" y="1434"/>
                    <a:pt x="672" y="1392"/>
                  </a:cubicBezTo>
                  <a:cubicBezTo>
                    <a:pt x="824" y="1392"/>
                    <a:pt x="880" y="1248"/>
                    <a:pt x="912" y="1152"/>
                  </a:cubicBezTo>
                  <a:cubicBezTo>
                    <a:pt x="944" y="1056"/>
                    <a:pt x="821" y="910"/>
                    <a:pt x="864" y="816"/>
                  </a:cubicBezTo>
                  <a:cubicBezTo>
                    <a:pt x="864" y="552"/>
                    <a:pt x="1044" y="582"/>
                    <a:pt x="1170" y="588"/>
                  </a:cubicBezTo>
                  <a:cubicBezTo>
                    <a:pt x="1386" y="666"/>
                    <a:pt x="1535" y="548"/>
                    <a:pt x="1692" y="546"/>
                  </a:cubicBezTo>
                  <a:cubicBezTo>
                    <a:pt x="1849" y="544"/>
                    <a:pt x="1944" y="648"/>
                    <a:pt x="2112" y="576"/>
                  </a:cubicBezTo>
                  <a:cubicBezTo>
                    <a:pt x="2250" y="510"/>
                    <a:pt x="2200" y="448"/>
                    <a:pt x="2208" y="384"/>
                  </a:cubicBezTo>
                  <a:cubicBezTo>
                    <a:pt x="2220" y="311"/>
                    <a:pt x="2040" y="198"/>
                    <a:pt x="2184" y="138"/>
                  </a:cubicBezTo>
                  <a:cubicBezTo>
                    <a:pt x="2346" y="60"/>
                    <a:pt x="2500" y="95"/>
                    <a:pt x="2640" y="144"/>
                  </a:cubicBezTo>
                  <a:cubicBezTo>
                    <a:pt x="2780" y="193"/>
                    <a:pt x="2872" y="424"/>
                    <a:pt x="3024" y="432"/>
                  </a:cubicBezTo>
                  <a:cubicBezTo>
                    <a:pt x="3176" y="440"/>
                    <a:pt x="3464" y="264"/>
                    <a:pt x="3552" y="192"/>
                  </a:cubicBezTo>
                  <a:cubicBezTo>
                    <a:pt x="3640" y="120"/>
                    <a:pt x="3552" y="40"/>
                    <a:pt x="3552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686" name="Freeform 6"/>
            <p:cNvSpPr>
              <a:spLocks/>
            </p:cNvSpPr>
            <p:nvPr/>
          </p:nvSpPr>
          <p:spPr bwMode="hidden">
            <a:xfrm>
              <a:off x="0" y="-8"/>
              <a:ext cx="1996" cy="1240"/>
            </a:xfrm>
            <a:custGeom>
              <a:avLst/>
              <a:gdLst/>
              <a:ahLst/>
              <a:cxnLst>
                <a:cxn ang="0">
                  <a:pos x="0" y="960"/>
                </a:cxn>
                <a:cxn ang="0">
                  <a:pos x="336" y="1200"/>
                </a:cxn>
                <a:cxn ang="0">
                  <a:pos x="576" y="1200"/>
                </a:cxn>
                <a:cxn ang="0">
                  <a:pos x="696" y="972"/>
                </a:cxn>
                <a:cxn ang="0">
                  <a:pos x="636" y="462"/>
                </a:cxn>
                <a:cxn ang="0">
                  <a:pos x="816" y="276"/>
                </a:cxn>
                <a:cxn ang="0">
                  <a:pos x="1392" y="432"/>
                </a:cxn>
                <a:cxn ang="0">
                  <a:pos x="1740" y="390"/>
                </a:cxn>
                <a:cxn ang="0">
                  <a:pos x="1974" y="348"/>
                </a:cxn>
                <a:cxn ang="0">
                  <a:pos x="1872" y="0"/>
                </a:cxn>
              </a:cxnLst>
              <a:rect l="0" t="0" r="r" b="b"/>
              <a:pathLst>
                <a:path w="1996" h="1240">
                  <a:moveTo>
                    <a:pt x="0" y="960"/>
                  </a:moveTo>
                  <a:cubicBezTo>
                    <a:pt x="56" y="1000"/>
                    <a:pt x="240" y="1160"/>
                    <a:pt x="336" y="1200"/>
                  </a:cubicBezTo>
                  <a:cubicBezTo>
                    <a:pt x="432" y="1240"/>
                    <a:pt x="516" y="1238"/>
                    <a:pt x="576" y="1200"/>
                  </a:cubicBezTo>
                  <a:cubicBezTo>
                    <a:pt x="636" y="1162"/>
                    <a:pt x="686" y="1095"/>
                    <a:pt x="696" y="972"/>
                  </a:cubicBezTo>
                  <a:cubicBezTo>
                    <a:pt x="706" y="849"/>
                    <a:pt x="616" y="578"/>
                    <a:pt x="636" y="462"/>
                  </a:cubicBezTo>
                  <a:cubicBezTo>
                    <a:pt x="656" y="346"/>
                    <a:pt x="690" y="281"/>
                    <a:pt x="816" y="276"/>
                  </a:cubicBezTo>
                  <a:cubicBezTo>
                    <a:pt x="942" y="271"/>
                    <a:pt x="1238" y="413"/>
                    <a:pt x="1392" y="432"/>
                  </a:cubicBezTo>
                  <a:cubicBezTo>
                    <a:pt x="1546" y="451"/>
                    <a:pt x="1643" y="404"/>
                    <a:pt x="1740" y="390"/>
                  </a:cubicBezTo>
                  <a:cubicBezTo>
                    <a:pt x="1837" y="376"/>
                    <a:pt x="1952" y="413"/>
                    <a:pt x="1974" y="348"/>
                  </a:cubicBezTo>
                  <a:cubicBezTo>
                    <a:pt x="1996" y="283"/>
                    <a:pt x="1986" y="84"/>
                    <a:pt x="1872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687" name="Freeform 7"/>
            <p:cNvSpPr>
              <a:spLocks/>
            </p:cNvSpPr>
            <p:nvPr/>
          </p:nvSpPr>
          <p:spPr bwMode="hidden">
            <a:xfrm>
              <a:off x="0" y="-8"/>
              <a:ext cx="1584" cy="1008"/>
            </a:xfrm>
            <a:custGeom>
              <a:avLst/>
              <a:gdLst/>
              <a:ahLst/>
              <a:cxnLst>
                <a:cxn ang="0">
                  <a:pos x="0" y="576"/>
                </a:cxn>
                <a:cxn ang="0">
                  <a:pos x="336" y="960"/>
                </a:cxn>
                <a:cxn ang="0">
                  <a:pos x="480" y="864"/>
                </a:cxn>
                <a:cxn ang="0">
                  <a:pos x="318" y="414"/>
                </a:cxn>
                <a:cxn ang="0">
                  <a:pos x="780" y="36"/>
                </a:cxn>
                <a:cxn ang="0">
                  <a:pos x="1440" y="192"/>
                </a:cxn>
                <a:cxn ang="0">
                  <a:pos x="1584" y="0"/>
                </a:cxn>
              </a:cxnLst>
              <a:rect l="0" t="0" r="r" b="b"/>
              <a:pathLst>
                <a:path w="1584" h="1008">
                  <a:moveTo>
                    <a:pt x="0" y="576"/>
                  </a:moveTo>
                  <a:cubicBezTo>
                    <a:pt x="56" y="640"/>
                    <a:pt x="256" y="912"/>
                    <a:pt x="336" y="960"/>
                  </a:cubicBezTo>
                  <a:cubicBezTo>
                    <a:pt x="416" y="1008"/>
                    <a:pt x="483" y="955"/>
                    <a:pt x="480" y="864"/>
                  </a:cubicBezTo>
                  <a:cubicBezTo>
                    <a:pt x="477" y="773"/>
                    <a:pt x="384" y="618"/>
                    <a:pt x="318" y="414"/>
                  </a:cubicBezTo>
                  <a:cubicBezTo>
                    <a:pt x="156" y="12"/>
                    <a:pt x="528" y="6"/>
                    <a:pt x="780" y="36"/>
                  </a:cubicBezTo>
                  <a:cubicBezTo>
                    <a:pt x="1002" y="66"/>
                    <a:pt x="1306" y="198"/>
                    <a:pt x="1440" y="192"/>
                  </a:cubicBezTo>
                  <a:cubicBezTo>
                    <a:pt x="1574" y="186"/>
                    <a:pt x="1554" y="40"/>
                    <a:pt x="1584" y="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688" name="Freeform 8"/>
            <p:cNvSpPr>
              <a:spLocks/>
            </p:cNvSpPr>
            <p:nvPr/>
          </p:nvSpPr>
          <p:spPr bwMode="hidden">
            <a:xfrm>
              <a:off x="856" y="144"/>
              <a:ext cx="3752" cy="1816"/>
            </a:xfrm>
            <a:custGeom>
              <a:avLst/>
              <a:gdLst/>
              <a:ahLst/>
              <a:cxnLst>
                <a:cxn ang="0">
                  <a:pos x="248" y="1000"/>
                </a:cxn>
                <a:cxn ang="0">
                  <a:pos x="200" y="760"/>
                </a:cxn>
                <a:cxn ang="0">
                  <a:pos x="248" y="664"/>
                </a:cxn>
                <a:cxn ang="0">
                  <a:pos x="584" y="616"/>
                </a:cxn>
                <a:cxn ang="0">
                  <a:pos x="1304" y="664"/>
                </a:cxn>
                <a:cxn ang="0">
                  <a:pos x="1640" y="424"/>
                </a:cxn>
                <a:cxn ang="0">
                  <a:pos x="1976" y="472"/>
                </a:cxn>
                <a:cxn ang="0">
                  <a:pos x="2600" y="424"/>
                </a:cxn>
                <a:cxn ang="0">
                  <a:pos x="3128" y="88"/>
                </a:cxn>
                <a:cxn ang="0">
                  <a:pos x="3560" y="40"/>
                </a:cxn>
                <a:cxn ang="0">
                  <a:pos x="3656" y="328"/>
                </a:cxn>
                <a:cxn ang="0">
                  <a:pos x="2984" y="760"/>
                </a:cxn>
                <a:cxn ang="0">
                  <a:pos x="2456" y="952"/>
                </a:cxn>
                <a:cxn ang="0">
                  <a:pos x="1976" y="1432"/>
                </a:cxn>
                <a:cxn ang="0">
                  <a:pos x="1400" y="1768"/>
                </a:cxn>
                <a:cxn ang="0">
                  <a:pos x="968" y="1720"/>
                </a:cxn>
                <a:cxn ang="0">
                  <a:pos x="296" y="1768"/>
                </a:cxn>
                <a:cxn ang="0">
                  <a:pos x="8" y="1432"/>
                </a:cxn>
                <a:cxn ang="0">
                  <a:pos x="248" y="1000"/>
                </a:cxn>
              </a:cxnLst>
              <a:rect l="0" t="0" r="r" b="b"/>
              <a:pathLst>
                <a:path w="3752" h="1816">
                  <a:moveTo>
                    <a:pt x="248" y="1000"/>
                  </a:moveTo>
                  <a:cubicBezTo>
                    <a:pt x="280" y="888"/>
                    <a:pt x="200" y="816"/>
                    <a:pt x="200" y="760"/>
                  </a:cubicBezTo>
                  <a:cubicBezTo>
                    <a:pt x="200" y="704"/>
                    <a:pt x="184" y="688"/>
                    <a:pt x="248" y="664"/>
                  </a:cubicBezTo>
                  <a:cubicBezTo>
                    <a:pt x="312" y="640"/>
                    <a:pt x="408" y="616"/>
                    <a:pt x="584" y="616"/>
                  </a:cubicBezTo>
                  <a:cubicBezTo>
                    <a:pt x="760" y="616"/>
                    <a:pt x="1128" y="696"/>
                    <a:pt x="1304" y="664"/>
                  </a:cubicBezTo>
                  <a:cubicBezTo>
                    <a:pt x="1480" y="632"/>
                    <a:pt x="1528" y="456"/>
                    <a:pt x="1640" y="424"/>
                  </a:cubicBezTo>
                  <a:cubicBezTo>
                    <a:pt x="1752" y="392"/>
                    <a:pt x="1816" y="472"/>
                    <a:pt x="1976" y="472"/>
                  </a:cubicBezTo>
                  <a:cubicBezTo>
                    <a:pt x="2136" y="472"/>
                    <a:pt x="2408" y="488"/>
                    <a:pt x="2600" y="424"/>
                  </a:cubicBezTo>
                  <a:cubicBezTo>
                    <a:pt x="2792" y="360"/>
                    <a:pt x="2968" y="152"/>
                    <a:pt x="3128" y="88"/>
                  </a:cubicBezTo>
                  <a:cubicBezTo>
                    <a:pt x="3288" y="24"/>
                    <a:pt x="3472" y="0"/>
                    <a:pt x="3560" y="40"/>
                  </a:cubicBezTo>
                  <a:cubicBezTo>
                    <a:pt x="3648" y="80"/>
                    <a:pt x="3752" y="208"/>
                    <a:pt x="3656" y="328"/>
                  </a:cubicBezTo>
                  <a:cubicBezTo>
                    <a:pt x="3560" y="448"/>
                    <a:pt x="3184" y="656"/>
                    <a:pt x="2984" y="760"/>
                  </a:cubicBezTo>
                  <a:cubicBezTo>
                    <a:pt x="2784" y="864"/>
                    <a:pt x="2624" y="840"/>
                    <a:pt x="2456" y="952"/>
                  </a:cubicBezTo>
                  <a:cubicBezTo>
                    <a:pt x="2288" y="1064"/>
                    <a:pt x="2152" y="1296"/>
                    <a:pt x="1976" y="1432"/>
                  </a:cubicBezTo>
                  <a:cubicBezTo>
                    <a:pt x="1800" y="1568"/>
                    <a:pt x="1568" y="1720"/>
                    <a:pt x="1400" y="1768"/>
                  </a:cubicBezTo>
                  <a:cubicBezTo>
                    <a:pt x="1232" y="1816"/>
                    <a:pt x="1152" y="1720"/>
                    <a:pt x="968" y="1720"/>
                  </a:cubicBezTo>
                  <a:cubicBezTo>
                    <a:pt x="784" y="1720"/>
                    <a:pt x="456" y="1816"/>
                    <a:pt x="296" y="1768"/>
                  </a:cubicBezTo>
                  <a:cubicBezTo>
                    <a:pt x="136" y="1720"/>
                    <a:pt x="16" y="1560"/>
                    <a:pt x="8" y="1432"/>
                  </a:cubicBezTo>
                  <a:cubicBezTo>
                    <a:pt x="0" y="1304"/>
                    <a:pt x="216" y="1112"/>
                    <a:pt x="248" y="100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689" name="Freeform 9"/>
            <p:cNvSpPr>
              <a:spLocks/>
            </p:cNvSpPr>
            <p:nvPr/>
          </p:nvSpPr>
          <p:spPr bwMode="hidden">
            <a:xfrm>
              <a:off x="972" y="688"/>
              <a:ext cx="2580" cy="1140"/>
            </a:xfrm>
            <a:custGeom>
              <a:avLst/>
              <a:gdLst/>
              <a:ahLst/>
              <a:cxnLst>
                <a:cxn ang="0">
                  <a:pos x="36" y="792"/>
                </a:cxn>
                <a:cxn ang="0">
                  <a:pos x="228" y="456"/>
                </a:cxn>
                <a:cxn ang="0">
                  <a:pos x="324" y="264"/>
                </a:cxn>
                <a:cxn ang="0">
                  <a:pos x="612" y="216"/>
                </a:cxn>
                <a:cxn ang="0">
                  <a:pos x="1092" y="312"/>
                </a:cxn>
                <a:cxn ang="0">
                  <a:pos x="1536" y="60"/>
                </a:cxn>
                <a:cxn ang="0">
                  <a:pos x="2388" y="120"/>
                </a:cxn>
                <a:cxn ang="0">
                  <a:pos x="2328" y="288"/>
                </a:cxn>
                <a:cxn ang="0">
                  <a:pos x="2028" y="612"/>
                </a:cxn>
                <a:cxn ang="0">
                  <a:pos x="1428" y="1032"/>
                </a:cxn>
                <a:cxn ang="0">
                  <a:pos x="1140" y="1080"/>
                </a:cxn>
                <a:cxn ang="0">
                  <a:pos x="324" y="1032"/>
                </a:cxn>
                <a:cxn ang="0">
                  <a:pos x="36" y="792"/>
                </a:cxn>
              </a:cxnLst>
              <a:rect l="0" t="0" r="r" b="b"/>
              <a:pathLst>
                <a:path w="2580" h="1140">
                  <a:moveTo>
                    <a:pt x="36" y="792"/>
                  </a:moveTo>
                  <a:cubicBezTo>
                    <a:pt x="66" y="666"/>
                    <a:pt x="180" y="544"/>
                    <a:pt x="228" y="456"/>
                  </a:cubicBezTo>
                  <a:cubicBezTo>
                    <a:pt x="276" y="368"/>
                    <a:pt x="260" y="304"/>
                    <a:pt x="324" y="264"/>
                  </a:cubicBezTo>
                  <a:cubicBezTo>
                    <a:pt x="388" y="224"/>
                    <a:pt x="484" y="208"/>
                    <a:pt x="612" y="216"/>
                  </a:cubicBezTo>
                  <a:cubicBezTo>
                    <a:pt x="740" y="224"/>
                    <a:pt x="828" y="330"/>
                    <a:pt x="1092" y="312"/>
                  </a:cubicBezTo>
                  <a:cubicBezTo>
                    <a:pt x="1422" y="270"/>
                    <a:pt x="1416" y="0"/>
                    <a:pt x="1536" y="60"/>
                  </a:cubicBezTo>
                  <a:cubicBezTo>
                    <a:pt x="1782" y="204"/>
                    <a:pt x="2256" y="82"/>
                    <a:pt x="2388" y="120"/>
                  </a:cubicBezTo>
                  <a:cubicBezTo>
                    <a:pt x="2520" y="158"/>
                    <a:pt x="2580" y="198"/>
                    <a:pt x="2328" y="288"/>
                  </a:cubicBezTo>
                  <a:cubicBezTo>
                    <a:pt x="2094" y="378"/>
                    <a:pt x="2178" y="488"/>
                    <a:pt x="2028" y="612"/>
                  </a:cubicBezTo>
                  <a:cubicBezTo>
                    <a:pt x="1878" y="736"/>
                    <a:pt x="1576" y="954"/>
                    <a:pt x="1428" y="1032"/>
                  </a:cubicBezTo>
                  <a:cubicBezTo>
                    <a:pt x="1292" y="1112"/>
                    <a:pt x="1218" y="1140"/>
                    <a:pt x="1140" y="1080"/>
                  </a:cubicBezTo>
                  <a:cubicBezTo>
                    <a:pt x="918" y="960"/>
                    <a:pt x="508" y="1080"/>
                    <a:pt x="324" y="1032"/>
                  </a:cubicBezTo>
                  <a:cubicBezTo>
                    <a:pt x="140" y="984"/>
                    <a:pt x="0" y="918"/>
                    <a:pt x="36" y="79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690" name="Freeform 10"/>
            <p:cNvSpPr>
              <a:spLocks/>
            </p:cNvSpPr>
            <p:nvPr/>
          </p:nvSpPr>
          <p:spPr bwMode="hidden">
            <a:xfrm>
              <a:off x="1170" y="910"/>
              <a:ext cx="1758" cy="696"/>
            </a:xfrm>
            <a:custGeom>
              <a:avLst/>
              <a:gdLst/>
              <a:ahLst/>
              <a:cxnLst>
                <a:cxn ang="0">
                  <a:pos x="60" y="594"/>
                </a:cxn>
                <a:cxn ang="0">
                  <a:pos x="126" y="234"/>
                </a:cxn>
                <a:cxn ang="0">
                  <a:pos x="1182" y="234"/>
                </a:cxn>
                <a:cxn ang="0">
                  <a:pos x="1518" y="90"/>
                </a:cxn>
                <a:cxn ang="0">
                  <a:pos x="1710" y="138"/>
                </a:cxn>
                <a:cxn ang="0">
                  <a:pos x="1230" y="522"/>
                </a:cxn>
                <a:cxn ang="0">
                  <a:pos x="750" y="666"/>
                </a:cxn>
                <a:cxn ang="0">
                  <a:pos x="60" y="594"/>
                </a:cxn>
              </a:cxnLst>
              <a:rect l="0" t="0" r="r" b="b"/>
              <a:pathLst>
                <a:path w="1758" h="696">
                  <a:moveTo>
                    <a:pt x="60" y="594"/>
                  </a:moveTo>
                  <a:cubicBezTo>
                    <a:pt x="0" y="462"/>
                    <a:pt x="48" y="306"/>
                    <a:pt x="126" y="234"/>
                  </a:cubicBezTo>
                  <a:cubicBezTo>
                    <a:pt x="390" y="30"/>
                    <a:pt x="654" y="378"/>
                    <a:pt x="1182" y="234"/>
                  </a:cubicBezTo>
                  <a:cubicBezTo>
                    <a:pt x="1414" y="210"/>
                    <a:pt x="1284" y="132"/>
                    <a:pt x="1518" y="90"/>
                  </a:cubicBezTo>
                  <a:cubicBezTo>
                    <a:pt x="1680" y="0"/>
                    <a:pt x="1758" y="66"/>
                    <a:pt x="1710" y="138"/>
                  </a:cubicBezTo>
                  <a:cubicBezTo>
                    <a:pt x="1662" y="210"/>
                    <a:pt x="1290" y="372"/>
                    <a:pt x="1230" y="522"/>
                  </a:cubicBezTo>
                  <a:cubicBezTo>
                    <a:pt x="1134" y="696"/>
                    <a:pt x="945" y="654"/>
                    <a:pt x="750" y="666"/>
                  </a:cubicBezTo>
                  <a:cubicBezTo>
                    <a:pt x="555" y="678"/>
                    <a:pt x="164" y="666"/>
                    <a:pt x="60" y="59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691" name="Freeform 11"/>
            <p:cNvSpPr>
              <a:spLocks/>
            </p:cNvSpPr>
            <p:nvPr/>
          </p:nvSpPr>
          <p:spPr bwMode="hidden">
            <a:xfrm rot="-299203">
              <a:off x="1296" y="1240"/>
              <a:ext cx="928" cy="192"/>
            </a:xfrm>
            <a:custGeom>
              <a:avLst/>
              <a:gdLst/>
              <a:ahLst/>
              <a:cxnLst>
                <a:cxn ang="0">
                  <a:pos x="104" y="96"/>
                </a:cxn>
                <a:cxn ang="0">
                  <a:pos x="152" y="0"/>
                </a:cxn>
                <a:cxn ang="0">
                  <a:pos x="728" y="96"/>
                </a:cxn>
                <a:cxn ang="0">
                  <a:pos x="920" y="96"/>
                </a:cxn>
                <a:cxn ang="0">
                  <a:pos x="776" y="192"/>
                </a:cxn>
                <a:cxn ang="0">
                  <a:pos x="104" y="96"/>
                </a:cxn>
              </a:cxnLst>
              <a:rect l="0" t="0" r="r" b="b"/>
              <a:pathLst>
                <a:path w="928" h="192">
                  <a:moveTo>
                    <a:pt x="104" y="96"/>
                  </a:moveTo>
                  <a:cubicBezTo>
                    <a:pt x="0" y="64"/>
                    <a:pt x="48" y="0"/>
                    <a:pt x="152" y="0"/>
                  </a:cubicBezTo>
                  <a:cubicBezTo>
                    <a:pt x="256" y="0"/>
                    <a:pt x="600" y="80"/>
                    <a:pt x="728" y="96"/>
                  </a:cubicBezTo>
                  <a:cubicBezTo>
                    <a:pt x="856" y="112"/>
                    <a:pt x="912" y="80"/>
                    <a:pt x="920" y="96"/>
                  </a:cubicBezTo>
                  <a:cubicBezTo>
                    <a:pt x="928" y="112"/>
                    <a:pt x="912" y="192"/>
                    <a:pt x="776" y="192"/>
                  </a:cubicBezTo>
                  <a:cubicBezTo>
                    <a:pt x="640" y="192"/>
                    <a:pt x="208" y="128"/>
                    <a:pt x="104" y="9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692" name="Freeform 12"/>
            <p:cNvSpPr>
              <a:spLocks/>
            </p:cNvSpPr>
            <p:nvPr/>
          </p:nvSpPr>
          <p:spPr bwMode="hidden">
            <a:xfrm>
              <a:off x="0" y="1584"/>
              <a:ext cx="5754" cy="2280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336" y="40"/>
                </a:cxn>
                <a:cxn ang="0">
                  <a:pos x="720" y="280"/>
                </a:cxn>
                <a:cxn ang="0">
                  <a:pos x="912" y="712"/>
                </a:cxn>
                <a:cxn ang="0">
                  <a:pos x="864" y="1240"/>
                </a:cxn>
                <a:cxn ang="0">
                  <a:pos x="960" y="1768"/>
                </a:cxn>
                <a:cxn ang="0">
                  <a:pos x="1440" y="2152"/>
                </a:cxn>
                <a:cxn ang="0">
                  <a:pos x="2160" y="2248"/>
                </a:cxn>
                <a:cxn ang="0">
                  <a:pos x="2688" y="1960"/>
                </a:cxn>
                <a:cxn ang="0">
                  <a:pos x="2706" y="472"/>
                </a:cxn>
                <a:cxn ang="0">
                  <a:pos x="3456" y="424"/>
                </a:cxn>
                <a:cxn ang="0">
                  <a:pos x="4416" y="712"/>
                </a:cxn>
                <a:cxn ang="0">
                  <a:pos x="4416" y="1432"/>
                </a:cxn>
                <a:cxn ang="0">
                  <a:pos x="4728" y="1822"/>
                </a:cxn>
                <a:cxn ang="0">
                  <a:pos x="5322" y="2206"/>
                </a:cxn>
                <a:cxn ang="0">
                  <a:pos x="5754" y="1510"/>
                </a:cxn>
              </a:cxnLst>
              <a:rect l="0" t="0" r="r" b="b"/>
              <a:pathLst>
                <a:path w="5754" h="2280">
                  <a:moveTo>
                    <a:pt x="0" y="40"/>
                  </a:moveTo>
                  <a:cubicBezTo>
                    <a:pt x="56" y="40"/>
                    <a:pt x="216" y="0"/>
                    <a:pt x="336" y="40"/>
                  </a:cubicBezTo>
                  <a:cubicBezTo>
                    <a:pt x="456" y="80"/>
                    <a:pt x="624" y="168"/>
                    <a:pt x="720" y="280"/>
                  </a:cubicBezTo>
                  <a:cubicBezTo>
                    <a:pt x="816" y="392"/>
                    <a:pt x="888" y="552"/>
                    <a:pt x="912" y="712"/>
                  </a:cubicBezTo>
                  <a:cubicBezTo>
                    <a:pt x="936" y="872"/>
                    <a:pt x="856" y="1064"/>
                    <a:pt x="864" y="1240"/>
                  </a:cubicBezTo>
                  <a:cubicBezTo>
                    <a:pt x="872" y="1416"/>
                    <a:pt x="864" y="1616"/>
                    <a:pt x="960" y="1768"/>
                  </a:cubicBezTo>
                  <a:cubicBezTo>
                    <a:pt x="1056" y="1920"/>
                    <a:pt x="1240" y="2072"/>
                    <a:pt x="1440" y="2152"/>
                  </a:cubicBezTo>
                  <a:cubicBezTo>
                    <a:pt x="1640" y="2232"/>
                    <a:pt x="1952" y="2280"/>
                    <a:pt x="2160" y="2248"/>
                  </a:cubicBezTo>
                  <a:cubicBezTo>
                    <a:pt x="2368" y="2216"/>
                    <a:pt x="2597" y="2256"/>
                    <a:pt x="2688" y="1960"/>
                  </a:cubicBezTo>
                  <a:cubicBezTo>
                    <a:pt x="2779" y="1664"/>
                    <a:pt x="2578" y="728"/>
                    <a:pt x="2706" y="472"/>
                  </a:cubicBezTo>
                  <a:cubicBezTo>
                    <a:pt x="2834" y="216"/>
                    <a:pt x="3171" y="384"/>
                    <a:pt x="3456" y="424"/>
                  </a:cubicBezTo>
                  <a:cubicBezTo>
                    <a:pt x="3741" y="464"/>
                    <a:pt x="4256" y="544"/>
                    <a:pt x="4416" y="712"/>
                  </a:cubicBezTo>
                  <a:cubicBezTo>
                    <a:pt x="4576" y="880"/>
                    <a:pt x="4364" y="1247"/>
                    <a:pt x="4416" y="1432"/>
                  </a:cubicBezTo>
                  <a:cubicBezTo>
                    <a:pt x="4468" y="1617"/>
                    <a:pt x="4577" y="1693"/>
                    <a:pt x="4728" y="1822"/>
                  </a:cubicBezTo>
                  <a:cubicBezTo>
                    <a:pt x="4879" y="1951"/>
                    <a:pt x="5151" y="2258"/>
                    <a:pt x="5322" y="2206"/>
                  </a:cubicBezTo>
                  <a:cubicBezTo>
                    <a:pt x="5493" y="2154"/>
                    <a:pt x="5664" y="1655"/>
                    <a:pt x="5754" y="151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693" name="Freeform 13"/>
            <p:cNvSpPr>
              <a:spLocks/>
            </p:cNvSpPr>
            <p:nvPr/>
          </p:nvSpPr>
          <p:spPr bwMode="hidden">
            <a:xfrm>
              <a:off x="1056" y="2008"/>
              <a:ext cx="1496" cy="1464"/>
            </a:xfrm>
            <a:custGeom>
              <a:avLst/>
              <a:gdLst/>
              <a:ahLst/>
              <a:cxnLst>
                <a:cxn ang="0">
                  <a:pos x="408" y="16"/>
                </a:cxn>
                <a:cxn ang="0">
                  <a:pos x="72" y="304"/>
                </a:cxn>
                <a:cxn ang="0">
                  <a:pos x="72" y="976"/>
                </a:cxn>
                <a:cxn ang="0">
                  <a:pos x="504" y="1360"/>
                </a:cxn>
                <a:cxn ang="0">
                  <a:pos x="1128" y="1408"/>
                </a:cxn>
                <a:cxn ang="0">
                  <a:pos x="1464" y="1024"/>
                </a:cxn>
                <a:cxn ang="0">
                  <a:pos x="1320" y="208"/>
                </a:cxn>
                <a:cxn ang="0">
                  <a:pos x="408" y="16"/>
                </a:cxn>
              </a:cxnLst>
              <a:rect l="0" t="0" r="r" b="b"/>
              <a:pathLst>
                <a:path w="1496" h="1464">
                  <a:moveTo>
                    <a:pt x="408" y="16"/>
                  </a:moveTo>
                  <a:cubicBezTo>
                    <a:pt x="200" y="32"/>
                    <a:pt x="128" y="144"/>
                    <a:pt x="72" y="304"/>
                  </a:cubicBezTo>
                  <a:cubicBezTo>
                    <a:pt x="16" y="464"/>
                    <a:pt x="0" y="800"/>
                    <a:pt x="72" y="976"/>
                  </a:cubicBezTo>
                  <a:cubicBezTo>
                    <a:pt x="144" y="1152"/>
                    <a:pt x="328" y="1288"/>
                    <a:pt x="504" y="1360"/>
                  </a:cubicBezTo>
                  <a:cubicBezTo>
                    <a:pt x="680" y="1432"/>
                    <a:pt x="968" y="1464"/>
                    <a:pt x="1128" y="1408"/>
                  </a:cubicBezTo>
                  <a:cubicBezTo>
                    <a:pt x="1288" y="1352"/>
                    <a:pt x="1432" y="1224"/>
                    <a:pt x="1464" y="1024"/>
                  </a:cubicBezTo>
                  <a:cubicBezTo>
                    <a:pt x="1496" y="824"/>
                    <a:pt x="1496" y="376"/>
                    <a:pt x="1320" y="208"/>
                  </a:cubicBezTo>
                  <a:cubicBezTo>
                    <a:pt x="1144" y="40"/>
                    <a:pt x="616" y="0"/>
                    <a:pt x="408" y="1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694" name="Freeform 14"/>
            <p:cNvSpPr>
              <a:spLocks/>
            </p:cNvSpPr>
            <p:nvPr/>
          </p:nvSpPr>
          <p:spPr bwMode="hidden">
            <a:xfrm rot="1159149">
              <a:off x="1296" y="2152"/>
              <a:ext cx="1126" cy="730"/>
            </a:xfrm>
            <a:custGeom>
              <a:avLst/>
              <a:gdLst/>
              <a:ahLst/>
              <a:cxnLst>
                <a:cxn ang="0">
                  <a:pos x="940" y="196"/>
                </a:cxn>
                <a:cxn ang="0">
                  <a:pos x="576" y="20"/>
                </a:cxn>
                <a:cxn ang="0">
                  <a:pos x="192" y="76"/>
                </a:cxn>
                <a:cxn ang="0">
                  <a:pos x="24" y="372"/>
                </a:cxn>
                <a:cxn ang="0">
                  <a:pos x="520" y="670"/>
                </a:cxn>
                <a:cxn ang="0">
                  <a:pos x="1048" y="568"/>
                </a:cxn>
                <a:cxn ang="0">
                  <a:pos x="940" y="196"/>
                </a:cxn>
              </a:cxnLst>
              <a:rect l="0" t="0" r="r" b="b"/>
              <a:pathLst>
                <a:path w="1126" h="730">
                  <a:moveTo>
                    <a:pt x="940" y="196"/>
                  </a:moveTo>
                  <a:cubicBezTo>
                    <a:pt x="700" y="100"/>
                    <a:pt x="701" y="40"/>
                    <a:pt x="576" y="20"/>
                  </a:cubicBezTo>
                  <a:cubicBezTo>
                    <a:pt x="451" y="0"/>
                    <a:pt x="284" y="17"/>
                    <a:pt x="192" y="76"/>
                  </a:cubicBezTo>
                  <a:cubicBezTo>
                    <a:pt x="100" y="135"/>
                    <a:pt x="56" y="132"/>
                    <a:pt x="24" y="372"/>
                  </a:cubicBezTo>
                  <a:cubicBezTo>
                    <a:pt x="0" y="730"/>
                    <a:pt x="350" y="637"/>
                    <a:pt x="520" y="670"/>
                  </a:cubicBezTo>
                  <a:cubicBezTo>
                    <a:pt x="690" y="703"/>
                    <a:pt x="978" y="647"/>
                    <a:pt x="1048" y="568"/>
                  </a:cubicBezTo>
                  <a:cubicBezTo>
                    <a:pt x="1118" y="489"/>
                    <a:pt x="1126" y="280"/>
                    <a:pt x="940" y="19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695" name="Freeform 15"/>
            <p:cNvSpPr>
              <a:spLocks/>
            </p:cNvSpPr>
            <p:nvPr/>
          </p:nvSpPr>
          <p:spPr bwMode="hidden">
            <a:xfrm>
              <a:off x="3112" y="-8"/>
              <a:ext cx="2648" cy="3394"/>
            </a:xfrm>
            <a:custGeom>
              <a:avLst/>
              <a:gdLst/>
              <a:ahLst/>
              <a:cxnLst>
                <a:cxn ang="0">
                  <a:pos x="1496" y="0"/>
                </a:cxn>
                <a:cxn ang="0">
                  <a:pos x="1640" y="384"/>
                </a:cxn>
                <a:cxn ang="0">
                  <a:pos x="1400" y="864"/>
                </a:cxn>
                <a:cxn ang="0">
                  <a:pos x="536" y="1200"/>
                </a:cxn>
                <a:cxn ang="0">
                  <a:pos x="56" y="1584"/>
                </a:cxn>
                <a:cxn ang="0">
                  <a:pos x="200" y="1872"/>
                </a:cxn>
                <a:cxn ang="0">
                  <a:pos x="1064" y="2016"/>
                </a:cxn>
                <a:cxn ang="0">
                  <a:pos x="1592" y="2304"/>
                </a:cxn>
                <a:cxn ang="0">
                  <a:pos x="1562" y="2940"/>
                </a:cxn>
                <a:cxn ang="0">
                  <a:pos x="2120" y="3384"/>
                </a:cxn>
                <a:cxn ang="0">
                  <a:pos x="2648" y="2880"/>
                </a:cxn>
              </a:cxnLst>
              <a:rect l="0" t="0" r="r" b="b"/>
              <a:pathLst>
                <a:path w="2648" h="3394">
                  <a:moveTo>
                    <a:pt x="1496" y="0"/>
                  </a:moveTo>
                  <a:cubicBezTo>
                    <a:pt x="1520" y="64"/>
                    <a:pt x="1656" y="240"/>
                    <a:pt x="1640" y="384"/>
                  </a:cubicBezTo>
                  <a:cubicBezTo>
                    <a:pt x="1624" y="528"/>
                    <a:pt x="1584" y="728"/>
                    <a:pt x="1400" y="864"/>
                  </a:cubicBezTo>
                  <a:cubicBezTo>
                    <a:pt x="1216" y="1000"/>
                    <a:pt x="760" y="1080"/>
                    <a:pt x="536" y="1200"/>
                  </a:cubicBezTo>
                  <a:cubicBezTo>
                    <a:pt x="312" y="1320"/>
                    <a:pt x="112" y="1472"/>
                    <a:pt x="56" y="1584"/>
                  </a:cubicBezTo>
                  <a:cubicBezTo>
                    <a:pt x="0" y="1696"/>
                    <a:pt x="32" y="1800"/>
                    <a:pt x="200" y="1872"/>
                  </a:cubicBezTo>
                  <a:cubicBezTo>
                    <a:pt x="368" y="1944"/>
                    <a:pt x="832" y="1944"/>
                    <a:pt x="1064" y="2016"/>
                  </a:cubicBezTo>
                  <a:cubicBezTo>
                    <a:pt x="1296" y="2088"/>
                    <a:pt x="1509" y="2150"/>
                    <a:pt x="1592" y="2304"/>
                  </a:cubicBezTo>
                  <a:cubicBezTo>
                    <a:pt x="1675" y="2458"/>
                    <a:pt x="1474" y="2760"/>
                    <a:pt x="1562" y="2940"/>
                  </a:cubicBezTo>
                  <a:cubicBezTo>
                    <a:pt x="1650" y="3120"/>
                    <a:pt x="1939" y="3394"/>
                    <a:pt x="2120" y="3384"/>
                  </a:cubicBezTo>
                  <a:cubicBezTo>
                    <a:pt x="2301" y="3374"/>
                    <a:pt x="2538" y="2985"/>
                    <a:pt x="2648" y="288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696" name="Freeform 16"/>
            <p:cNvSpPr>
              <a:spLocks/>
            </p:cNvSpPr>
            <p:nvPr/>
          </p:nvSpPr>
          <p:spPr bwMode="hidden">
            <a:xfrm>
              <a:off x="3504" y="-8"/>
              <a:ext cx="2256" cy="3160"/>
            </a:xfrm>
            <a:custGeom>
              <a:avLst/>
              <a:gdLst/>
              <a:ahLst/>
              <a:cxnLst>
                <a:cxn ang="0">
                  <a:pos x="1488" y="0"/>
                </a:cxn>
                <a:cxn ang="0">
                  <a:pos x="1488" y="528"/>
                </a:cxn>
                <a:cxn ang="0">
                  <a:pos x="1104" y="1008"/>
                </a:cxn>
                <a:cxn ang="0">
                  <a:pos x="144" y="1488"/>
                </a:cxn>
                <a:cxn ang="0">
                  <a:pos x="240" y="1776"/>
                </a:cxn>
                <a:cxn ang="0">
                  <a:pos x="1056" y="1872"/>
                </a:cxn>
                <a:cxn ang="0">
                  <a:pos x="1536" y="2064"/>
                </a:cxn>
                <a:cxn ang="0">
                  <a:pos x="1536" y="2448"/>
                </a:cxn>
                <a:cxn ang="0">
                  <a:pos x="1344" y="2784"/>
                </a:cxn>
                <a:cxn ang="0">
                  <a:pos x="1632" y="3120"/>
                </a:cxn>
                <a:cxn ang="0">
                  <a:pos x="1968" y="3024"/>
                </a:cxn>
                <a:cxn ang="0">
                  <a:pos x="2208" y="2496"/>
                </a:cxn>
                <a:cxn ang="0">
                  <a:pos x="2112" y="1968"/>
                </a:cxn>
                <a:cxn ang="0">
                  <a:pos x="1776" y="1584"/>
                </a:cxn>
                <a:cxn ang="0">
                  <a:pos x="1824" y="1152"/>
                </a:cxn>
                <a:cxn ang="0">
                  <a:pos x="2256" y="672"/>
                </a:cxn>
              </a:cxnLst>
              <a:rect l="0" t="0" r="r" b="b"/>
              <a:pathLst>
                <a:path w="2256" h="3160">
                  <a:moveTo>
                    <a:pt x="1488" y="0"/>
                  </a:moveTo>
                  <a:cubicBezTo>
                    <a:pt x="1488" y="88"/>
                    <a:pt x="1552" y="360"/>
                    <a:pt x="1488" y="528"/>
                  </a:cubicBezTo>
                  <a:cubicBezTo>
                    <a:pt x="1424" y="696"/>
                    <a:pt x="1328" y="848"/>
                    <a:pt x="1104" y="1008"/>
                  </a:cubicBezTo>
                  <a:cubicBezTo>
                    <a:pt x="880" y="1168"/>
                    <a:pt x="288" y="1360"/>
                    <a:pt x="144" y="1488"/>
                  </a:cubicBezTo>
                  <a:cubicBezTo>
                    <a:pt x="0" y="1616"/>
                    <a:pt x="88" y="1712"/>
                    <a:pt x="240" y="1776"/>
                  </a:cubicBezTo>
                  <a:cubicBezTo>
                    <a:pt x="392" y="1840"/>
                    <a:pt x="840" y="1824"/>
                    <a:pt x="1056" y="1872"/>
                  </a:cubicBezTo>
                  <a:cubicBezTo>
                    <a:pt x="1272" y="1920"/>
                    <a:pt x="1456" y="1968"/>
                    <a:pt x="1536" y="2064"/>
                  </a:cubicBezTo>
                  <a:cubicBezTo>
                    <a:pt x="1616" y="2160"/>
                    <a:pt x="1568" y="2328"/>
                    <a:pt x="1536" y="2448"/>
                  </a:cubicBezTo>
                  <a:cubicBezTo>
                    <a:pt x="1504" y="2568"/>
                    <a:pt x="1328" y="2672"/>
                    <a:pt x="1344" y="2784"/>
                  </a:cubicBezTo>
                  <a:cubicBezTo>
                    <a:pt x="1360" y="2896"/>
                    <a:pt x="1528" y="3080"/>
                    <a:pt x="1632" y="3120"/>
                  </a:cubicBezTo>
                  <a:cubicBezTo>
                    <a:pt x="1736" y="3160"/>
                    <a:pt x="1872" y="3128"/>
                    <a:pt x="1968" y="3024"/>
                  </a:cubicBezTo>
                  <a:cubicBezTo>
                    <a:pt x="2064" y="2920"/>
                    <a:pt x="2184" y="2672"/>
                    <a:pt x="2208" y="2496"/>
                  </a:cubicBezTo>
                  <a:cubicBezTo>
                    <a:pt x="2232" y="2320"/>
                    <a:pt x="2184" y="2120"/>
                    <a:pt x="2112" y="1968"/>
                  </a:cubicBezTo>
                  <a:cubicBezTo>
                    <a:pt x="2040" y="1816"/>
                    <a:pt x="1824" y="1720"/>
                    <a:pt x="1776" y="1584"/>
                  </a:cubicBezTo>
                  <a:cubicBezTo>
                    <a:pt x="1728" y="1448"/>
                    <a:pt x="1744" y="1304"/>
                    <a:pt x="1824" y="1152"/>
                  </a:cubicBezTo>
                  <a:cubicBezTo>
                    <a:pt x="1904" y="1000"/>
                    <a:pt x="2166" y="772"/>
                    <a:pt x="2256" y="672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697" name="Freeform 17"/>
            <p:cNvSpPr>
              <a:spLocks/>
            </p:cNvSpPr>
            <p:nvPr/>
          </p:nvSpPr>
          <p:spPr bwMode="hidden">
            <a:xfrm>
              <a:off x="4008" y="1080"/>
              <a:ext cx="1048" cy="696"/>
            </a:xfrm>
            <a:custGeom>
              <a:avLst/>
              <a:gdLst/>
              <a:ahLst/>
              <a:cxnLst>
                <a:cxn ang="0">
                  <a:pos x="984" y="256"/>
                </a:cxn>
                <a:cxn ang="0">
                  <a:pos x="840" y="16"/>
                </a:cxn>
                <a:cxn ang="0">
                  <a:pos x="552" y="160"/>
                </a:cxn>
                <a:cxn ang="0">
                  <a:pos x="320" y="304"/>
                </a:cxn>
                <a:cxn ang="0">
                  <a:pos x="600" y="592"/>
                </a:cxn>
                <a:cxn ang="0">
                  <a:pos x="984" y="640"/>
                </a:cxn>
                <a:cxn ang="0">
                  <a:pos x="984" y="256"/>
                </a:cxn>
              </a:cxnLst>
              <a:rect l="0" t="0" r="r" b="b"/>
              <a:pathLst>
                <a:path w="1048" h="696">
                  <a:moveTo>
                    <a:pt x="984" y="256"/>
                  </a:moveTo>
                  <a:cubicBezTo>
                    <a:pt x="960" y="152"/>
                    <a:pt x="992" y="32"/>
                    <a:pt x="840" y="16"/>
                  </a:cubicBezTo>
                  <a:cubicBezTo>
                    <a:pt x="736" y="0"/>
                    <a:pt x="624" y="104"/>
                    <a:pt x="552" y="160"/>
                  </a:cubicBezTo>
                  <a:cubicBezTo>
                    <a:pt x="465" y="208"/>
                    <a:pt x="480" y="240"/>
                    <a:pt x="320" y="304"/>
                  </a:cubicBezTo>
                  <a:cubicBezTo>
                    <a:pt x="168" y="368"/>
                    <a:pt x="0" y="512"/>
                    <a:pt x="600" y="592"/>
                  </a:cubicBezTo>
                  <a:cubicBezTo>
                    <a:pt x="696" y="640"/>
                    <a:pt x="920" y="696"/>
                    <a:pt x="984" y="640"/>
                  </a:cubicBezTo>
                  <a:cubicBezTo>
                    <a:pt x="1048" y="584"/>
                    <a:pt x="984" y="336"/>
                    <a:pt x="984" y="25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698" name="Freeform 18"/>
            <p:cNvSpPr>
              <a:spLocks/>
            </p:cNvSpPr>
            <p:nvPr/>
          </p:nvSpPr>
          <p:spPr bwMode="hidden">
            <a:xfrm>
              <a:off x="5117" y="-8"/>
              <a:ext cx="547" cy="696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9" y="528"/>
                </a:cxn>
                <a:cxn ang="0">
                  <a:pos x="131" y="680"/>
                </a:cxn>
                <a:cxn ang="0">
                  <a:pos x="355" y="624"/>
                </a:cxn>
                <a:cxn ang="0">
                  <a:pos x="499" y="384"/>
                </a:cxn>
                <a:cxn ang="0">
                  <a:pos x="547" y="0"/>
                </a:cxn>
              </a:cxnLst>
              <a:rect l="0" t="0" r="r" b="b"/>
              <a:pathLst>
                <a:path w="547" h="696">
                  <a:moveTo>
                    <a:pt x="19" y="0"/>
                  </a:moveTo>
                  <a:cubicBezTo>
                    <a:pt x="19" y="88"/>
                    <a:pt x="0" y="415"/>
                    <a:pt x="19" y="528"/>
                  </a:cubicBezTo>
                  <a:cubicBezTo>
                    <a:pt x="38" y="641"/>
                    <a:pt x="75" y="664"/>
                    <a:pt x="131" y="680"/>
                  </a:cubicBezTo>
                  <a:cubicBezTo>
                    <a:pt x="187" y="696"/>
                    <a:pt x="294" y="673"/>
                    <a:pt x="355" y="624"/>
                  </a:cubicBezTo>
                  <a:cubicBezTo>
                    <a:pt x="416" y="575"/>
                    <a:pt x="467" y="488"/>
                    <a:pt x="499" y="384"/>
                  </a:cubicBezTo>
                  <a:cubicBezTo>
                    <a:pt x="531" y="280"/>
                    <a:pt x="537" y="80"/>
                    <a:pt x="547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699" name="Freeform 19"/>
            <p:cNvSpPr>
              <a:spLocks/>
            </p:cNvSpPr>
            <p:nvPr/>
          </p:nvSpPr>
          <p:spPr bwMode="hidden">
            <a:xfrm>
              <a:off x="0" y="2024"/>
              <a:ext cx="1984" cy="229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336" y="32"/>
                </a:cxn>
                <a:cxn ang="0">
                  <a:pos x="592" y="224"/>
                </a:cxn>
                <a:cxn ang="0">
                  <a:pos x="696" y="664"/>
                </a:cxn>
                <a:cxn ang="0">
                  <a:pos x="664" y="1224"/>
                </a:cxn>
                <a:cxn ang="0">
                  <a:pos x="816" y="1784"/>
                </a:cxn>
                <a:cxn ang="0">
                  <a:pos x="1128" y="2128"/>
                </a:cxn>
                <a:cxn ang="0">
                  <a:pos x="1984" y="2296"/>
                </a:cxn>
              </a:cxnLst>
              <a:rect l="0" t="0" r="r" b="b"/>
              <a:pathLst>
                <a:path w="1984" h="2296">
                  <a:moveTo>
                    <a:pt x="0" y="32"/>
                  </a:moveTo>
                  <a:cubicBezTo>
                    <a:pt x="56" y="32"/>
                    <a:pt x="237" y="0"/>
                    <a:pt x="336" y="32"/>
                  </a:cubicBezTo>
                  <a:cubicBezTo>
                    <a:pt x="435" y="64"/>
                    <a:pt x="532" y="119"/>
                    <a:pt x="592" y="224"/>
                  </a:cubicBezTo>
                  <a:cubicBezTo>
                    <a:pt x="652" y="329"/>
                    <a:pt x="684" y="497"/>
                    <a:pt x="696" y="664"/>
                  </a:cubicBezTo>
                  <a:cubicBezTo>
                    <a:pt x="708" y="831"/>
                    <a:pt x="644" y="1037"/>
                    <a:pt x="664" y="1224"/>
                  </a:cubicBezTo>
                  <a:cubicBezTo>
                    <a:pt x="684" y="1411"/>
                    <a:pt x="739" y="1633"/>
                    <a:pt x="816" y="1784"/>
                  </a:cubicBezTo>
                  <a:cubicBezTo>
                    <a:pt x="893" y="1935"/>
                    <a:pt x="933" y="2043"/>
                    <a:pt x="1128" y="2128"/>
                  </a:cubicBezTo>
                  <a:cubicBezTo>
                    <a:pt x="1323" y="2213"/>
                    <a:pt x="1806" y="2261"/>
                    <a:pt x="1984" y="2296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00" name="Freeform 20"/>
            <p:cNvSpPr>
              <a:spLocks/>
            </p:cNvSpPr>
            <p:nvPr/>
          </p:nvSpPr>
          <p:spPr bwMode="hidden">
            <a:xfrm>
              <a:off x="0" y="2400"/>
              <a:ext cx="816" cy="1912"/>
            </a:xfrm>
            <a:custGeom>
              <a:avLst/>
              <a:gdLst/>
              <a:ahLst/>
              <a:cxnLst>
                <a:cxn ang="0">
                  <a:pos x="0" y="280"/>
                </a:cxn>
                <a:cxn ang="0">
                  <a:pos x="384" y="280"/>
                </a:cxn>
                <a:cxn ang="0">
                  <a:pos x="368" y="896"/>
                </a:cxn>
                <a:cxn ang="0">
                  <a:pos x="528" y="1528"/>
                </a:cxn>
                <a:cxn ang="0">
                  <a:pos x="816" y="1912"/>
                </a:cxn>
              </a:cxnLst>
              <a:rect l="0" t="0" r="r" b="b"/>
              <a:pathLst>
                <a:path w="816" h="1912">
                  <a:moveTo>
                    <a:pt x="0" y="280"/>
                  </a:moveTo>
                  <a:cubicBezTo>
                    <a:pt x="144" y="0"/>
                    <a:pt x="323" y="177"/>
                    <a:pt x="384" y="280"/>
                  </a:cubicBezTo>
                  <a:cubicBezTo>
                    <a:pt x="488" y="440"/>
                    <a:pt x="344" y="688"/>
                    <a:pt x="368" y="896"/>
                  </a:cubicBezTo>
                  <a:cubicBezTo>
                    <a:pt x="392" y="1104"/>
                    <a:pt x="453" y="1359"/>
                    <a:pt x="528" y="1528"/>
                  </a:cubicBezTo>
                  <a:cubicBezTo>
                    <a:pt x="603" y="1697"/>
                    <a:pt x="756" y="1832"/>
                    <a:pt x="816" y="1912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701" name="Freeform 21"/>
            <p:cNvSpPr>
              <a:spLocks/>
            </p:cNvSpPr>
            <p:nvPr/>
          </p:nvSpPr>
          <p:spPr bwMode="hidden">
            <a:xfrm>
              <a:off x="2688" y="3228"/>
              <a:ext cx="3080" cy="1084"/>
            </a:xfrm>
            <a:custGeom>
              <a:avLst/>
              <a:gdLst/>
              <a:ahLst/>
              <a:cxnLst>
                <a:cxn ang="0">
                  <a:pos x="0" y="1084"/>
                </a:cxn>
                <a:cxn ang="0">
                  <a:pos x="424" y="932"/>
                </a:cxn>
                <a:cxn ang="0">
                  <a:pos x="640" y="292"/>
                </a:cxn>
                <a:cxn ang="0">
                  <a:pos x="1032" y="20"/>
                </a:cxn>
                <a:cxn ang="0">
                  <a:pos x="1536" y="172"/>
                </a:cxn>
                <a:cxn ang="0">
                  <a:pos x="2064" y="604"/>
                </a:cxn>
                <a:cxn ang="0">
                  <a:pos x="2400" y="940"/>
                </a:cxn>
                <a:cxn ang="0">
                  <a:pos x="3080" y="1084"/>
                </a:cxn>
              </a:cxnLst>
              <a:rect l="0" t="0" r="r" b="b"/>
              <a:pathLst>
                <a:path w="3080" h="1084">
                  <a:moveTo>
                    <a:pt x="0" y="1084"/>
                  </a:moveTo>
                  <a:cubicBezTo>
                    <a:pt x="71" y="1059"/>
                    <a:pt x="317" y="1064"/>
                    <a:pt x="424" y="932"/>
                  </a:cubicBezTo>
                  <a:cubicBezTo>
                    <a:pt x="531" y="800"/>
                    <a:pt x="539" y="444"/>
                    <a:pt x="640" y="292"/>
                  </a:cubicBezTo>
                  <a:cubicBezTo>
                    <a:pt x="741" y="140"/>
                    <a:pt x="883" y="40"/>
                    <a:pt x="1032" y="20"/>
                  </a:cubicBezTo>
                  <a:cubicBezTo>
                    <a:pt x="1181" y="0"/>
                    <a:pt x="1364" y="75"/>
                    <a:pt x="1536" y="172"/>
                  </a:cubicBezTo>
                  <a:cubicBezTo>
                    <a:pt x="1708" y="269"/>
                    <a:pt x="1920" y="476"/>
                    <a:pt x="2064" y="604"/>
                  </a:cubicBezTo>
                  <a:cubicBezTo>
                    <a:pt x="2208" y="732"/>
                    <a:pt x="2231" y="860"/>
                    <a:pt x="2400" y="940"/>
                  </a:cubicBezTo>
                  <a:cubicBezTo>
                    <a:pt x="2569" y="1020"/>
                    <a:pt x="2939" y="1054"/>
                    <a:pt x="3080" y="1084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7195" name="Picture 22" descr="Topbanx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33CC99"/>
                </a:clrFrom>
                <a:clrTo>
                  <a:srgbClr val="33CC99">
                    <a:alpha val="0"/>
                  </a:srgbClr>
                </a:clrTo>
              </a:clrChange>
            </a:blip>
            <a:srcRect l="31929" t="5319" b="4256"/>
            <a:stretch>
              <a:fillRect/>
            </a:stretch>
          </p:blipFill>
          <p:spPr bwMode="auto">
            <a:xfrm>
              <a:off x="0" y="0"/>
              <a:ext cx="325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1" name="Rectangle 2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2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705" name="Rectangle 2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658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0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658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07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658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785A045-D20E-4DB0-A9F1-4E9DCDB648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7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Blip>
          <a:blip r:embed="rId15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447800"/>
            <a:ext cx="8001000" cy="2332038"/>
          </a:xfrm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ru-RU" sz="7200" b="1" smtClean="0"/>
              <a:t>«Профессия – </a:t>
            </a:r>
            <a:br>
              <a:rPr lang="ru-RU" sz="7200" b="1" smtClean="0"/>
            </a:br>
            <a:r>
              <a:rPr lang="ru-RU" sz="7200" b="1" smtClean="0"/>
              <a:t>Родину защищать»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457200" y="609600"/>
            <a:ext cx="822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/>
              <a:t>Викторина по основам военной службы</a:t>
            </a:r>
          </a:p>
        </p:txBody>
      </p:sp>
      <p:pic>
        <p:nvPicPr>
          <p:cNvPr id="26631" name="Picture 7" descr="msotw9_temp0"/>
          <p:cNvPicPr>
            <a:picLocks noChangeAspect="1" noChangeArrowheads="1"/>
          </p:cNvPicPr>
          <p:nvPr/>
        </p:nvPicPr>
        <p:blipFill>
          <a:blip r:embed="rId2">
            <a:lum bright="12000" contrast="30000"/>
          </a:blip>
          <a:srcRect t="-127"/>
          <a:stretch>
            <a:fillRect/>
          </a:stretch>
        </p:blipFill>
        <p:spPr bwMode="auto">
          <a:xfrm>
            <a:off x="762000" y="4343400"/>
            <a:ext cx="2109788" cy="22098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3200400" y="4876800"/>
            <a:ext cx="5638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i="1" dirty="0">
                <a:latin typeface="Arial" charset="0"/>
              </a:rPr>
              <a:t>Преподаватель-организатор ОБЖ Ромненской СОШ имени И.А. Гончарова Онищенко Николай Александрович,      </a:t>
            </a:r>
            <a:r>
              <a:rPr lang="ru-RU" sz="1600" i="1" dirty="0">
                <a:latin typeface="Arial" charset="0"/>
              </a:rPr>
              <a:t>учитель высшей квалификационной категории</a:t>
            </a:r>
          </a:p>
          <a:p>
            <a:pPr>
              <a:spcBef>
                <a:spcPct val="50000"/>
              </a:spcBef>
              <a:defRPr/>
            </a:pPr>
            <a:endParaRPr lang="ru-RU" sz="2000" i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  <p:bldP spid="26628" grpId="0" autoUpdateAnimBg="0"/>
      <p:bldP spid="26632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229600" cy="1295400"/>
          </a:xfrm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FFFF00"/>
                </a:solidFill>
              </a:rPr>
              <a:t>Общевоинские уставы ВС РФ – закон воинской жизни</a:t>
            </a:r>
          </a:p>
        </p:txBody>
      </p:sp>
      <p:pic>
        <p:nvPicPr>
          <p:cNvPr id="80900" name="Picture 1028" descr="Дисциплинарные уставы императорской России"/>
          <p:cNvPicPr>
            <a:picLocks noChangeAspect="1" noChangeArrowheads="1"/>
          </p:cNvPicPr>
          <p:nvPr/>
        </p:nvPicPr>
        <p:blipFill>
          <a:blip r:embed="rId2" cstate="screen">
            <a:lum bright="12000" contrast="12000"/>
          </a:blip>
          <a:srcRect/>
          <a:stretch>
            <a:fillRect/>
          </a:stretch>
        </p:blipFill>
        <p:spPr bwMode="auto">
          <a:xfrm>
            <a:off x="6096000" y="1295400"/>
            <a:ext cx="2778125" cy="2084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80901" name="Text Box 1029"/>
          <p:cNvSpPr txBox="1">
            <a:spLocks noChangeArrowheads="1"/>
          </p:cNvSpPr>
          <p:nvPr/>
        </p:nvSpPr>
        <p:spPr bwMode="auto">
          <a:xfrm>
            <a:off x="609600" y="1600200"/>
            <a:ext cx="57912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i="1"/>
              <a:t>Это официальные нормативные документы, которые регламентируют повседневную деятельность военнослужащих, жизнь, быт и       несение службы в Вооружённых Силах.</a:t>
            </a:r>
          </a:p>
        </p:txBody>
      </p:sp>
      <p:sp>
        <p:nvSpPr>
          <p:cNvPr id="80903" name="AutoShape 1031"/>
          <p:cNvSpPr>
            <a:spLocks noChangeArrowheads="1"/>
          </p:cNvSpPr>
          <p:nvPr/>
        </p:nvSpPr>
        <p:spPr bwMode="auto">
          <a:xfrm>
            <a:off x="1295400" y="3733800"/>
            <a:ext cx="67056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/>
              <a:t>Устав Внутренней службы ВС РФ</a:t>
            </a:r>
          </a:p>
        </p:txBody>
      </p:sp>
      <p:sp>
        <p:nvSpPr>
          <p:cNvPr id="80905" name="AutoShape 1033"/>
          <p:cNvSpPr>
            <a:spLocks noChangeArrowheads="1"/>
          </p:cNvSpPr>
          <p:nvPr/>
        </p:nvSpPr>
        <p:spPr bwMode="auto">
          <a:xfrm>
            <a:off x="1295400" y="4343400"/>
            <a:ext cx="67056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/>
              <a:t>Устав гарнизонной и караульной служб ВС РФ</a:t>
            </a:r>
          </a:p>
        </p:txBody>
      </p:sp>
      <p:sp>
        <p:nvSpPr>
          <p:cNvPr id="80906" name="AutoShape 1034"/>
          <p:cNvSpPr>
            <a:spLocks noChangeArrowheads="1"/>
          </p:cNvSpPr>
          <p:nvPr/>
        </p:nvSpPr>
        <p:spPr bwMode="auto">
          <a:xfrm>
            <a:off x="1295400" y="4953000"/>
            <a:ext cx="67056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/>
              <a:t>Дисциплинарный устав службы ВС РФ</a:t>
            </a:r>
          </a:p>
        </p:txBody>
      </p:sp>
      <p:sp>
        <p:nvSpPr>
          <p:cNvPr id="80907" name="AutoShape 1035"/>
          <p:cNvSpPr>
            <a:spLocks noChangeArrowheads="1"/>
          </p:cNvSpPr>
          <p:nvPr/>
        </p:nvSpPr>
        <p:spPr bwMode="auto">
          <a:xfrm>
            <a:off x="1295400" y="5562600"/>
            <a:ext cx="67056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/>
              <a:t>?</a:t>
            </a:r>
          </a:p>
        </p:txBody>
      </p:sp>
      <p:sp>
        <p:nvSpPr>
          <p:cNvPr id="80908" name="Text Box 1036"/>
          <p:cNvSpPr txBox="1">
            <a:spLocks noChangeArrowheads="1"/>
          </p:cNvSpPr>
          <p:nvPr/>
        </p:nvSpPr>
        <p:spPr bwMode="auto">
          <a:xfrm>
            <a:off x="1600200" y="61722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/>
              <a:t>  Назови четвёртый общевоинский устав ВС РФ.</a:t>
            </a:r>
          </a:p>
        </p:txBody>
      </p:sp>
      <p:sp>
        <p:nvSpPr>
          <p:cNvPr id="80910" name="Oval 1038"/>
          <p:cNvSpPr>
            <a:spLocks noChangeArrowheads="1"/>
          </p:cNvSpPr>
          <p:nvPr/>
        </p:nvSpPr>
        <p:spPr bwMode="auto">
          <a:xfrm>
            <a:off x="762000" y="60198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/>
              <a:t>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0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0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autoUpdateAnimBg="0"/>
      <p:bldP spid="80901" grpId="0" autoUpdateAnimBg="0"/>
      <p:bldP spid="80903" grpId="0" animBg="1" autoUpdateAnimBg="0"/>
      <p:bldP spid="80905" grpId="0" animBg="1" autoUpdateAnimBg="0"/>
      <p:bldP spid="80906" grpId="0" animBg="1" autoUpdateAnimBg="0"/>
      <p:bldP spid="80907" grpId="0" animBg="1" autoUpdateAnimBg="0"/>
      <p:bldP spid="80908" grpId="0" autoUpdateAnimBg="0"/>
      <p:bldP spid="80910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371600"/>
          </a:xfrm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FFFF00"/>
                </a:solidFill>
              </a:rPr>
              <a:t>Военная присяга – клятва воина на верность Родине </a:t>
            </a:r>
          </a:p>
        </p:txBody>
      </p:sp>
      <p:pic>
        <p:nvPicPr>
          <p:cNvPr id="81923" name="Picture 3" descr="Присяга"/>
          <p:cNvPicPr>
            <a:picLocks noChangeAspect="1" noChangeArrowheads="1"/>
          </p:cNvPicPr>
          <p:nvPr/>
        </p:nvPicPr>
        <p:blipFill>
          <a:blip r:embed="rId2">
            <a:lum bright="12000" contrast="6000"/>
          </a:blip>
          <a:srcRect/>
          <a:stretch>
            <a:fillRect/>
          </a:stretch>
        </p:blipFill>
        <p:spPr bwMode="auto">
          <a:xfrm>
            <a:off x="6118225" y="990600"/>
            <a:ext cx="2657475" cy="434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533400" y="1600200"/>
            <a:ext cx="4953000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/>
              <a:t>      	«Я, (Ф.И.О.), ……. присягаю на верность своему Отечеству – Российской Федерации.                   	Клянусь ……..  соблюдать Конституцию Российской Федерации, строго выполнять требования воинских уставов, приказы командиров и начальников.     	Клянусь ………  исполнять воинский долг, мужественно защищать свободу, независимость и конституционный строй России, народ и Отечество».	      </a:t>
            </a:r>
          </a:p>
          <a:p>
            <a:pPr>
              <a:spcBef>
                <a:spcPct val="50000"/>
              </a:spcBef>
              <a:defRPr/>
            </a:pPr>
            <a:r>
              <a:rPr lang="ru-RU" sz="2400"/>
              <a:t>     </a:t>
            </a:r>
          </a:p>
          <a:p>
            <a:pPr>
              <a:spcBef>
                <a:spcPct val="50000"/>
              </a:spcBef>
              <a:defRPr/>
            </a:pPr>
            <a:r>
              <a:rPr lang="ru-RU" sz="2400"/>
              <a:t>	</a:t>
            </a:r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5943600" y="5410200"/>
            <a:ext cx="3200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>
                <a:solidFill>
                  <a:srgbClr val="FFFF00"/>
                </a:solidFill>
              </a:rPr>
              <a:t>Вставь пропущенные     слова в текст присяги.</a:t>
            </a:r>
          </a:p>
        </p:txBody>
      </p:sp>
      <p:sp>
        <p:nvSpPr>
          <p:cNvPr id="81928" name="Oval 8"/>
          <p:cNvSpPr>
            <a:spLocks noChangeArrowheads="1"/>
          </p:cNvSpPr>
          <p:nvPr/>
        </p:nvSpPr>
        <p:spPr bwMode="auto">
          <a:xfrm>
            <a:off x="5181600" y="59436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/>
              <a:t>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autoUpdateAnimBg="0"/>
      <p:bldP spid="81924" grpId="0" autoUpdateAnimBg="0"/>
      <p:bldP spid="81925" grpId="0" autoUpdateAnimBg="0"/>
      <p:bldP spid="81928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295400"/>
          </a:xfrm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FFFF00"/>
                </a:solidFill>
              </a:rPr>
              <a:t>Прохождение военной службы по призыву</a:t>
            </a: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304800" y="1676400"/>
            <a:ext cx="883920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defRPr/>
            </a:pPr>
            <a:r>
              <a:rPr lang="ru-RU" sz="2800"/>
              <a:t>		Призыву на военную службу подлежат граждане мужского пола в возрасте от 18 до 27 лет, состоящие или обязанные состоять на воинском учёте, не пребывающие в запасе и не имеющие права              на освобождение от военной службы.</a:t>
            </a:r>
          </a:p>
          <a:p>
            <a:pPr marL="457200" indent="-457200">
              <a:spcBef>
                <a:spcPct val="50000"/>
              </a:spcBef>
              <a:defRPr/>
            </a:pPr>
            <a:r>
              <a:rPr lang="ru-RU" sz="2800"/>
              <a:t>		Призыв граждан на военную службу осуществляют на основании указов …. .</a:t>
            </a:r>
          </a:p>
          <a:p>
            <a:pPr marL="457200" indent="-457200">
              <a:spcBef>
                <a:spcPct val="50000"/>
              </a:spcBef>
              <a:defRPr/>
            </a:pPr>
            <a:r>
              <a:rPr lang="ru-RU" sz="2800" i="1"/>
              <a:t>     1.  Президента  Российской Федерации;                        2.  Правительства Российской Федерации;                3.  Министра обороны Российской Федерации.</a:t>
            </a:r>
          </a:p>
        </p:txBody>
      </p:sp>
      <p:pic>
        <p:nvPicPr>
          <p:cNvPr id="82948" name="Picture 4" descr="msotw9_temp0"/>
          <p:cNvPicPr>
            <a:picLocks noChangeAspect="1" noChangeArrowheads="1"/>
          </p:cNvPicPr>
          <p:nvPr/>
        </p:nvPicPr>
        <p:blipFill>
          <a:blip r:embed="rId2" cstate="screen">
            <a:lum bright="6000" contrast="12000"/>
          </a:blip>
          <a:srcRect/>
          <a:stretch>
            <a:fillRect/>
          </a:stretch>
        </p:blipFill>
        <p:spPr bwMode="auto">
          <a:xfrm>
            <a:off x="7772400" y="3048000"/>
            <a:ext cx="1095375" cy="2932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82950" name="Oval 6"/>
          <p:cNvSpPr>
            <a:spLocks noChangeArrowheads="1"/>
          </p:cNvSpPr>
          <p:nvPr/>
        </p:nvSpPr>
        <p:spPr bwMode="auto">
          <a:xfrm>
            <a:off x="228600" y="39624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autoUpdateAnimBg="0"/>
      <p:bldP spid="82947" grpId="0" autoUpdateAnimBg="0"/>
      <p:bldP spid="82950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2000" cy="609600"/>
          </a:xfrm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ru-RU" b="1" smtClean="0">
                <a:solidFill>
                  <a:srgbClr val="FFFF00"/>
                </a:solidFill>
              </a:rPr>
              <a:t>Воинские звания военнослужащих</a:t>
            </a:r>
          </a:p>
        </p:txBody>
      </p:sp>
      <p:graphicFrame>
        <p:nvGraphicFramePr>
          <p:cNvPr id="84998" name="Object 6"/>
          <p:cNvGraphicFramePr>
            <a:graphicFrameLocks noChangeAspect="1"/>
          </p:cNvGraphicFramePr>
          <p:nvPr/>
        </p:nvGraphicFramePr>
        <p:xfrm>
          <a:off x="1295400" y="990600"/>
          <a:ext cx="6553200" cy="5229225"/>
        </p:xfrm>
        <a:graphic>
          <a:graphicData uri="http://schemas.openxmlformats.org/presentationml/2006/ole">
            <p:oleObj spid="_x0000_s2050" name="Точечный рисунок" r:id="rId3" imgW="4009524" imgH="3200000" progId="">
              <p:embed/>
            </p:oleObj>
          </a:graphicData>
        </a:graphic>
      </p:graphicFrame>
      <p:sp>
        <p:nvSpPr>
          <p:cNvPr id="84999" name="Oval 7"/>
          <p:cNvSpPr>
            <a:spLocks noChangeArrowheads="1"/>
          </p:cNvSpPr>
          <p:nvPr/>
        </p:nvSpPr>
        <p:spPr bwMode="auto">
          <a:xfrm>
            <a:off x="3962400" y="1981200"/>
            <a:ext cx="457200" cy="457200"/>
          </a:xfrm>
          <a:prstGeom prst="ellipse">
            <a:avLst/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/>
              <a:t>1</a:t>
            </a:r>
          </a:p>
        </p:txBody>
      </p:sp>
      <p:sp>
        <p:nvSpPr>
          <p:cNvPr id="85000" name="Oval 8"/>
          <p:cNvSpPr>
            <a:spLocks noChangeArrowheads="1"/>
          </p:cNvSpPr>
          <p:nvPr/>
        </p:nvSpPr>
        <p:spPr bwMode="auto">
          <a:xfrm>
            <a:off x="3962400" y="3505200"/>
            <a:ext cx="457200" cy="457200"/>
          </a:xfrm>
          <a:prstGeom prst="ellipse">
            <a:avLst/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/>
              <a:t>2</a:t>
            </a:r>
          </a:p>
        </p:txBody>
      </p:sp>
      <p:sp>
        <p:nvSpPr>
          <p:cNvPr id="85001" name="Oval 9"/>
          <p:cNvSpPr>
            <a:spLocks noChangeArrowheads="1"/>
          </p:cNvSpPr>
          <p:nvPr/>
        </p:nvSpPr>
        <p:spPr bwMode="auto">
          <a:xfrm>
            <a:off x="3962400" y="5029200"/>
            <a:ext cx="457200" cy="457200"/>
          </a:xfrm>
          <a:prstGeom prst="ellipse">
            <a:avLst/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/>
              <a:t>3</a:t>
            </a:r>
          </a:p>
        </p:txBody>
      </p:sp>
      <p:sp>
        <p:nvSpPr>
          <p:cNvPr id="85002" name="Oval 10"/>
          <p:cNvSpPr>
            <a:spLocks noChangeArrowheads="1"/>
          </p:cNvSpPr>
          <p:nvPr/>
        </p:nvSpPr>
        <p:spPr bwMode="auto">
          <a:xfrm>
            <a:off x="7467600" y="1905000"/>
            <a:ext cx="457200" cy="457200"/>
          </a:xfrm>
          <a:prstGeom prst="ellipse">
            <a:avLst/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/>
              <a:t>4</a:t>
            </a:r>
          </a:p>
        </p:txBody>
      </p:sp>
      <p:sp>
        <p:nvSpPr>
          <p:cNvPr id="85003" name="Oval 11"/>
          <p:cNvSpPr>
            <a:spLocks noChangeArrowheads="1"/>
          </p:cNvSpPr>
          <p:nvPr/>
        </p:nvSpPr>
        <p:spPr bwMode="auto">
          <a:xfrm>
            <a:off x="7467600" y="3505200"/>
            <a:ext cx="457200" cy="457200"/>
          </a:xfrm>
          <a:prstGeom prst="ellipse">
            <a:avLst/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/>
              <a:t>5</a:t>
            </a:r>
          </a:p>
        </p:txBody>
      </p:sp>
      <p:sp>
        <p:nvSpPr>
          <p:cNvPr id="85004" name="Oval 12"/>
          <p:cNvSpPr>
            <a:spLocks noChangeArrowheads="1"/>
          </p:cNvSpPr>
          <p:nvPr/>
        </p:nvSpPr>
        <p:spPr bwMode="auto">
          <a:xfrm>
            <a:off x="7467600" y="5029200"/>
            <a:ext cx="457200" cy="457200"/>
          </a:xfrm>
          <a:prstGeom prst="ellipse">
            <a:avLst/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/>
              <a:t>6</a:t>
            </a:r>
          </a:p>
        </p:txBody>
      </p:sp>
      <p:sp>
        <p:nvSpPr>
          <p:cNvPr id="85005" name="Text Box 13"/>
          <p:cNvSpPr txBox="1">
            <a:spLocks noChangeArrowheads="1"/>
          </p:cNvSpPr>
          <p:nvPr/>
        </p:nvSpPr>
        <p:spPr bwMode="auto">
          <a:xfrm>
            <a:off x="990600" y="5943600"/>
            <a:ext cx="7467600" cy="4572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>
                <a:solidFill>
                  <a:schemeClr val="bg2"/>
                </a:solidFill>
              </a:rPr>
              <a:t>Какие воинские звания изображены на погонах?</a:t>
            </a:r>
          </a:p>
        </p:txBody>
      </p:sp>
      <p:sp>
        <p:nvSpPr>
          <p:cNvPr id="85007" name="Oval 15"/>
          <p:cNvSpPr>
            <a:spLocks noChangeArrowheads="1"/>
          </p:cNvSpPr>
          <p:nvPr/>
        </p:nvSpPr>
        <p:spPr bwMode="auto">
          <a:xfrm>
            <a:off x="8305800" y="51054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5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5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5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5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5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5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85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 autoUpdateAnimBg="0"/>
      <p:bldP spid="84999" grpId="0" animBg="1" autoUpdateAnimBg="0"/>
      <p:bldP spid="85000" grpId="0" animBg="1" autoUpdateAnimBg="0"/>
      <p:bldP spid="85001" grpId="0" animBg="1" autoUpdateAnimBg="0"/>
      <p:bldP spid="85002" grpId="0" animBg="1" autoUpdateAnimBg="0"/>
      <p:bldP spid="85003" grpId="0" animBg="1" autoUpdateAnimBg="0"/>
      <p:bldP spid="85004" grpId="0" animBg="1" autoUpdateAnimBg="0"/>
      <p:bldP spid="85005" grpId="0" animBg="1" autoUpdateAnimBg="0"/>
      <p:bldP spid="85007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457200" y="228600"/>
            <a:ext cx="838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b"/>
          <a:lstStyle/>
          <a:p>
            <a:pPr algn="ctr">
              <a:defRPr/>
            </a:pPr>
            <a:r>
              <a:rPr lang="ru-RU" sz="4400" b="1">
                <a:solidFill>
                  <a:srgbClr val="FFFF00"/>
                </a:solidFill>
                <a:latin typeface="Arial Narrow" pitchFamily="34" charset="0"/>
              </a:rPr>
              <a:t>Военная служба по контракту</a:t>
            </a: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685800" y="4876800"/>
            <a:ext cx="8077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/>
              <a:t>Первый контракт о прохождении военной службы вправе заключать граждане в возрасте:</a:t>
            </a: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685800" y="60960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/>
              <a:t>а)  16 – 40 лет;	б)  18 – 27 лет;	в)  18 – 40 лет.</a:t>
            </a:r>
          </a:p>
        </p:txBody>
      </p:sp>
      <p:graphicFrame>
        <p:nvGraphicFramePr>
          <p:cNvPr id="86022" name="Object 6"/>
          <p:cNvGraphicFramePr>
            <a:graphicFrameLocks noChangeAspect="1"/>
          </p:cNvGraphicFramePr>
          <p:nvPr/>
        </p:nvGraphicFramePr>
        <p:xfrm>
          <a:off x="1905000" y="1066800"/>
          <a:ext cx="5638800" cy="3632200"/>
        </p:xfrm>
        <a:graphic>
          <a:graphicData uri="http://schemas.openxmlformats.org/presentationml/2006/ole">
            <p:oleObj spid="_x0000_s3074" name="Точечный рисунок" r:id="rId3" imgW="3505689" imgH="2257740" progId="">
              <p:embed/>
            </p:oleObj>
          </a:graphicData>
        </a:graphic>
      </p:graphicFrame>
      <p:sp>
        <p:nvSpPr>
          <p:cNvPr id="86024" name="Oval 8"/>
          <p:cNvSpPr>
            <a:spLocks noChangeArrowheads="1"/>
          </p:cNvSpPr>
          <p:nvPr/>
        </p:nvSpPr>
        <p:spPr bwMode="auto">
          <a:xfrm>
            <a:off x="838200" y="41148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autoUpdateAnimBg="0"/>
      <p:bldP spid="86020" grpId="0" autoUpdateAnimBg="0"/>
      <p:bldP spid="86021" grpId="0" autoUpdateAnimBg="0"/>
      <p:bldP spid="86024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685800" y="228600"/>
            <a:ext cx="6705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b"/>
          <a:lstStyle/>
          <a:p>
            <a:pPr>
              <a:defRPr/>
            </a:pPr>
            <a:r>
              <a:rPr lang="ru-RU" sz="4400" b="1">
                <a:solidFill>
                  <a:srgbClr val="FFFF00"/>
                </a:solidFill>
                <a:latin typeface="Arial Narrow" pitchFamily="34" charset="0"/>
              </a:rPr>
              <a:t>Альтернативная гражданская служба</a:t>
            </a: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685800" y="3962400"/>
            <a:ext cx="81534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/>
              <a:t>В каких случаях гражданин не имеет право на замену военной службы по призыву альтернативной гражданской службой?</a:t>
            </a:r>
          </a:p>
        </p:txBody>
      </p:sp>
      <p:pic>
        <p:nvPicPr>
          <p:cNvPr id="87044" name="Picture 4" descr="E:\PFiles\MSOffice\Clipart\standard\stddir1\bd07099_.wmf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 bwMode="auto">
          <a:xfrm>
            <a:off x="6942138" y="381000"/>
            <a:ext cx="18002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5" name="Picture 5" descr="E:\PFiles\MSOffice\Clipart\standard\stddir4\pe01852_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828800"/>
            <a:ext cx="21336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7" name="WordArt 7"/>
          <p:cNvSpPr>
            <a:spLocks noChangeArrowheads="1" noChangeShapeType="1" noTextEdit="1"/>
          </p:cNvSpPr>
          <p:nvPr/>
        </p:nvSpPr>
        <p:spPr bwMode="auto">
          <a:xfrm>
            <a:off x="4648200" y="1828800"/>
            <a:ext cx="609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?</a:t>
            </a:r>
          </a:p>
        </p:txBody>
      </p:sp>
      <p:sp>
        <p:nvSpPr>
          <p:cNvPr id="87048" name="Text Box 8"/>
          <p:cNvSpPr txBox="1">
            <a:spLocks noChangeArrowheads="1"/>
          </p:cNvSpPr>
          <p:nvPr/>
        </p:nvSpPr>
        <p:spPr bwMode="auto">
          <a:xfrm>
            <a:off x="457200" y="5410200"/>
            <a:ext cx="86868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i="1"/>
              <a:t>а)  если это противоречит его убеждениям и вероисповеданию; б)  если он относится к коренному малочисленному народу;       в)  если он признан ограниченно годным к военной службе.</a:t>
            </a:r>
            <a:r>
              <a:rPr lang="ru-RU" sz="2400"/>
              <a:t>          </a:t>
            </a:r>
          </a:p>
          <a:p>
            <a:pPr>
              <a:spcBef>
                <a:spcPct val="50000"/>
              </a:spcBef>
              <a:defRPr/>
            </a:pPr>
            <a:endParaRPr lang="ru-RU" sz="2400"/>
          </a:p>
        </p:txBody>
      </p:sp>
      <p:sp>
        <p:nvSpPr>
          <p:cNvPr id="87049" name="AutoShape 9"/>
          <p:cNvSpPr>
            <a:spLocks noChangeArrowheads="1"/>
          </p:cNvSpPr>
          <p:nvPr/>
        </p:nvSpPr>
        <p:spPr bwMode="auto">
          <a:xfrm>
            <a:off x="3429000" y="2971800"/>
            <a:ext cx="3429000" cy="457200"/>
          </a:xfrm>
          <a:prstGeom prst="rightArrow">
            <a:avLst>
              <a:gd name="adj1" fmla="val 50000"/>
              <a:gd name="adj2" fmla="val 18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7051" name="Oval 11"/>
          <p:cNvSpPr>
            <a:spLocks noChangeArrowheads="1"/>
          </p:cNvSpPr>
          <p:nvPr/>
        </p:nvSpPr>
        <p:spPr bwMode="auto">
          <a:xfrm>
            <a:off x="8229600" y="48006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7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7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7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 autoUpdateAnimBg="0"/>
      <p:bldP spid="87043" grpId="0" autoUpdateAnimBg="0"/>
      <p:bldP spid="87047" grpId="0" animBg="1"/>
      <p:bldP spid="87048" grpId="0" autoUpdateAnimBg="0"/>
      <p:bldP spid="87049" grpId="0" animBg="1"/>
      <p:bldP spid="87051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762000" y="381000"/>
            <a:ext cx="79248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/>
              <a:t>	Вид Вооружённых Сил  России, предназначенный для отражения воздушно-космического нападения, завоевания господства в воздухе, а также для решения ударных, разведывательных, транспортных и специальных задач.</a:t>
            </a: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609600" y="3200400"/>
            <a:ext cx="8077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i="1"/>
              <a:t>а)   Ракетные войска стратегического назначения (РВСН);</a:t>
            </a:r>
          </a:p>
          <a:p>
            <a:pPr>
              <a:spcBef>
                <a:spcPct val="50000"/>
              </a:spcBef>
              <a:defRPr/>
            </a:pPr>
            <a:r>
              <a:rPr lang="ru-RU" sz="2400" i="1"/>
              <a:t>б)  Военно-Воздушные Силы (ВВС);</a:t>
            </a:r>
          </a:p>
          <a:p>
            <a:pPr>
              <a:spcBef>
                <a:spcPct val="50000"/>
              </a:spcBef>
              <a:defRPr/>
            </a:pPr>
            <a:r>
              <a:rPr lang="ru-RU" sz="2400" i="1"/>
              <a:t>в)  Космические войска (КВ).</a:t>
            </a:r>
          </a:p>
        </p:txBody>
      </p:sp>
      <p:graphicFrame>
        <p:nvGraphicFramePr>
          <p:cNvPr id="88069" name="Object 5"/>
          <p:cNvGraphicFramePr>
            <a:graphicFrameLocks noChangeAspect="1"/>
          </p:cNvGraphicFramePr>
          <p:nvPr/>
        </p:nvGraphicFramePr>
        <p:xfrm>
          <a:off x="4724400" y="4800600"/>
          <a:ext cx="4191000" cy="1789113"/>
        </p:xfrm>
        <a:graphic>
          <a:graphicData uri="http://schemas.openxmlformats.org/presentationml/2006/ole">
            <p:oleObj spid="_x0000_s4098" name="Точечный рисунок" r:id="rId3" imgW="4904762" imgH="2095793" progId="">
              <p:embed/>
            </p:oleObj>
          </a:graphicData>
        </a:graphic>
      </p:graphicFrame>
      <p:sp>
        <p:nvSpPr>
          <p:cNvPr id="88071" name="Oval 7"/>
          <p:cNvSpPr>
            <a:spLocks noChangeArrowheads="1"/>
          </p:cNvSpPr>
          <p:nvPr/>
        </p:nvSpPr>
        <p:spPr bwMode="auto">
          <a:xfrm>
            <a:off x="3581400" y="55626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/>
              <a:t>15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 autoUpdateAnimBg="0"/>
      <p:bldP spid="88067" grpId="0" autoUpdateAnimBg="0"/>
      <p:bldP spid="88071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762000" y="533400"/>
            <a:ext cx="81534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/>
              <a:t>Строгое и точное соблюдение всеми военнослужащими порядка и правил, установленных законами, воинскими уставами  и приказами командиров (начальников) -</a:t>
            </a: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609600" y="2971800"/>
            <a:ext cx="3810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i="1"/>
              <a:t>а)  воинская честь;</a:t>
            </a:r>
          </a:p>
          <a:p>
            <a:pPr>
              <a:spcBef>
                <a:spcPct val="50000"/>
              </a:spcBef>
              <a:defRPr/>
            </a:pPr>
            <a:r>
              <a:rPr lang="ru-RU" sz="2400" i="1"/>
              <a:t>б)  воинская дисциплина;</a:t>
            </a:r>
          </a:p>
          <a:p>
            <a:pPr>
              <a:spcBef>
                <a:spcPct val="50000"/>
              </a:spcBef>
              <a:defRPr/>
            </a:pPr>
            <a:r>
              <a:rPr lang="ru-RU" sz="2400" i="1"/>
              <a:t>в)  воинское приветствие.</a:t>
            </a:r>
          </a:p>
        </p:txBody>
      </p:sp>
      <p:graphicFrame>
        <p:nvGraphicFramePr>
          <p:cNvPr id="89092" name="Object 4"/>
          <p:cNvGraphicFramePr>
            <a:graphicFrameLocks noChangeAspect="1"/>
          </p:cNvGraphicFramePr>
          <p:nvPr/>
        </p:nvGraphicFramePr>
        <p:xfrm>
          <a:off x="4495800" y="2971800"/>
          <a:ext cx="4267200" cy="2709863"/>
        </p:xfrm>
        <a:graphic>
          <a:graphicData uri="http://schemas.openxmlformats.org/presentationml/2006/ole">
            <p:oleObj spid="_x0000_s5122" name="Точечный рисунок" r:id="rId3" imgW="3572374" imgH="2266667" progId="">
              <p:embed/>
            </p:oleObj>
          </a:graphicData>
        </a:graphic>
      </p:graphicFrame>
      <p:sp>
        <p:nvSpPr>
          <p:cNvPr id="89094" name="Oval 6"/>
          <p:cNvSpPr>
            <a:spLocks noChangeArrowheads="1"/>
          </p:cNvSpPr>
          <p:nvPr/>
        </p:nvSpPr>
        <p:spPr bwMode="auto">
          <a:xfrm>
            <a:off x="2133600" y="53340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/>
              <a:t>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 autoUpdateAnimBg="0"/>
      <p:bldP spid="89091" grpId="0" autoUpdateAnimBg="0"/>
      <p:bldP spid="89094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5" name="Picture 3" descr="D:\DOCUME~1\C9A4~1\LOCALS~1\Temp\\msotw9_temp0.jpg"/>
          <p:cNvPicPr>
            <a:picLocks noChangeAspect="1" noChangeArrowheads="1"/>
          </p:cNvPicPr>
          <p:nvPr/>
        </p:nvPicPr>
        <p:blipFill>
          <a:blip r:embed="rId2" cstate="screen">
            <a:lum bright="-6000" contrast="30000"/>
          </a:blip>
          <a:srcRect/>
          <a:stretch>
            <a:fillRect/>
          </a:stretch>
        </p:blipFill>
        <p:spPr bwMode="auto">
          <a:xfrm>
            <a:off x="762000" y="2667000"/>
            <a:ext cx="8001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762000" y="685800"/>
            <a:ext cx="7924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/>
              <a:t>	Какая эмблема обозначает ракетные войска стратегического назначения?</a:t>
            </a:r>
          </a:p>
        </p:txBody>
      </p:sp>
      <p:sp>
        <p:nvSpPr>
          <p:cNvPr id="90117" name="Oval 5"/>
          <p:cNvSpPr>
            <a:spLocks noChangeArrowheads="1"/>
          </p:cNvSpPr>
          <p:nvPr/>
        </p:nvSpPr>
        <p:spPr bwMode="auto">
          <a:xfrm>
            <a:off x="1676400" y="5486400"/>
            <a:ext cx="457200" cy="457200"/>
          </a:xfrm>
          <a:prstGeom prst="ellipse">
            <a:avLst/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/>
              <a:t>1</a:t>
            </a:r>
          </a:p>
        </p:txBody>
      </p:sp>
      <p:sp>
        <p:nvSpPr>
          <p:cNvPr id="90118" name="Oval 6"/>
          <p:cNvSpPr>
            <a:spLocks noChangeArrowheads="1"/>
          </p:cNvSpPr>
          <p:nvPr/>
        </p:nvSpPr>
        <p:spPr bwMode="auto">
          <a:xfrm>
            <a:off x="4419600" y="5486400"/>
            <a:ext cx="457200" cy="457200"/>
          </a:xfrm>
          <a:prstGeom prst="ellipse">
            <a:avLst/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/>
              <a:t>2</a:t>
            </a:r>
          </a:p>
        </p:txBody>
      </p:sp>
      <p:sp>
        <p:nvSpPr>
          <p:cNvPr id="90119" name="Oval 7"/>
          <p:cNvSpPr>
            <a:spLocks noChangeArrowheads="1"/>
          </p:cNvSpPr>
          <p:nvPr/>
        </p:nvSpPr>
        <p:spPr bwMode="auto">
          <a:xfrm>
            <a:off x="6934200" y="5486400"/>
            <a:ext cx="457200" cy="457200"/>
          </a:xfrm>
          <a:prstGeom prst="ellipse">
            <a:avLst/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/>
              <a:t>3</a:t>
            </a:r>
          </a:p>
        </p:txBody>
      </p:sp>
      <p:sp>
        <p:nvSpPr>
          <p:cNvPr id="90120" name="Oval 8"/>
          <p:cNvSpPr>
            <a:spLocks noChangeArrowheads="1"/>
          </p:cNvSpPr>
          <p:nvPr/>
        </p:nvSpPr>
        <p:spPr bwMode="auto">
          <a:xfrm>
            <a:off x="8305800" y="22860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/>
              <a:t>17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6" grpId="0" autoUpdateAnimBg="0"/>
      <p:bldP spid="90117" grpId="0" animBg="1" autoUpdateAnimBg="0"/>
      <p:bldP spid="90118" grpId="0" animBg="1" autoUpdateAnimBg="0"/>
      <p:bldP spid="90119" grpId="0" animBg="1" autoUpdateAnimBg="0"/>
      <p:bldP spid="90120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141" name="Object 5"/>
          <p:cNvGraphicFramePr>
            <a:graphicFrameLocks noChangeAspect="1"/>
          </p:cNvGraphicFramePr>
          <p:nvPr/>
        </p:nvGraphicFramePr>
        <p:xfrm>
          <a:off x="1600200" y="1600200"/>
          <a:ext cx="6248400" cy="4506913"/>
        </p:xfrm>
        <a:graphic>
          <a:graphicData uri="http://schemas.openxmlformats.org/presentationml/2006/ole">
            <p:oleObj spid="_x0000_s6146" name="Точечный рисунок" r:id="rId3" imgW="2152951" imgH="1552792" progId="">
              <p:embed/>
            </p:oleObj>
          </a:graphicData>
        </a:graphic>
      </p:graphicFrame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762000" y="381000"/>
            <a:ext cx="8077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/>
              <a:t>Какая эмблема обозначает войска радиационной, химической и биологической защиты?</a:t>
            </a:r>
          </a:p>
        </p:txBody>
      </p:sp>
      <p:sp>
        <p:nvSpPr>
          <p:cNvPr id="91143" name="Oval 7"/>
          <p:cNvSpPr>
            <a:spLocks noChangeArrowheads="1"/>
          </p:cNvSpPr>
          <p:nvPr/>
        </p:nvSpPr>
        <p:spPr bwMode="auto">
          <a:xfrm>
            <a:off x="2362200" y="3505200"/>
            <a:ext cx="457200" cy="457200"/>
          </a:xfrm>
          <a:prstGeom prst="ellipse">
            <a:avLst/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/>
              <a:t>1</a:t>
            </a:r>
          </a:p>
        </p:txBody>
      </p:sp>
      <p:sp>
        <p:nvSpPr>
          <p:cNvPr id="91144" name="Oval 8"/>
          <p:cNvSpPr>
            <a:spLocks noChangeArrowheads="1"/>
          </p:cNvSpPr>
          <p:nvPr/>
        </p:nvSpPr>
        <p:spPr bwMode="auto">
          <a:xfrm>
            <a:off x="4495800" y="3505200"/>
            <a:ext cx="457200" cy="457200"/>
          </a:xfrm>
          <a:prstGeom prst="ellipse">
            <a:avLst/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/>
              <a:t>2</a:t>
            </a:r>
          </a:p>
        </p:txBody>
      </p:sp>
      <p:sp>
        <p:nvSpPr>
          <p:cNvPr id="91145" name="Oval 9"/>
          <p:cNvSpPr>
            <a:spLocks noChangeArrowheads="1"/>
          </p:cNvSpPr>
          <p:nvPr/>
        </p:nvSpPr>
        <p:spPr bwMode="auto">
          <a:xfrm>
            <a:off x="6629400" y="3505200"/>
            <a:ext cx="457200" cy="457200"/>
          </a:xfrm>
          <a:prstGeom prst="ellipse">
            <a:avLst/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/>
              <a:t>3</a:t>
            </a:r>
          </a:p>
        </p:txBody>
      </p:sp>
      <p:sp>
        <p:nvSpPr>
          <p:cNvPr id="91146" name="Oval 10"/>
          <p:cNvSpPr>
            <a:spLocks noChangeArrowheads="1"/>
          </p:cNvSpPr>
          <p:nvPr/>
        </p:nvSpPr>
        <p:spPr bwMode="auto">
          <a:xfrm>
            <a:off x="2362200" y="5943600"/>
            <a:ext cx="457200" cy="457200"/>
          </a:xfrm>
          <a:prstGeom prst="ellipse">
            <a:avLst/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/>
              <a:t>4</a:t>
            </a:r>
          </a:p>
        </p:txBody>
      </p:sp>
      <p:sp>
        <p:nvSpPr>
          <p:cNvPr id="91147" name="Oval 11"/>
          <p:cNvSpPr>
            <a:spLocks noChangeArrowheads="1"/>
          </p:cNvSpPr>
          <p:nvPr/>
        </p:nvSpPr>
        <p:spPr bwMode="auto">
          <a:xfrm>
            <a:off x="4495800" y="5943600"/>
            <a:ext cx="457200" cy="457200"/>
          </a:xfrm>
          <a:prstGeom prst="ellipse">
            <a:avLst/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/>
              <a:t>5</a:t>
            </a:r>
          </a:p>
        </p:txBody>
      </p:sp>
      <p:sp>
        <p:nvSpPr>
          <p:cNvPr id="91148" name="Oval 12"/>
          <p:cNvSpPr>
            <a:spLocks noChangeArrowheads="1"/>
          </p:cNvSpPr>
          <p:nvPr/>
        </p:nvSpPr>
        <p:spPr bwMode="auto">
          <a:xfrm>
            <a:off x="6629400" y="5943600"/>
            <a:ext cx="457200" cy="457200"/>
          </a:xfrm>
          <a:prstGeom prst="ellipse">
            <a:avLst/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/>
              <a:t>6</a:t>
            </a:r>
          </a:p>
        </p:txBody>
      </p:sp>
      <p:sp>
        <p:nvSpPr>
          <p:cNvPr id="91150" name="Oval 14"/>
          <p:cNvSpPr>
            <a:spLocks noChangeArrowheads="1"/>
          </p:cNvSpPr>
          <p:nvPr/>
        </p:nvSpPr>
        <p:spPr bwMode="auto">
          <a:xfrm>
            <a:off x="762000" y="37338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/>
              <a:t>18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1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1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1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1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1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1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1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1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2" grpId="0" autoUpdateAnimBg="0"/>
      <p:bldP spid="91143" grpId="0" animBg="1" autoUpdateAnimBg="0"/>
      <p:bldP spid="91144" grpId="0" animBg="1" autoUpdateAnimBg="0"/>
      <p:bldP spid="91145" grpId="0" animBg="1" autoUpdateAnimBg="0"/>
      <p:bldP spid="91146" grpId="0" animBg="1" autoUpdateAnimBg="0"/>
      <p:bldP spid="91147" grpId="0" animBg="1" autoUpdateAnimBg="0"/>
      <p:bldP spid="91148" grpId="0" animBg="1" autoUpdateAnimBg="0"/>
      <p:bldP spid="91150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Text Box 1028"/>
          <p:cNvSpPr txBox="1">
            <a:spLocks noChangeArrowheads="1"/>
          </p:cNvSpPr>
          <p:nvPr/>
        </p:nvSpPr>
        <p:spPr bwMode="auto">
          <a:xfrm>
            <a:off x="914400" y="5638800"/>
            <a:ext cx="7620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dirty="0"/>
              <a:t>В соответствии с каким законом граждане РФ проходят военную службу?</a:t>
            </a:r>
          </a:p>
        </p:txBody>
      </p:sp>
      <p:sp>
        <p:nvSpPr>
          <p:cNvPr id="78856" name="Oval 1032"/>
          <p:cNvSpPr>
            <a:spLocks noChangeArrowheads="1"/>
          </p:cNvSpPr>
          <p:nvPr/>
        </p:nvSpPr>
        <p:spPr bwMode="auto">
          <a:xfrm>
            <a:off x="8305800" y="60198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1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28604"/>
            <a:ext cx="7715304" cy="4972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 autoUpdateAnimBg="0"/>
      <p:bldP spid="78856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D:\DOCUME~1\C9A4~1\LOCALS~1\Temp\\msotw9_temp0.jpg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838200" y="304800"/>
            <a:ext cx="2811463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4038600" y="685800"/>
            <a:ext cx="51054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/>
              <a:t>	Какое воинское звание изображено на рисунке?</a:t>
            </a: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4267200" y="3200400"/>
            <a:ext cx="4419600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i="1"/>
              <a:t>а)  полковник;</a:t>
            </a:r>
          </a:p>
          <a:p>
            <a:pPr>
              <a:spcBef>
                <a:spcPct val="50000"/>
              </a:spcBef>
              <a:defRPr/>
            </a:pPr>
            <a:r>
              <a:rPr lang="ru-RU" sz="2800" i="1"/>
              <a:t>б)  генерал-полковник;</a:t>
            </a:r>
          </a:p>
          <a:p>
            <a:pPr>
              <a:spcBef>
                <a:spcPct val="50000"/>
              </a:spcBef>
              <a:defRPr/>
            </a:pPr>
            <a:r>
              <a:rPr lang="ru-RU" sz="2800" i="1"/>
              <a:t>в)  капитан 1-го ранга;</a:t>
            </a:r>
          </a:p>
          <a:p>
            <a:pPr>
              <a:spcBef>
                <a:spcPct val="50000"/>
              </a:spcBef>
              <a:defRPr/>
            </a:pPr>
            <a:r>
              <a:rPr lang="ru-RU" sz="2800" i="1"/>
              <a:t>г)  капитан 3-го ранга.</a:t>
            </a:r>
          </a:p>
        </p:txBody>
      </p:sp>
      <p:sp>
        <p:nvSpPr>
          <p:cNvPr id="92166" name="Oval 6"/>
          <p:cNvSpPr>
            <a:spLocks noChangeArrowheads="1"/>
          </p:cNvSpPr>
          <p:nvPr/>
        </p:nvSpPr>
        <p:spPr bwMode="auto">
          <a:xfrm>
            <a:off x="7543800" y="25908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/>
              <a:t>19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autoUpdateAnimBg="0"/>
      <p:bldP spid="92164" grpId="0" autoUpdateAnimBg="0"/>
      <p:bldP spid="92166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838200" y="381000"/>
            <a:ext cx="79248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/>
              <a:t>	Дезертирство, т.е. самовольное оставление части или места службы в целях уклонения от прохождения военной службы, а равно неявка в тех же целях на службу наказываются лишением свободы на срок :</a:t>
            </a:r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914400" y="3733800"/>
            <a:ext cx="2438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i="1"/>
              <a:t>а)  до 5 лет;</a:t>
            </a:r>
          </a:p>
          <a:p>
            <a:pPr>
              <a:spcBef>
                <a:spcPct val="50000"/>
              </a:spcBef>
              <a:defRPr/>
            </a:pPr>
            <a:r>
              <a:rPr lang="ru-RU" sz="2800" i="1"/>
              <a:t>б)  до 7 лет;</a:t>
            </a:r>
          </a:p>
          <a:p>
            <a:pPr>
              <a:spcBef>
                <a:spcPct val="50000"/>
              </a:spcBef>
              <a:defRPr/>
            </a:pPr>
            <a:r>
              <a:rPr lang="ru-RU" sz="2800" i="1"/>
              <a:t>в)  до 10 лет.</a:t>
            </a:r>
          </a:p>
        </p:txBody>
      </p:sp>
      <p:pic>
        <p:nvPicPr>
          <p:cNvPr id="93188" name="Picture 4" descr="D:\Program Files\Common Files\Microsoft Shared\Clipart\cagcat50\BS00285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3200400"/>
            <a:ext cx="3733800" cy="346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1" name="Oval 7"/>
          <p:cNvSpPr>
            <a:spLocks noChangeArrowheads="1"/>
          </p:cNvSpPr>
          <p:nvPr/>
        </p:nvSpPr>
        <p:spPr bwMode="auto">
          <a:xfrm>
            <a:off x="7239000" y="57150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/>
              <a:t>20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 autoUpdateAnimBg="0"/>
      <p:bldP spid="93187" grpId="0" autoUpdateAnimBg="0"/>
      <p:bldP spid="93191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762000" y="381000"/>
            <a:ext cx="5486400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/>
              <a:t>Вооружённый караульный, выполняющий боевую задачу по охране и обороне порученного ему поста –</a:t>
            </a:r>
          </a:p>
          <a:p>
            <a:pPr>
              <a:spcBef>
                <a:spcPct val="50000"/>
              </a:spcBef>
              <a:defRPr/>
            </a:pPr>
            <a:endParaRPr lang="ru-RU" sz="3600"/>
          </a:p>
        </p:txBody>
      </p:sp>
      <p:pic>
        <p:nvPicPr>
          <p:cNvPr id="94211" name="Picture 3" descr="C:\DOCUME~1\C9A4~1\LOCALS~1\Temp\\msotw9_temp0.jpg"/>
          <p:cNvPicPr>
            <a:picLocks noChangeAspect="1" noChangeArrowheads="1"/>
          </p:cNvPicPr>
          <p:nvPr/>
        </p:nvPicPr>
        <p:blipFill>
          <a:blip r:embed="rId2">
            <a:lum bright="6000" contrast="12000"/>
          </a:blip>
          <a:srcRect/>
          <a:stretch>
            <a:fillRect/>
          </a:stretch>
        </p:blipFill>
        <p:spPr bwMode="auto">
          <a:xfrm>
            <a:off x="6477000" y="304800"/>
            <a:ext cx="2360613" cy="632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1371600" y="4191000"/>
            <a:ext cx="358140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i="1"/>
              <a:t>а)  дневальный;</a:t>
            </a:r>
          </a:p>
          <a:p>
            <a:pPr>
              <a:spcBef>
                <a:spcPct val="50000"/>
              </a:spcBef>
              <a:defRPr/>
            </a:pPr>
            <a:r>
              <a:rPr lang="ru-RU" i="1"/>
              <a:t>б)  часовой;</a:t>
            </a:r>
          </a:p>
          <a:p>
            <a:pPr>
              <a:spcBef>
                <a:spcPct val="50000"/>
              </a:spcBef>
              <a:defRPr/>
            </a:pPr>
            <a:r>
              <a:rPr lang="ru-RU" i="1"/>
              <a:t>в)  постовой.</a:t>
            </a:r>
            <a:r>
              <a:rPr lang="ru-RU"/>
              <a:t>  </a:t>
            </a:r>
          </a:p>
        </p:txBody>
      </p:sp>
      <p:sp>
        <p:nvSpPr>
          <p:cNvPr id="94214" name="Oval 6"/>
          <p:cNvSpPr>
            <a:spLocks noChangeArrowheads="1"/>
          </p:cNvSpPr>
          <p:nvPr/>
        </p:nvSpPr>
        <p:spPr bwMode="auto">
          <a:xfrm>
            <a:off x="5105400" y="49530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/>
              <a:t>21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 autoUpdateAnimBg="0"/>
      <p:bldP spid="94212" grpId="0" autoUpdateAnimBg="0"/>
      <p:bldP spid="94214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6" name="Picture 4" descr="E:\Военная техника\data\vehicles\t72\t72_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28600"/>
            <a:ext cx="7239000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7" name="Picture 5" descr="E:\Военная техника\data\vehicles\t80\T80UD_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267200"/>
            <a:ext cx="3962400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8" name="Picture 6" descr="E:\Военная техника\data\vehicles\t90\zT90_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276600"/>
            <a:ext cx="40386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9" name="Text Box 7"/>
          <p:cNvSpPr txBox="1">
            <a:spLocks noChangeArrowheads="1"/>
          </p:cNvSpPr>
          <p:nvPr/>
        </p:nvSpPr>
        <p:spPr bwMode="auto">
          <a:xfrm>
            <a:off x="762000" y="3200400"/>
            <a:ext cx="3886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/>
              <a:t>На какой фотографии изображён танк Т-90?</a:t>
            </a:r>
          </a:p>
        </p:txBody>
      </p:sp>
      <p:sp>
        <p:nvSpPr>
          <p:cNvPr id="95240" name="Oval 8"/>
          <p:cNvSpPr>
            <a:spLocks noChangeArrowheads="1"/>
          </p:cNvSpPr>
          <p:nvPr/>
        </p:nvSpPr>
        <p:spPr bwMode="auto">
          <a:xfrm>
            <a:off x="685800" y="4267200"/>
            <a:ext cx="457200" cy="457200"/>
          </a:xfrm>
          <a:prstGeom prst="ellipse">
            <a:avLst/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/>
              <a:t>3</a:t>
            </a:r>
          </a:p>
        </p:txBody>
      </p:sp>
      <p:sp>
        <p:nvSpPr>
          <p:cNvPr id="95241" name="Oval 9"/>
          <p:cNvSpPr>
            <a:spLocks noChangeArrowheads="1"/>
          </p:cNvSpPr>
          <p:nvPr/>
        </p:nvSpPr>
        <p:spPr bwMode="auto">
          <a:xfrm>
            <a:off x="4953000" y="3352800"/>
            <a:ext cx="457200" cy="457200"/>
          </a:xfrm>
          <a:prstGeom prst="ellipse">
            <a:avLst/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/>
              <a:t>2</a:t>
            </a:r>
          </a:p>
        </p:txBody>
      </p:sp>
      <p:sp>
        <p:nvSpPr>
          <p:cNvPr id="95242" name="Oval 10"/>
          <p:cNvSpPr>
            <a:spLocks noChangeArrowheads="1"/>
          </p:cNvSpPr>
          <p:nvPr/>
        </p:nvSpPr>
        <p:spPr bwMode="auto">
          <a:xfrm>
            <a:off x="1371600" y="2438400"/>
            <a:ext cx="457200" cy="457200"/>
          </a:xfrm>
          <a:prstGeom prst="ellipse">
            <a:avLst/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/>
              <a:t>1</a:t>
            </a:r>
          </a:p>
        </p:txBody>
      </p:sp>
      <p:sp>
        <p:nvSpPr>
          <p:cNvPr id="95244" name="Oval 12"/>
          <p:cNvSpPr>
            <a:spLocks noChangeArrowheads="1"/>
          </p:cNvSpPr>
          <p:nvPr/>
        </p:nvSpPr>
        <p:spPr bwMode="auto">
          <a:xfrm>
            <a:off x="609600" y="2286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/>
              <a:t>22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5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5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5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9" grpId="0" autoUpdateAnimBg="0"/>
      <p:bldP spid="95240" grpId="0" animBg="1" autoUpdateAnimBg="0"/>
      <p:bldP spid="95241" grpId="0" animBg="1" autoUpdateAnimBg="0"/>
      <p:bldP spid="95242" grpId="0" animBg="1" autoUpdateAnimBg="0"/>
      <p:bldP spid="95244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E:\Военная техника\data\vehicles\btr80\btr80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04800"/>
            <a:ext cx="381000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59" name="Picture 3" descr="E:\Военная техника\data\vehicles\btr90\btr90-4.jpg"/>
          <p:cNvPicPr>
            <a:picLocks noChangeAspect="1" noChangeArrowheads="1"/>
          </p:cNvPicPr>
          <p:nvPr/>
        </p:nvPicPr>
        <p:blipFill>
          <a:blip r:embed="rId3">
            <a:lum contrast="-6000"/>
          </a:blip>
          <a:srcRect/>
          <a:stretch>
            <a:fillRect/>
          </a:stretch>
        </p:blipFill>
        <p:spPr bwMode="auto">
          <a:xfrm>
            <a:off x="685800" y="2901950"/>
            <a:ext cx="3810000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0" name="Picture 4" descr="E:\Военная техника\data\vehicles\bmd\bmd3-1.jpg"/>
          <p:cNvPicPr>
            <a:picLocks noChangeAspect="1" noChangeArrowheads="1"/>
          </p:cNvPicPr>
          <p:nvPr/>
        </p:nvPicPr>
        <p:blipFill>
          <a:blip r:embed="rId4">
            <a:lum bright="12000" contrast="12000"/>
          </a:blip>
          <a:srcRect/>
          <a:stretch>
            <a:fillRect/>
          </a:stretch>
        </p:blipFill>
        <p:spPr bwMode="auto">
          <a:xfrm>
            <a:off x="4800600" y="304800"/>
            <a:ext cx="38862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1" name="Picture 5" descr="E:\Военная техника\data\vehicles\bmp2\bmp2_01.jpg"/>
          <p:cNvPicPr>
            <a:picLocks noChangeAspect="1" noChangeArrowheads="1"/>
          </p:cNvPicPr>
          <p:nvPr/>
        </p:nvPicPr>
        <p:blipFill>
          <a:blip r:embed="rId5">
            <a:lum bright="6000" contrast="12000"/>
          </a:blip>
          <a:srcRect/>
          <a:stretch>
            <a:fillRect/>
          </a:stretch>
        </p:blipFill>
        <p:spPr bwMode="auto">
          <a:xfrm>
            <a:off x="4800600" y="2819400"/>
            <a:ext cx="4114800" cy="308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762000" y="5334000"/>
            <a:ext cx="3810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/>
              <a:t>На какой фотографии изображён БТР-90?</a:t>
            </a:r>
          </a:p>
        </p:txBody>
      </p:sp>
      <p:sp>
        <p:nvSpPr>
          <p:cNvPr id="96263" name="Oval 7"/>
          <p:cNvSpPr>
            <a:spLocks noChangeArrowheads="1"/>
          </p:cNvSpPr>
          <p:nvPr/>
        </p:nvSpPr>
        <p:spPr bwMode="auto">
          <a:xfrm>
            <a:off x="533400" y="2209800"/>
            <a:ext cx="457200" cy="457200"/>
          </a:xfrm>
          <a:prstGeom prst="ellipse">
            <a:avLst/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/>
              <a:t>1</a:t>
            </a:r>
          </a:p>
        </p:txBody>
      </p:sp>
      <p:sp>
        <p:nvSpPr>
          <p:cNvPr id="96264" name="Oval 8"/>
          <p:cNvSpPr>
            <a:spLocks noChangeArrowheads="1"/>
          </p:cNvSpPr>
          <p:nvPr/>
        </p:nvSpPr>
        <p:spPr bwMode="auto">
          <a:xfrm>
            <a:off x="4648200" y="2133600"/>
            <a:ext cx="457200" cy="457200"/>
          </a:xfrm>
          <a:prstGeom prst="ellipse">
            <a:avLst/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/>
              <a:t>2</a:t>
            </a:r>
          </a:p>
        </p:txBody>
      </p:sp>
      <p:sp>
        <p:nvSpPr>
          <p:cNvPr id="96265" name="Oval 9"/>
          <p:cNvSpPr>
            <a:spLocks noChangeArrowheads="1"/>
          </p:cNvSpPr>
          <p:nvPr/>
        </p:nvSpPr>
        <p:spPr bwMode="auto">
          <a:xfrm>
            <a:off x="533400" y="4648200"/>
            <a:ext cx="457200" cy="457200"/>
          </a:xfrm>
          <a:prstGeom prst="ellipse">
            <a:avLst/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/>
              <a:t>3</a:t>
            </a:r>
          </a:p>
        </p:txBody>
      </p:sp>
      <p:sp>
        <p:nvSpPr>
          <p:cNvPr id="96266" name="Oval 10"/>
          <p:cNvSpPr>
            <a:spLocks noChangeArrowheads="1"/>
          </p:cNvSpPr>
          <p:nvPr/>
        </p:nvSpPr>
        <p:spPr bwMode="auto">
          <a:xfrm>
            <a:off x="4648200" y="5638800"/>
            <a:ext cx="457200" cy="457200"/>
          </a:xfrm>
          <a:prstGeom prst="ellipse">
            <a:avLst/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/>
              <a:t>4</a:t>
            </a:r>
          </a:p>
        </p:txBody>
      </p:sp>
      <p:sp>
        <p:nvSpPr>
          <p:cNvPr id="96268" name="Oval 12"/>
          <p:cNvSpPr>
            <a:spLocks noChangeArrowheads="1"/>
          </p:cNvSpPr>
          <p:nvPr/>
        </p:nvSpPr>
        <p:spPr bwMode="auto">
          <a:xfrm>
            <a:off x="6705600" y="60198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/>
              <a:t>23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0" dur="5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2" grpId="0" autoUpdateAnimBg="0"/>
      <p:bldP spid="96263" grpId="0" animBg="1" autoUpdateAnimBg="0"/>
      <p:bldP spid="96264" grpId="0" animBg="1" autoUpdateAnimBg="0"/>
      <p:bldP spid="96265" grpId="0" animBg="1" autoUpdateAnimBg="0"/>
      <p:bldP spid="96266" grpId="0" animBg="1" autoUpdateAnimBg="0"/>
      <p:bldP spid="96268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E:\Военная техника\data\vehicles\msta\msta_03.jpg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609600" y="381000"/>
            <a:ext cx="4343400" cy="2544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97284" name="Picture 4" descr="D:\DOCUME~1\C9A4~1\LOCALS~1\Temp\\msotw9_temp0.jpg"/>
          <p:cNvPicPr>
            <a:picLocks noChangeAspect="1" noChangeArrowheads="1"/>
          </p:cNvPicPr>
          <p:nvPr/>
        </p:nvPicPr>
        <p:blipFill>
          <a:blip r:embed="rId3">
            <a:lum bright="6000" contrast="12000"/>
          </a:blip>
          <a:srcRect/>
          <a:stretch>
            <a:fillRect/>
          </a:stretch>
        </p:blipFill>
        <p:spPr bwMode="auto">
          <a:xfrm>
            <a:off x="609600" y="3544888"/>
            <a:ext cx="4191000" cy="3036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pic>
        <p:nvPicPr>
          <p:cNvPr id="97283" name="Picture 3" descr="E:\Военная техника\data\vehicles\zsu234\zsu234_08.jpg"/>
          <p:cNvPicPr>
            <a:picLocks noChangeAspect="1" noChangeArrowheads="1"/>
          </p:cNvPicPr>
          <p:nvPr/>
        </p:nvPicPr>
        <p:blipFill>
          <a:blip r:embed="rId4">
            <a:lum bright="12000" contrast="12000"/>
          </a:blip>
          <a:srcRect/>
          <a:stretch>
            <a:fillRect/>
          </a:stretch>
        </p:blipFill>
        <p:spPr bwMode="auto">
          <a:xfrm>
            <a:off x="4191000" y="1295400"/>
            <a:ext cx="4724400" cy="3057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5105400" y="4724400"/>
            <a:ext cx="3810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/>
              <a:t>На какой фотографии изображена ракетная система залпового огня «Смерч»?</a:t>
            </a:r>
          </a:p>
        </p:txBody>
      </p:sp>
      <p:sp>
        <p:nvSpPr>
          <p:cNvPr id="97286" name="Oval 6"/>
          <p:cNvSpPr>
            <a:spLocks noChangeArrowheads="1"/>
          </p:cNvSpPr>
          <p:nvPr/>
        </p:nvSpPr>
        <p:spPr bwMode="auto">
          <a:xfrm>
            <a:off x="609600" y="381000"/>
            <a:ext cx="457200" cy="457200"/>
          </a:xfrm>
          <a:prstGeom prst="ellipse">
            <a:avLst/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/>
              <a:t>1</a:t>
            </a:r>
          </a:p>
        </p:txBody>
      </p:sp>
      <p:sp>
        <p:nvSpPr>
          <p:cNvPr id="97287" name="Oval 7"/>
          <p:cNvSpPr>
            <a:spLocks noChangeArrowheads="1"/>
          </p:cNvSpPr>
          <p:nvPr/>
        </p:nvSpPr>
        <p:spPr bwMode="auto">
          <a:xfrm>
            <a:off x="8458200" y="1143000"/>
            <a:ext cx="457200" cy="457200"/>
          </a:xfrm>
          <a:prstGeom prst="ellipse">
            <a:avLst/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/>
              <a:t>3</a:t>
            </a:r>
          </a:p>
        </p:txBody>
      </p:sp>
      <p:sp>
        <p:nvSpPr>
          <p:cNvPr id="97288" name="Oval 8"/>
          <p:cNvSpPr>
            <a:spLocks noChangeArrowheads="1"/>
          </p:cNvSpPr>
          <p:nvPr/>
        </p:nvSpPr>
        <p:spPr bwMode="auto">
          <a:xfrm>
            <a:off x="3124200" y="3657600"/>
            <a:ext cx="457200" cy="457200"/>
          </a:xfrm>
          <a:prstGeom prst="ellipse">
            <a:avLst/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/>
              <a:t>2</a:t>
            </a:r>
          </a:p>
        </p:txBody>
      </p:sp>
      <p:sp>
        <p:nvSpPr>
          <p:cNvPr id="97290" name="Oval 10"/>
          <p:cNvSpPr>
            <a:spLocks noChangeArrowheads="1"/>
          </p:cNvSpPr>
          <p:nvPr/>
        </p:nvSpPr>
        <p:spPr bwMode="auto">
          <a:xfrm>
            <a:off x="8229600" y="60198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/>
              <a:t>24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5" grpId="0" autoUpdateAnimBg="0"/>
      <p:bldP spid="97286" grpId="0" animBg="1" autoUpdateAnimBg="0"/>
      <p:bldP spid="97287" grpId="0" animBg="1" autoUpdateAnimBg="0"/>
      <p:bldP spid="97288" grpId="0" animBg="1" autoUpdateAnimBg="0"/>
      <p:bldP spid="97290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990600" y="228600"/>
            <a:ext cx="7315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ru-RU" sz="4000" b="1"/>
              <a:t>«Плох тот солдат, который не мечтает стать генералом»</a:t>
            </a:r>
          </a:p>
        </p:txBody>
      </p:sp>
      <p:pic>
        <p:nvPicPr>
          <p:cNvPr id="99331" name="Picture 3" descr="C:\DOCUME~1\C9A4~1\LOCALS~1\Temp\\msotw9_temp0.jpg"/>
          <p:cNvPicPr>
            <a:picLocks noChangeAspect="1" noChangeArrowheads="1"/>
          </p:cNvPicPr>
          <p:nvPr/>
        </p:nvPicPr>
        <p:blipFill>
          <a:blip r:embed="rId2" cstate="screen">
            <a:lum bright="6000"/>
          </a:blip>
          <a:srcRect/>
          <a:stretch>
            <a:fillRect/>
          </a:stretch>
        </p:blipFill>
        <p:spPr bwMode="auto">
          <a:xfrm>
            <a:off x="6172200" y="1828800"/>
            <a:ext cx="2657475" cy="3810000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/>
            <a:tailEnd/>
          </a:ln>
        </p:spPr>
      </p:pic>
      <p:pic>
        <p:nvPicPr>
          <p:cNvPr id="99332" name="Picture 4" descr="C:\DOCUME~1\C9A4~1\LOCALS~1\Temp\\msotw9_temp0.jpg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/>
          <a:stretch>
            <a:fillRect/>
          </a:stretch>
        </p:blipFill>
        <p:spPr bwMode="auto">
          <a:xfrm>
            <a:off x="3352800" y="1828800"/>
            <a:ext cx="2690813" cy="3810000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/>
            <a:tailEnd/>
          </a:ln>
        </p:spPr>
      </p:pic>
      <p:pic>
        <p:nvPicPr>
          <p:cNvPr id="99333" name="Picture 5" descr="C:\DOCUME~1\C9A4~1\LOCALS~1\Temp\\msotw9_temp0.jpg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/>
          <a:stretch>
            <a:fillRect/>
          </a:stretch>
        </p:blipFill>
        <p:spPr bwMode="auto">
          <a:xfrm>
            <a:off x="533400" y="1828800"/>
            <a:ext cx="2671763" cy="3810000"/>
          </a:xfrm>
          <a:prstGeom prst="rect">
            <a:avLst/>
          </a:prstGeom>
          <a:noFill/>
          <a:ln w="19050">
            <a:solidFill>
              <a:srgbClr val="DDDDDD"/>
            </a:solidFill>
            <a:miter lim="800000"/>
            <a:headEnd/>
            <a:tailEnd/>
          </a:ln>
        </p:spPr>
      </p:pic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685800" y="60198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/>
              <a:t>Какому из великих полководцев принадлежат эти слова?</a:t>
            </a:r>
          </a:p>
        </p:txBody>
      </p:sp>
      <p:sp>
        <p:nvSpPr>
          <p:cNvPr id="99335" name="Oval 7"/>
          <p:cNvSpPr>
            <a:spLocks noChangeArrowheads="1"/>
          </p:cNvSpPr>
          <p:nvPr/>
        </p:nvSpPr>
        <p:spPr bwMode="auto">
          <a:xfrm>
            <a:off x="457200" y="5486400"/>
            <a:ext cx="5334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800" b="1"/>
              <a:t>1</a:t>
            </a:r>
          </a:p>
        </p:txBody>
      </p:sp>
      <p:sp>
        <p:nvSpPr>
          <p:cNvPr id="99336" name="Oval 8"/>
          <p:cNvSpPr>
            <a:spLocks noChangeArrowheads="1"/>
          </p:cNvSpPr>
          <p:nvPr/>
        </p:nvSpPr>
        <p:spPr bwMode="auto">
          <a:xfrm>
            <a:off x="6172200" y="5486400"/>
            <a:ext cx="5334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800" b="1"/>
              <a:t>3</a:t>
            </a:r>
          </a:p>
        </p:txBody>
      </p:sp>
      <p:sp>
        <p:nvSpPr>
          <p:cNvPr id="99337" name="Oval 9"/>
          <p:cNvSpPr>
            <a:spLocks noChangeArrowheads="1"/>
          </p:cNvSpPr>
          <p:nvPr/>
        </p:nvSpPr>
        <p:spPr bwMode="auto">
          <a:xfrm>
            <a:off x="3276600" y="5486400"/>
            <a:ext cx="5334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800" b="1"/>
              <a:t>2</a:t>
            </a:r>
          </a:p>
        </p:txBody>
      </p:sp>
      <p:sp>
        <p:nvSpPr>
          <p:cNvPr id="99339" name="Oval 11"/>
          <p:cNvSpPr>
            <a:spLocks noChangeArrowheads="1"/>
          </p:cNvSpPr>
          <p:nvPr/>
        </p:nvSpPr>
        <p:spPr bwMode="auto">
          <a:xfrm>
            <a:off x="533400" y="9144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/>
              <a:t>25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3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9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9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800"/>
                            </p:stCondLst>
                            <p:childTnLst>
                              <p:par>
                                <p:cTn id="14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99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300"/>
                            </p:stCondLst>
                            <p:childTnLst>
                              <p:par>
                                <p:cTn id="18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8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300"/>
                            </p:stCondLst>
                            <p:childTnLst>
                              <p:par>
                                <p:cTn id="2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8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3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9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8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 autoUpdateAnimBg="0"/>
      <p:bldP spid="99334" grpId="0" autoUpdateAnimBg="0"/>
      <p:bldP spid="99335" grpId="0" animBg="1" autoUpdateAnimBg="0"/>
      <p:bldP spid="99336" grpId="0" animBg="1" autoUpdateAnimBg="0"/>
      <p:bldP spid="99337" grpId="0" animBg="1" autoUpdateAnimBg="0"/>
      <p:bldP spid="99339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914400" y="381000"/>
            <a:ext cx="7620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/>
              <a:t>Правильные ответы:</a:t>
            </a:r>
          </a:p>
        </p:txBody>
      </p:sp>
      <p:graphicFrame>
        <p:nvGraphicFramePr>
          <p:cNvPr id="100532" name="Group 180"/>
          <p:cNvGraphicFramePr>
            <a:graphicFrameLocks noGrp="1"/>
          </p:cNvGraphicFramePr>
          <p:nvPr/>
        </p:nvGraphicFramePr>
        <p:xfrm>
          <a:off x="762000" y="1371600"/>
          <a:ext cx="7924800" cy="4602480"/>
        </p:xfrm>
        <a:graphic>
          <a:graphicData uri="http://schemas.openxmlformats.org/drawingml/2006/table">
            <a:tbl>
              <a:tblPr/>
              <a:tblGrid>
                <a:gridCol w="533400"/>
                <a:gridCol w="3886200"/>
                <a:gridCol w="533400"/>
                <a:gridCol w="2971800"/>
              </a:tblGrid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«О воинской обязанности и военной службе»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14.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Запас Вооружённых Сил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15.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01.01. – 31.03.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16.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4.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17.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5.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18.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6.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Хирург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19.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7.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20.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8.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21.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9.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Строевой Устав ВС РФ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22.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10.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Торжественно, свято, достойно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23.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11.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24.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12.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Сержант, ст. сержант, старшина, рядовой, ефрейтор, мл. сержант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25.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13.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Narrow" pitchFamily="34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46063"/>
            <a:ext cx="8077200" cy="1277937"/>
          </a:xfrm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Основные понятия </a:t>
            </a:r>
            <a:br>
              <a:rPr lang="ru-RU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 воинской обязанности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286000" y="1828800"/>
            <a:ext cx="624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/>
              <a:t>Структура воинской обязанности:</a:t>
            </a:r>
          </a:p>
        </p:txBody>
      </p:sp>
      <p:sp>
        <p:nvSpPr>
          <p:cNvPr id="28678" name="AutoShape 6"/>
          <p:cNvSpPr>
            <a:spLocks noChangeArrowheads="1"/>
          </p:cNvSpPr>
          <p:nvPr/>
        </p:nvSpPr>
        <p:spPr bwMode="auto">
          <a:xfrm>
            <a:off x="2667000" y="3200400"/>
            <a:ext cx="62484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/>
              <a:t>Обязательная подготовка к военной службе</a:t>
            </a:r>
          </a:p>
        </p:txBody>
      </p:sp>
      <p:sp>
        <p:nvSpPr>
          <p:cNvPr id="28679" name="AutoShape 7"/>
          <p:cNvSpPr>
            <a:spLocks noChangeArrowheads="1"/>
          </p:cNvSpPr>
          <p:nvPr/>
        </p:nvSpPr>
        <p:spPr bwMode="auto">
          <a:xfrm>
            <a:off x="4343400" y="3886200"/>
            <a:ext cx="4572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/>
              <a:t>Призыв на военную службу</a:t>
            </a:r>
          </a:p>
        </p:txBody>
      </p:sp>
      <p:sp>
        <p:nvSpPr>
          <p:cNvPr id="28680" name="AutoShape 8"/>
          <p:cNvSpPr>
            <a:spLocks noChangeArrowheads="1"/>
          </p:cNvSpPr>
          <p:nvPr/>
        </p:nvSpPr>
        <p:spPr bwMode="auto">
          <a:xfrm>
            <a:off x="2667000" y="4572000"/>
            <a:ext cx="62484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/>
              <a:t>Прохождение военной службы по призыву</a:t>
            </a:r>
          </a:p>
        </p:txBody>
      </p:sp>
      <p:sp>
        <p:nvSpPr>
          <p:cNvPr id="28681" name="AutoShape 9"/>
          <p:cNvSpPr>
            <a:spLocks noChangeArrowheads="1"/>
          </p:cNvSpPr>
          <p:nvPr/>
        </p:nvSpPr>
        <p:spPr bwMode="auto">
          <a:xfrm>
            <a:off x="4343400" y="5257800"/>
            <a:ext cx="4572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4000" b="1"/>
              <a:t>? ? ?</a:t>
            </a:r>
          </a:p>
        </p:txBody>
      </p:sp>
      <p:sp>
        <p:nvSpPr>
          <p:cNvPr id="28682" name="AutoShape 10"/>
          <p:cNvSpPr>
            <a:spLocks noChangeArrowheads="1"/>
          </p:cNvSpPr>
          <p:nvPr/>
        </p:nvSpPr>
        <p:spPr bwMode="auto">
          <a:xfrm>
            <a:off x="4343400" y="5943600"/>
            <a:ext cx="4572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/>
              <a:t>Военные сборы</a:t>
            </a:r>
          </a:p>
        </p:txBody>
      </p:sp>
      <p:sp>
        <p:nvSpPr>
          <p:cNvPr id="28683" name="AutoShape 11"/>
          <p:cNvSpPr>
            <a:spLocks noChangeArrowheads="1"/>
          </p:cNvSpPr>
          <p:nvPr/>
        </p:nvSpPr>
        <p:spPr bwMode="auto">
          <a:xfrm>
            <a:off x="4343400" y="2514600"/>
            <a:ext cx="4572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/>
              <a:t>Воинский учёт</a:t>
            </a:r>
          </a:p>
        </p:txBody>
      </p:sp>
      <p:pic>
        <p:nvPicPr>
          <p:cNvPr id="28684" name="Picture 12" descr="msotw9_temp0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685800" y="2438400"/>
            <a:ext cx="1816100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914400" y="5562600"/>
            <a:ext cx="3276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Вставьте недостающее звено.</a:t>
            </a:r>
          </a:p>
        </p:txBody>
      </p:sp>
      <p:sp>
        <p:nvSpPr>
          <p:cNvPr id="28689" name="Oval 17"/>
          <p:cNvSpPr>
            <a:spLocks noChangeArrowheads="1"/>
          </p:cNvSpPr>
          <p:nvPr/>
        </p:nvSpPr>
        <p:spPr bwMode="auto">
          <a:xfrm>
            <a:off x="838200" y="54102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utoUpdateAnimBg="0"/>
      <p:bldP spid="28677" grpId="0" autoUpdateAnimBg="0"/>
      <p:bldP spid="28678" grpId="0" animBg="1" autoUpdateAnimBg="0"/>
      <p:bldP spid="28679" grpId="0" animBg="1" autoUpdateAnimBg="0"/>
      <p:bldP spid="28680" grpId="0" animBg="1" autoUpdateAnimBg="0"/>
      <p:bldP spid="28681" grpId="0" animBg="1" autoUpdateAnimBg="0"/>
      <p:bldP spid="28682" grpId="0" animBg="1" autoUpdateAnimBg="0"/>
      <p:bldP spid="28683" grpId="0" animBg="1" autoUpdateAnimBg="0"/>
      <p:bldP spid="28686" grpId="0" autoUpdateAnimBg="0"/>
      <p:bldP spid="28689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ru-RU" b="1" smtClean="0">
                <a:solidFill>
                  <a:srgbClr val="FFFF00"/>
                </a:solidFill>
              </a:rPr>
              <a:t>Организация воинского учёта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85800" y="990600"/>
            <a:ext cx="8077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В соответствии с Федеральным законом «О воинской обязанности и военной службе» первоначальную постановку на воинский учёт осуществляют в год достижения гражданами возраста 17 лет в период:</a:t>
            </a:r>
          </a:p>
        </p:txBody>
      </p:sp>
      <p:pic>
        <p:nvPicPr>
          <p:cNvPr id="29703" name="Picture 7" descr="bs00800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2667000"/>
            <a:ext cx="2833688" cy="346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9" descr="bs00800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2667000"/>
            <a:ext cx="2833688" cy="346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10" descr="bs00800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667000"/>
            <a:ext cx="2833688" cy="346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609600" y="4267200"/>
            <a:ext cx="1524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chemeClr val="bg2"/>
                </a:solidFill>
              </a:rPr>
              <a:t>01.09 </a:t>
            </a:r>
            <a:r>
              <a:rPr lang="ru-RU" sz="2400" b="1">
                <a:solidFill>
                  <a:schemeClr val="bg2"/>
                </a:solidFill>
              </a:rPr>
              <a:t>– </a:t>
            </a:r>
            <a:r>
              <a:rPr lang="ru-RU" sz="4000" b="1">
                <a:solidFill>
                  <a:schemeClr val="bg2"/>
                </a:solidFill>
              </a:rPr>
              <a:t>30.11</a:t>
            </a: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3505200" y="4267200"/>
            <a:ext cx="1524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chemeClr val="bg2"/>
                </a:solidFill>
              </a:rPr>
              <a:t>01.06 </a:t>
            </a:r>
            <a:r>
              <a:rPr lang="ru-RU" sz="2400" b="1">
                <a:solidFill>
                  <a:schemeClr val="bg2"/>
                </a:solidFill>
              </a:rPr>
              <a:t>– </a:t>
            </a:r>
            <a:r>
              <a:rPr lang="ru-RU" sz="4000" b="1">
                <a:solidFill>
                  <a:schemeClr val="bg2"/>
                </a:solidFill>
              </a:rPr>
              <a:t>30.08</a:t>
            </a: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6400800" y="4267200"/>
            <a:ext cx="1524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chemeClr val="bg2"/>
                </a:solidFill>
              </a:rPr>
              <a:t>01.01 </a:t>
            </a:r>
            <a:r>
              <a:rPr lang="ru-RU" sz="2400" b="1">
                <a:solidFill>
                  <a:schemeClr val="bg2"/>
                </a:solidFill>
              </a:rPr>
              <a:t>– </a:t>
            </a:r>
            <a:r>
              <a:rPr lang="ru-RU" sz="4000" b="1">
                <a:solidFill>
                  <a:schemeClr val="bg2"/>
                </a:solidFill>
              </a:rPr>
              <a:t>31.03</a:t>
            </a: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4419600" y="6172200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Выбери правильный ответ.</a:t>
            </a:r>
          </a:p>
        </p:txBody>
      </p:sp>
      <p:sp>
        <p:nvSpPr>
          <p:cNvPr id="29713" name="Oval 17"/>
          <p:cNvSpPr>
            <a:spLocks noChangeArrowheads="1"/>
          </p:cNvSpPr>
          <p:nvPr/>
        </p:nvSpPr>
        <p:spPr bwMode="auto">
          <a:xfrm>
            <a:off x="2514600" y="59436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9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utoUpdateAnimBg="0"/>
      <p:bldP spid="29701" grpId="0" autoUpdateAnimBg="0"/>
      <p:bldP spid="29707" grpId="0" autoUpdateAnimBg="0"/>
      <p:bldP spid="29708" grpId="0" autoUpdateAnimBg="0"/>
      <p:bldP spid="29709" grpId="0" autoUpdateAnimBg="0"/>
      <p:bldP spid="29710" grpId="0" autoUpdateAnimBg="0"/>
      <p:bldP spid="29713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219200"/>
          </a:xfrm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FFFF00"/>
                </a:solidFill>
              </a:rPr>
              <a:t>Обязательная подготовка к военной службе</a:t>
            </a:r>
          </a:p>
        </p:txBody>
      </p:sp>
      <p:sp>
        <p:nvSpPr>
          <p:cNvPr id="73732" name="AutoShape 4"/>
          <p:cNvSpPr>
            <a:spLocks noChangeArrowheads="1"/>
          </p:cNvSpPr>
          <p:nvPr/>
        </p:nvSpPr>
        <p:spPr bwMode="auto">
          <a:xfrm>
            <a:off x="2667000" y="3048000"/>
            <a:ext cx="2895600" cy="16764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000"/>
              <a:t>Подготовку по ОВС </a:t>
            </a:r>
          </a:p>
          <a:p>
            <a:pPr algn="ctr">
              <a:defRPr/>
            </a:pPr>
            <a:r>
              <a:rPr lang="ru-RU" sz="2000"/>
              <a:t>в общеобразовательных</a:t>
            </a:r>
          </a:p>
          <a:p>
            <a:pPr algn="ctr">
              <a:defRPr/>
            </a:pPr>
            <a:r>
              <a:rPr lang="ru-RU" sz="2000"/>
              <a:t> учреждениях и обучение </a:t>
            </a:r>
          </a:p>
          <a:p>
            <a:pPr algn="ctr">
              <a:defRPr/>
            </a:pPr>
            <a:r>
              <a:rPr lang="ru-RU" sz="2000"/>
              <a:t>в учебных пунктах</a:t>
            </a:r>
          </a:p>
        </p:txBody>
      </p:sp>
      <p:sp>
        <p:nvSpPr>
          <p:cNvPr id="73733" name="AutoShape 5"/>
          <p:cNvSpPr>
            <a:spLocks noChangeArrowheads="1"/>
          </p:cNvSpPr>
          <p:nvPr/>
        </p:nvSpPr>
        <p:spPr bwMode="auto">
          <a:xfrm>
            <a:off x="2667000" y="4953000"/>
            <a:ext cx="2895600" cy="16764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000"/>
              <a:t>Участие в военно-</a:t>
            </a:r>
          </a:p>
          <a:p>
            <a:pPr algn="ctr">
              <a:defRPr/>
            </a:pPr>
            <a:r>
              <a:rPr lang="ru-RU" sz="2000"/>
              <a:t>патриотической работе</a:t>
            </a:r>
          </a:p>
          <a:p>
            <a:pPr algn="ctr">
              <a:defRPr/>
            </a:pPr>
            <a:r>
              <a:rPr lang="ru-RU" sz="2000"/>
              <a:t>и подготовку в военно-</a:t>
            </a:r>
          </a:p>
          <a:p>
            <a:pPr algn="ctr">
              <a:defRPr/>
            </a:pPr>
            <a:r>
              <a:rPr lang="ru-RU" sz="2000"/>
              <a:t>патриотических </a:t>
            </a:r>
          </a:p>
          <a:p>
            <a:pPr algn="ctr">
              <a:defRPr/>
            </a:pPr>
            <a:r>
              <a:rPr lang="ru-RU" sz="2000"/>
              <a:t>объединениях</a:t>
            </a:r>
          </a:p>
        </p:txBody>
      </p:sp>
      <p:sp>
        <p:nvSpPr>
          <p:cNvPr id="73734" name="AutoShape 6"/>
          <p:cNvSpPr>
            <a:spLocks noChangeArrowheads="1"/>
          </p:cNvSpPr>
          <p:nvPr/>
        </p:nvSpPr>
        <p:spPr bwMode="auto">
          <a:xfrm>
            <a:off x="5791200" y="3048000"/>
            <a:ext cx="2895600" cy="16764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000"/>
              <a:t>Занятие военно-</a:t>
            </a:r>
          </a:p>
          <a:p>
            <a:pPr algn="ctr">
              <a:defRPr/>
            </a:pPr>
            <a:r>
              <a:rPr lang="ru-RU" sz="2000"/>
              <a:t>прикладными видами</a:t>
            </a:r>
          </a:p>
          <a:p>
            <a:pPr algn="ctr">
              <a:defRPr/>
            </a:pPr>
            <a:r>
              <a:rPr lang="ru-RU" sz="2000"/>
              <a:t>спорта</a:t>
            </a:r>
          </a:p>
        </p:txBody>
      </p:sp>
      <p:sp>
        <p:nvSpPr>
          <p:cNvPr id="73735" name="AutoShape 7"/>
          <p:cNvSpPr>
            <a:spLocks noChangeArrowheads="1"/>
          </p:cNvSpPr>
          <p:nvPr/>
        </p:nvSpPr>
        <p:spPr bwMode="auto">
          <a:xfrm>
            <a:off x="5791200" y="4953000"/>
            <a:ext cx="2895600" cy="16764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000"/>
              <a:t>Прохождение </a:t>
            </a:r>
          </a:p>
          <a:p>
            <a:pPr algn="ctr">
              <a:defRPr/>
            </a:pPr>
            <a:r>
              <a:rPr lang="ru-RU" sz="2000"/>
              <a:t>медицинского </a:t>
            </a:r>
          </a:p>
          <a:p>
            <a:pPr algn="ctr">
              <a:defRPr/>
            </a:pPr>
            <a:r>
              <a:rPr lang="ru-RU" sz="2000"/>
              <a:t>освидетельствования или</a:t>
            </a:r>
          </a:p>
          <a:p>
            <a:pPr algn="ctr">
              <a:defRPr/>
            </a:pPr>
            <a:r>
              <a:rPr lang="ru-RU" sz="2000"/>
              <a:t>обследования, лечения</a:t>
            </a:r>
          </a:p>
        </p:txBody>
      </p:sp>
      <p:sp>
        <p:nvSpPr>
          <p:cNvPr id="73736" name="AutoShape 8"/>
          <p:cNvSpPr>
            <a:spLocks noChangeArrowheads="1"/>
          </p:cNvSpPr>
          <p:nvPr/>
        </p:nvSpPr>
        <p:spPr bwMode="auto">
          <a:xfrm>
            <a:off x="5791200" y="1143000"/>
            <a:ext cx="2895600" cy="16764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000"/>
              <a:t>Овладение военно-</a:t>
            </a:r>
          </a:p>
          <a:p>
            <a:pPr algn="ctr">
              <a:defRPr/>
            </a:pPr>
            <a:r>
              <a:rPr lang="ru-RU" sz="2000"/>
              <a:t>учётными </a:t>
            </a:r>
          </a:p>
          <a:p>
            <a:pPr algn="ctr">
              <a:defRPr/>
            </a:pPr>
            <a:r>
              <a:rPr lang="ru-RU" sz="2000"/>
              <a:t>специальностями</a:t>
            </a:r>
          </a:p>
        </p:txBody>
      </p:sp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609600" y="1905000"/>
            <a:ext cx="5105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/>
              <a:t>Обязательная подготовка к военной службе предусматривает:</a:t>
            </a:r>
          </a:p>
        </p:txBody>
      </p:sp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533400" y="3505200"/>
            <a:ext cx="2133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/>
              <a:t>Выбери неправильный ответ.</a:t>
            </a:r>
          </a:p>
        </p:txBody>
      </p:sp>
      <p:pic>
        <p:nvPicPr>
          <p:cNvPr id="73739" name="Picture 11" descr="pe01852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876800"/>
            <a:ext cx="1647825" cy="1524000"/>
          </a:xfrm>
          <a:prstGeom prst="rect">
            <a:avLst/>
          </a:prstGeom>
          <a:noFill/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73741" name="Oval 13"/>
          <p:cNvSpPr>
            <a:spLocks noChangeArrowheads="1"/>
          </p:cNvSpPr>
          <p:nvPr/>
        </p:nvSpPr>
        <p:spPr bwMode="auto">
          <a:xfrm>
            <a:off x="2438400" y="4267200"/>
            <a:ext cx="609600" cy="609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/>
              <a:t>1</a:t>
            </a:r>
          </a:p>
        </p:txBody>
      </p:sp>
      <p:sp>
        <p:nvSpPr>
          <p:cNvPr id="73742" name="Oval 14"/>
          <p:cNvSpPr>
            <a:spLocks noChangeArrowheads="1"/>
          </p:cNvSpPr>
          <p:nvPr/>
        </p:nvSpPr>
        <p:spPr bwMode="auto">
          <a:xfrm>
            <a:off x="2438400" y="6019800"/>
            <a:ext cx="609600" cy="609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/>
              <a:t>2</a:t>
            </a:r>
          </a:p>
        </p:txBody>
      </p:sp>
      <p:sp>
        <p:nvSpPr>
          <p:cNvPr id="73743" name="Oval 15"/>
          <p:cNvSpPr>
            <a:spLocks noChangeArrowheads="1"/>
          </p:cNvSpPr>
          <p:nvPr/>
        </p:nvSpPr>
        <p:spPr bwMode="auto">
          <a:xfrm>
            <a:off x="8229600" y="838200"/>
            <a:ext cx="609600" cy="609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/>
              <a:t>3</a:t>
            </a:r>
          </a:p>
        </p:txBody>
      </p:sp>
      <p:sp>
        <p:nvSpPr>
          <p:cNvPr id="73744" name="Oval 16"/>
          <p:cNvSpPr>
            <a:spLocks noChangeArrowheads="1"/>
          </p:cNvSpPr>
          <p:nvPr/>
        </p:nvSpPr>
        <p:spPr bwMode="auto">
          <a:xfrm>
            <a:off x="8229600" y="2971800"/>
            <a:ext cx="609600" cy="609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/>
              <a:t>4</a:t>
            </a:r>
          </a:p>
        </p:txBody>
      </p:sp>
      <p:sp>
        <p:nvSpPr>
          <p:cNvPr id="73745" name="Oval 17"/>
          <p:cNvSpPr>
            <a:spLocks noChangeArrowheads="1"/>
          </p:cNvSpPr>
          <p:nvPr/>
        </p:nvSpPr>
        <p:spPr bwMode="auto">
          <a:xfrm>
            <a:off x="8229600" y="4876800"/>
            <a:ext cx="609600" cy="609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/>
              <a:t>5</a:t>
            </a:r>
          </a:p>
        </p:txBody>
      </p:sp>
      <p:sp>
        <p:nvSpPr>
          <p:cNvPr id="73747" name="Oval 19"/>
          <p:cNvSpPr>
            <a:spLocks noChangeArrowheads="1"/>
          </p:cNvSpPr>
          <p:nvPr/>
        </p:nvSpPr>
        <p:spPr bwMode="auto">
          <a:xfrm>
            <a:off x="533400" y="27432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3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3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3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3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3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3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3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3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3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3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autoUpdateAnimBg="0"/>
      <p:bldP spid="73732" grpId="0" animBg="1" autoUpdateAnimBg="0"/>
      <p:bldP spid="73733" grpId="0" animBg="1" autoUpdateAnimBg="0"/>
      <p:bldP spid="73734" grpId="0" animBg="1" autoUpdateAnimBg="0"/>
      <p:bldP spid="73735" grpId="0" animBg="1" autoUpdateAnimBg="0"/>
      <p:bldP spid="73736" grpId="0" animBg="1" autoUpdateAnimBg="0"/>
      <p:bldP spid="73737" grpId="0" autoUpdateAnimBg="0"/>
      <p:bldP spid="73738" grpId="0" autoUpdateAnimBg="0"/>
      <p:bldP spid="73741" grpId="0" animBg="1" autoUpdateAnimBg="0"/>
      <p:bldP spid="73742" grpId="0" animBg="1" autoUpdateAnimBg="0"/>
      <p:bldP spid="73743" grpId="0" animBg="1" autoUpdateAnimBg="0"/>
      <p:bldP spid="73744" grpId="0" animBg="1" autoUpdateAnimBg="0"/>
      <p:bldP spid="73745" grpId="0" animBg="1" autoUpdateAnimBg="0"/>
      <p:bldP spid="73747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ru-RU" b="1" smtClean="0">
                <a:solidFill>
                  <a:srgbClr val="FFFF00"/>
                </a:solidFill>
              </a:rPr>
              <a:t>Добровольная подготовка к военной службе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762000" y="1676400"/>
            <a:ext cx="8382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/>
              <a:t>Добровольная подготовка граждан к военной службе предусматривает:</a:t>
            </a:r>
          </a:p>
        </p:txBody>
      </p:sp>
      <p:sp>
        <p:nvSpPr>
          <p:cNvPr id="74757" name="AutoShape 5"/>
          <p:cNvSpPr>
            <a:spLocks noChangeArrowheads="1"/>
          </p:cNvSpPr>
          <p:nvPr/>
        </p:nvSpPr>
        <p:spPr bwMode="auto">
          <a:xfrm>
            <a:off x="762000" y="2590800"/>
            <a:ext cx="3505200" cy="1676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/>
              <a:t>Занятие военно-</a:t>
            </a:r>
          </a:p>
          <a:p>
            <a:pPr algn="ctr">
              <a:defRPr/>
            </a:pPr>
            <a:r>
              <a:rPr lang="ru-RU" sz="2400"/>
              <a:t>прикладными видами </a:t>
            </a:r>
          </a:p>
          <a:p>
            <a:pPr algn="ctr">
              <a:defRPr/>
            </a:pPr>
            <a:r>
              <a:rPr lang="ru-RU" sz="2400"/>
              <a:t>спорта</a:t>
            </a:r>
          </a:p>
        </p:txBody>
      </p:sp>
      <p:sp>
        <p:nvSpPr>
          <p:cNvPr id="74758" name="AutoShape 6"/>
          <p:cNvSpPr>
            <a:spLocks noChangeArrowheads="1"/>
          </p:cNvSpPr>
          <p:nvPr/>
        </p:nvSpPr>
        <p:spPr bwMode="auto">
          <a:xfrm>
            <a:off x="4876800" y="4191000"/>
            <a:ext cx="3657600" cy="1676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/>
              <a:t>Обучение по программам</a:t>
            </a:r>
          </a:p>
          <a:p>
            <a:pPr algn="ctr">
              <a:defRPr/>
            </a:pPr>
            <a:r>
              <a:rPr lang="ru-RU" sz="2400"/>
              <a:t>подготовки офицеров </a:t>
            </a:r>
          </a:p>
          <a:p>
            <a:pPr algn="ctr">
              <a:defRPr/>
            </a:pPr>
            <a:r>
              <a:rPr lang="ru-RU" sz="2400"/>
              <a:t>запаса  на военных </a:t>
            </a:r>
          </a:p>
          <a:p>
            <a:pPr algn="ctr">
              <a:defRPr/>
            </a:pPr>
            <a:r>
              <a:rPr lang="ru-RU" sz="2400"/>
              <a:t>кафедрах …</a:t>
            </a:r>
          </a:p>
        </p:txBody>
      </p:sp>
      <p:sp>
        <p:nvSpPr>
          <p:cNvPr id="74759" name="AutoShape 7"/>
          <p:cNvSpPr>
            <a:spLocks noChangeArrowheads="1"/>
          </p:cNvSpPr>
          <p:nvPr/>
        </p:nvSpPr>
        <p:spPr bwMode="auto">
          <a:xfrm>
            <a:off x="762000" y="4495800"/>
            <a:ext cx="3505200" cy="1676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/>
              <a:t>Обучение по </a:t>
            </a:r>
          </a:p>
          <a:p>
            <a:pPr algn="ctr">
              <a:defRPr/>
            </a:pPr>
            <a:r>
              <a:rPr lang="ru-RU" sz="2400"/>
              <a:t>дополнительным </a:t>
            </a:r>
          </a:p>
          <a:p>
            <a:pPr algn="ctr">
              <a:defRPr/>
            </a:pPr>
            <a:r>
              <a:rPr lang="ru-RU" sz="2400"/>
              <a:t>программам по военной</a:t>
            </a:r>
          </a:p>
          <a:p>
            <a:pPr algn="ctr">
              <a:defRPr/>
            </a:pPr>
            <a:r>
              <a:rPr lang="ru-RU" sz="2400"/>
              <a:t>подготовке н/с граждан</a:t>
            </a:r>
          </a:p>
        </p:txBody>
      </p:sp>
      <p:sp>
        <p:nvSpPr>
          <p:cNvPr id="74760" name="AutoShape 8"/>
          <p:cNvSpPr>
            <a:spLocks noChangeArrowheads="1"/>
          </p:cNvSpPr>
          <p:nvPr/>
        </p:nvSpPr>
        <p:spPr bwMode="auto">
          <a:xfrm>
            <a:off x="4876800" y="2286000"/>
            <a:ext cx="3505200" cy="1676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/>
              <a:t>Получение начальных</a:t>
            </a:r>
          </a:p>
          <a:p>
            <a:pPr algn="ctr">
              <a:defRPr/>
            </a:pPr>
            <a:r>
              <a:rPr lang="ru-RU" sz="2400"/>
              <a:t>знаний в области </a:t>
            </a:r>
          </a:p>
          <a:p>
            <a:pPr algn="ctr">
              <a:defRPr/>
            </a:pPr>
            <a:r>
              <a:rPr lang="ru-RU" sz="2400"/>
              <a:t>обороны</a:t>
            </a:r>
          </a:p>
        </p:txBody>
      </p:sp>
      <p:sp>
        <p:nvSpPr>
          <p:cNvPr id="74761" name="Oval 9"/>
          <p:cNvSpPr>
            <a:spLocks noChangeArrowheads="1"/>
          </p:cNvSpPr>
          <p:nvPr/>
        </p:nvSpPr>
        <p:spPr bwMode="auto">
          <a:xfrm>
            <a:off x="8077200" y="5410200"/>
            <a:ext cx="609600" cy="609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/>
              <a:t>4</a:t>
            </a:r>
          </a:p>
        </p:txBody>
      </p:sp>
      <p:sp>
        <p:nvSpPr>
          <p:cNvPr id="74762" name="Oval 10"/>
          <p:cNvSpPr>
            <a:spLocks noChangeArrowheads="1"/>
          </p:cNvSpPr>
          <p:nvPr/>
        </p:nvSpPr>
        <p:spPr bwMode="auto">
          <a:xfrm>
            <a:off x="7924800" y="3429000"/>
            <a:ext cx="609600" cy="609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/>
              <a:t>3</a:t>
            </a:r>
          </a:p>
        </p:txBody>
      </p:sp>
      <p:sp>
        <p:nvSpPr>
          <p:cNvPr id="74763" name="Oval 11"/>
          <p:cNvSpPr>
            <a:spLocks noChangeArrowheads="1"/>
          </p:cNvSpPr>
          <p:nvPr/>
        </p:nvSpPr>
        <p:spPr bwMode="auto">
          <a:xfrm>
            <a:off x="3810000" y="4343400"/>
            <a:ext cx="609600" cy="609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/>
              <a:t>2</a:t>
            </a:r>
          </a:p>
        </p:txBody>
      </p:sp>
      <p:sp>
        <p:nvSpPr>
          <p:cNvPr id="74764" name="Oval 12"/>
          <p:cNvSpPr>
            <a:spLocks noChangeArrowheads="1"/>
          </p:cNvSpPr>
          <p:nvPr/>
        </p:nvSpPr>
        <p:spPr bwMode="auto">
          <a:xfrm>
            <a:off x="3733800" y="2438400"/>
            <a:ext cx="609600" cy="609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/>
              <a:t>1</a:t>
            </a:r>
          </a:p>
        </p:txBody>
      </p:sp>
      <p:sp>
        <p:nvSpPr>
          <p:cNvPr id="74765" name="Text Box 13"/>
          <p:cNvSpPr txBox="1">
            <a:spLocks noChangeArrowheads="1"/>
          </p:cNvSpPr>
          <p:nvPr/>
        </p:nvSpPr>
        <p:spPr bwMode="auto">
          <a:xfrm>
            <a:off x="4724400" y="6172200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/>
              <a:t>  Какой ответ неправильный?</a:t>
            </a:r>
          </a:p>
        </p:txBody>
      </p:sp>
      <p:sp>
        <p:nvSpPr>
          <p:cNvPr id="13325" name="Oval 15"/>
          <p:cNvSpPr>
            <a:spLocks noChangeArrowheads="1"/>
          </p:cNvSpPr>
          <p:nvPr/>
        </p:nvSpPr>
        <p:spPr bwMode="auto">
          <a:xfrm>
            <a:off x="4191000" y="60198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4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4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autoUpdateAnimBg="0"/>
      <p:bldP spid="74756" grpId="0" autoUpdateAnimBg="0"/>
      <p:bldP spid="74757" grpId="0" animBg="1" autoUpdateAnimBg="0"/>
      <p:bldP spid="74758" grpId="0" animBg="1" autoUpdateAnimBg="0"/>
      <p:bldP spid="74759" grpId="0" animBg="1" autoUpdateAnimBg="0"/>
      <p:bldP spid="74760" grpId="0" animBg="1" autoUpdateAnimBg="0"/>
      <p:bldP spid="74761" grpId="0" animBg="1" autoUpdateAnimBg="0"/>
      <p:bldP spid="74762" grpId="0" animBg="1" autoUpdateAnimBg="0"/>
      <p:bldP spid="74763" grpId="0" animBg="1" autoUpdateAnimBg="0"/>
      <p:bldP spid="74764" grpId="0" animBg="1" autoUpdateAnimBg="0"/>
      <p:bldP spid="7476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82000" cy="2057400"/>
          </a:xfrm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FFFF00"/>
                </a:solidFill>
              </a:rPr>
              <a:t>Медицинское освидетельствование </a:t>
            </a:r>
            <a:br>
              <a:rPr lang="ru-RU" b="1" smtClean="0">
                <a:solidFill>
                  <a:srgbClr val="FFFF00"/>
                </a:solidFill>
              </a:rPr>
            </a:br>
            <a:r>
              <a:rPr lang="ru-RU" b="1" smtClean="0">
                <a:solidFill>
                  <a:srgbClr val="FFFF00"/>
                </a:solidFill>
              </a:rPr>
              <a:t>при постановке на воинский учёт</a:t>
            </a:r>
          </a:p>
        </p:txBody>
      </p:sp>
      <p:pic>
        <p:nvPicPr>
          <p:cNvPr id="75780" name="Picture 4" descr="j00792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142875"/>
            <a:ext cx="1524000" cy="1436688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533400" y="2438400"/>
            <a:ext cx="8382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/>
              <a:t>Гражданин при первоначальной постановке на воинский учёт подлежит медицинскому освидетельствованию врачами-специалистами:</a:t>
            </a:r>
          </a:p>
        </p:txBody>
      </p:sp>
      <p:sp>
        <p:nvSpPr>
          <p:cNvPr id="75782" name="AutoShape 6"/>
          <p:cNvSpPr>
            <a:spLocks noChangeArrowheads="1"/>
          </p:cNvSpPr>
          <p:nvPr/>
        </p:nvSpPr>
        <p:spPr bwMode="auto">
          <a:xfrm>
            <a:off x="685800" y="3886200"/>
            <a:ext cx="1219200" cy="1828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8000"/>
              <a:t>?</a:t>
            </a:r>
          </a:p>
        </p:txBody>
      </p:sp>
      <p:sp>
        <p:nvSpPr>
          <p:cNvPr id="75783" name="AutoShape 7"/>
          <p:cNvSpPr>
            <a:spLocks noChangeArrowheads="1"/>
          </p:cNvSpPr>
          <p:nvPr/>
        </p:nvSpPr>
        <p:spPr bwMode="auto">
          <a:xfrm>
            <a:off x="4648200" y="4876800"/>
            <a:ext cx="20574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/>
              <a:t>терапевтом</a:t>
            </a:r>
          </a:p>
        </p:txBody>
      </p:sp>
      <p:sp>
        <p:nvSpPr>
          <p:cNvPr id="75784" name="AutoShape 8"/>
          <p:cNvSpPr>
            <a:spLocks noChangeArrowheads="1"/>
          </p:cNvSpPr>
          <p:nvPr/>
        </p:nvSpPr>
        <p:spPr bwMode="auto">
          <a:xfrm>
            <a:off x="2057400" y="4876800"/>
            <a:ext cx="24384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/>
              <a:t>невропатологом</a:t>
            </a:r>
          </a:p>
        </p:txBody>
      </p:sp>
      <p:sp>
        <p:nvSpPr>
          <p:cNvPr id="75785" name="AutoShape 9"/>
          <p:cNvSpPr>
            <a:spLocks noChangeArrowheads="1"/>
          </p:cNvSpPr>
          <p:nvPr/>
        </p:nvSpPr>
        <p:spPr bwMode="auto">
          <a:xfrm>
            <a:off x="2057400" y="3886200"/>
            <a:ext cx="24384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/>
              <a:t>отоларингологом</a:t>
            </a:r>
          </a:p>
        </p:txBody>
      </p:sp>
      <p:sp>
        <p:nvSpPr>
          <p:cNvPr id="75786" name="AutoShape 10"/>
          <p:cNvSpPr>
            <a:spLocks noChangeArrowheads="1"/>
          </p:cNvSpPr>
          <p:nvPr/>
        </p:nvSpPr>
        <p:spPr bwMode="auto">
          <a:xfrm>
            <a:off x="6858000" y="4876800"/>
            <a:ext cx="20574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/>
              <a:t>окулистом</a:t>
            </a:r>
          </a:p>
        </p:txBody>
      </p:sp>
      <p:sp>
        <p:nvSpPr>
          <p:cNvPr id="75787" name="AutoShape 11"/>
          <p:cNvSpPr>
            <a:spLocks noChangeArrowheads="1"/>
          </p:cNvSpPr>
          <p:nvPr/>
        </p:nvSpPr>
        <p:spPr bwMode="auto">
          <a:xfrm>
            <a:off x="6858000" y="3886200"/>
            <a:ext cx="20574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/>
              <a:t>стоматологом</a:t>
            </a:r>
          </a:p>
        </p:txBody>
      </p:sp>
      <p:sp>
        <p:nvSpPr>
          <p:cNvPr id="75788" name="AutoShape 12"/>
          <p:cNvSpPr>
            <a:spLocks noChangeArrowheads="1"/>
          </p:cNvSpPr>
          <p:nvPr/>
        </p:nvSpPr>
        <p:spPr bwMode="auto">
          <a:xfrm>
            <a:off x="4648200" y="3886200"/>
            <a:ext cx="20574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/>
              <a:t>психиатром</a:t>
            </a:r>
          </a:p>
        </p:txBody>
      </p:sp>
      <p:sp>
        <p:nvSpPr>
          <p:cNvPr id="75789" name="Text Box 13"/>
          <p:cNvSpPr txBox="1">
            <a:spLocks noChangeArrowheads="1"/>
          </p:cNvSpPr>
          <p:nvPr/>
        </p:nvSpPr>
        <p:spPr bwMode="auto">
          <a:xfrm>
            <a:off x="2514600" y="5791200"/>
            <a:ext cx="6172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/>
              <a:t>  Название какого врача-специалиста здесь                     		  отсутствует?</a:t>
            </a:r>
          </a:p>
        </p:txBody>
      </p:sp>
      <p:sp>
        <p:nvSpPr>
          <p:cNvPr id="75790" name="Text Box 14"/>
          <p:cNvSpPr txBox="1">
            <a:spLocks noChangeArrowheads="1"/>
          </p:cNvSpPr>
          <p:nvPr/>
        </p:nvSpPr>
        <p:spPr bwMode="auto">
          <a:xfrm>
            <a:off x="533400" y="2438400"/>
            <a:ext cx="8382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/>
              <a:t>Гражданин при первоначальной постановке на воинский учёт подлежит медицинскому освидетельствованию врачами-специалистами:</a:t>
            </a:r>
          </a:p>
        </p:txBody>
      </p:sp>
      <p:sp>
        <p:nvSpPr>
          <p:cNvPr id="14350" name="Oval 16"/>
          <p:cNvSpPr>
            <a:spLocks noChangeArrowheads="1"/>
          </p:cNvSpPr>
          <p:nvPr/>
        </p:nvSpPr>
        <p:spPr bwMode="auto">
          <a:xfrm>
            <a:off x="1447800" y="59436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5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5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autoUpdateAnimBg="0"/>
      <p:bldP spid="75781" grpId="0" autoUpdateAnimBg="0"/>
      <p:bldP spid="75782" grpId="0" animBg="1" autoUpdateAnimBg="0"/>
      <p:bldP spid="75783" grpId="0" animBg="1" autoUpdateAnimBg="0"/>
      <p:bldP spid="75784" grpId="0" animBg="1" autoUpdateAnimBg="0"/>
      <p:bldP spid="75785" grpId="0" animBg="1" autoUpdateAnimBg="0"/>
      <p:bldP spid="75786" grpId="0" animBg="1" autoUpdateAnimBg="0"/>
      <p:bldP spid="75787" grpId="0" animBg="1" autoUpdateAnimBg="0"/>
      <p:bldP spid="75788" grpId="0" animBg="1" autoUpdateAnimBg="0"/>
      <p:bldP spid="75789" grpId="0" autoUpdateAnimBg="0"/>
      <p:bldP spid="7579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295400"/>
          </a:xfrm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FFFF00"/>
                </a:solidFill>
              </a:rPr>
              <a:t>Увольнение с военной службы </a:t>
            </a:r>
            <a:br>
              <a:rPr lang="ru-RU" b="1" smtClean="0">
                <a:solidFill>
                  <a:srgbClr val="FFFF00"/>
                </a:solidFill>
              </a:rPr>
            </a:br>
            <a:r>
              <a:rPr lang="ru-RU" b="1" smtClean="0">
                <a:solidFill>
                  <a:srgbClr val="FFFF00"/>
                </a:solidFill>
              </a:rPr>
              <a:t>и пребывание в запасе</a:t>
            </a: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3352800" y="6019800"/>
            <a:ext cx="502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/>
              <a:t>Выберите правильный ответ.</a:t>
            </a: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533400" y="17526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/>
              <a:t>Под увольнением с военной службы в запас понимается:</a:t>
            </a:r>
          </a:p>
        </p:txBody>
      </p:sp>
      <p:sp>
        <p:nvSpPr>
          <p:cNvPr id="77829" name="AutoShape 5"/>
          <p:cNvSpPr>
            <a:spLocks noChangeArrowheads="1"/>
          </p:cNvSpPr>
          <p:nvPr/>
        </p:nvSpPr>
        <p:spPr bwMode="auto">
          <a:xfrm>
            <a:off x="685800" y="2362200"/>
            <a:ext cx="8229600" cy="8382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/>
              <a:t>Убытие военнослужащего срочной службы в </a:t>
            </a:r>
          </a:p>
          <a:p>
            <a:pPr algn="ctr">
              <a:defRPr/>
            </a:pPr>
            <a:r>
              <a:rPr lang="ru-RU" sz="2400"/>
              <a:t>краткосрочный отпуск</a:t>
            </a:r>
          </a:p>
        </p:txBody>
      </p:sp>
      <p:sp>
        <p:nvSpPr>
          <p:cNvPr id="77830" name="AutoShape 6"/>
          <p:cNvSpPr>
            <a:spLocks noChangeArrowheads="1"/>
          </p:cNvSpPr>
          <p:nvPr/>
        </p:nvSpPr>
        <p:spPr bwMode="auto">
          <a:xfrm>
            <a:off x="685800" y="3429000"/>
            <a:ext cx="8229600" cy="8382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/>
              <a:t>Снятие военнослужащего со всех видов довольствия </a:t>
            </a:r>
          </a:p>
          <a:p>
            <a:pPr algn="ctr">
              <a:defRPr/>
            </a:pPr>
            <a:r>
              <a:rPr lang="ru-RU" sz="2400"/>
              <a:t>в связи с выходом в запас</a:t>
            </a:r>
          </a:p>
        </p:txBody>
      </p:sp>
      <p:sp>
        <p:nvSpPr>
          <p:cNvPr id="77831" name="AutoShape 7"/>
          <p:cNvSpPr>
            <a:spLocks noChangeArrowheads="1"/>
          </p:cNvSpPr>
          <p:nvPr/>
        </p:nvSpPr>
        <p:spPr bwMode="auto">
          <a:xfrm>
            <a:off x="685800" y="4419600"/>
            <a:ext cx="8229600" cy="12192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/>
              <a:t>Установленное законом освобождение от дальнейшего </a:t>
            </a:r>
          </a:p>
          <a:p>
            <a:pPr algn="ctr">
              <a:defRPr/>
            </a:pPr>
            <a:r>
              <a:rPr lang="ru-RU" sz="2400"/>
              <a:t>несения службы в рядах ВС РФ, других войсках,</a:t>
            </a:r>
          </a:p>
          <a:p>
            <a:pPr algn="ctr">
              <a:defRPr/>
            </a:pPr>
            <a:r>
              <a:rPr lang="ru-RU" sz="2400"/>
              <a:t>Воинских формированиях и органах</a:t>
            </a:r>
          </a:p>
        </p:txBody>
      </p:sp>
      <p:sp>
        <p:nvSpPr>
          <p:cNvPr id="77832" name="Oval 8"/>
          <p:cNvSpPr>
            <a:spLocks noChangeArrowheads="1"/>
          </p:cNvSpPr>
          <p:nvPr/>
        </p:nvSpPr>
        <p:spPr bwMode="auto">
          <a:xfrm>
            <a:off x="381000" y="2438400"/>
            <a:ext cx="609600" cy="609600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/>
              <a:t>1</a:t>
            </a:r>
          </a:p>
        </p:txBody>
      </p:sp>
      <p:sp>
        <p:nvSpPr>
          <p:cNvPr id="77833" name="Oval 9"/>
          <p:cNvSpPr>
            <a:spLocks noChangeArrowheads="1"/>
          </p:cNvSpPr>
          <p:nvPr/>
        </p:nvSpPr>
        <p:spPr bwMode="auto">
          <a:xfrm>
            <a:off x="381000" y="3505200"/>
            <a:ext cx="609600" cy="609600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/>
              <a:t>2</a:t>
            </a:r>
          </a:p>
        </p:txBody>
      </p:sp>
      <p:sp>
        <p:nvSpPr>
          <p:cNvPr id="77834" name="Oval 10"/>
          <p:cNvSpPr>
            <a:spLocks noChangeArrowheads="1"/>
          </p:cNvSpPr>
          <p:nvPr/>
        </p:nvSpPr>
        <p:spPr bwMode="auto">
          <a:xfrm>
            <a:off x="381000" y="4724400"/>
            <a:ext cx="609600" cy="609600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/>
              <a:t>3</a:t>
            </a:r>
          </a:p>
        </p:txBody>
      </p:sp>
      <p:sp>
        <p:nvSpPr>
          <p:cNvPr id="77836" name="Oval 12"/>
          <p:cNvSpPr>
            <a:spLocks noChangeArrowheads="1"/>
          </p:cNvSpPr>
          <p:nvPr/>
        </p:nvSpPr>
        <p:spPr bwMode="auto">
          <a:xfrm>
            <a:off x="1828800" y="59436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9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3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autoUpdateAnimBg="0"/>
      <p:bldP spid="77827" grpId="0" autoUpdateAnimBg="0"/>
      <p:bldP spid="77828" grpId="0" autoUpdateAnimBg="0"/>
      <p:bldP spid="77829" grpId="0" animBg="1" autoUpdateAnimBg="0"/>
      <p:bldP spid="77830" grpId="0" animBg="1" autoUpdateAnimBg="0"/>
      <p:bldP spid="77831" grpId="0" animBg="1" autoUpdateAnimBg="0"/>
      <p:bldP spid="77832" grpId="0" animBg="1" autoUpdateAnimBg="0"/>
      <p:bldP spid="77833" grpId="0" animBg="1" autoUpdateAnimBg="0"/>
      <p:bldP spid="77834" grpId="0" animBg="1" autoUpdateAnimBg="0"/>
      <p:bldP spid="77836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763000" cy="685800"/>
          </a:xfrm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ru-RU" b="1" smtClean="0">
                <a:solidFill>
                  <a:srgbClr val="FFFF00"/>
                </a:solidFill>
              </a:rPr>
              <a:t>Правовые основы военной службы</a:t>
            </a:r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762000" y="1066800"/>
            <a:ext cx="80772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i="1"/>
              <a:t>	</a:t>
            </a:r>
            <a:r>
              <a:rPr lang="ru-RU" sz="3600" b="1" i="1"/>
              <a:t>Защита Отечества является долгом и обязанностью гражданина Российской Федерации.</a:t>
            </a:r>
          </a:p>
        </p:txBody>
      </p: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2209800" y="5715000"/>
            <a:ext cx="6629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/>
              <a:t>Какой закон устанавливает эту обязанность для граждан Российской Федерации?</a:t>
            </a:r>
          </a:p>
        </p:txBody>
      </p:sp>
      <p:sp>
        <p:nvSpPr>
          <p:cNvPr id="76808" name="AutoShape 8"/>
          <p:cNvSpPr>
            <a:spLocks noChangeArrowheads="1"/>
          </p:cNvSpPr>
          <p:nvPr/>
        </p:nvSpPr>
        <p:spPr bwMode="auto">
          <a:xfrm>
            <a:off x="685800" y="2971800"/>
            <a:ext cx="81534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/>
              <a:t>Конституция Российской Федерации</a:t>
            </a:r>
          </a:p>
        </p:txBody>
      </p:sp>
      <p:sp>
        <p:nvSpPr>
          <p:cNvPr id="76809" name="AutoShape 9"/>
          <p:cNvSpPr>
            <a:spLocks noChangeArrowheads="1"/>
          </p:cNvSpPr>
          <p:nvPr/>
        </p:nvSpPr>
        <p:spPr bwMode="auto">
          <a:xfrm>
            <a:off x="685800" y="3810000"/>
            <a:ext cx="81534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/>
              <a:t>Закон «О воинской обязанности и военной службе»</a:t>
            </a:r>
          </a:p>
        </p:txBody>
      </p:sp>
      <p:sp>
        <p:nvSpPr>
          <p:cNvPr id="76810" name="AutoShape 10"/>
          <p:cNvSpPr>
            <a:spLocks noChangeArrowheads="1"/>
          </p:cNvSpPr>
          <p:nvPr/>
        </p:nvSpPr>
        <p:spPr bwMode="auto">
          <a:xfrm>
            <a:off x="685800" y="4648200"/>
            <a:ext cx="81534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/>
              <a:t>Закон «Об обороне»</a:t>
            </a:r>
          </a:p>
        </p:txBody>
      </p:sp>
      <p:sp>
        <p:nvSpPr>
          <p:cNvPr id="76811" name="Oval 11"/>
          <p:cNvSpPr>
            <a:spLocks noChangeArrowheads="1"/>
          </p:cNvSpPr>
          <p:nvPr/>
        </p:nvSpPr>
        <p:spPr bwMode="auto">
          <a:xfrm>
            <a:off x="457200" y="2895600"/>
            <a:ext cx="609600" cy="609600"/>
          </a:xfrm>
          <a:prstGeom prst="ellipse">
            <a:avLst/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/>
              <a:t>1</a:t>
            </a:r>
          </a:p>
        </p:txBody>
      </p:sp>
      <p:sp>
        <p:nvSpPr>
          <p:cNvPr id="76812" name="Oval 12"/>
          <p:cNvSpPr>
            <a:spLocks noChangeArrowheads="1"/>
          </p:cNvSpPr>
          <p:nvPr/>
        </p:nvSpPr>
        <p:spPr bwMode="auto">
          <a:xfrm>
            <a:off x="457200" y="3733800"/>
            <a:ext cx="609600" cy="609600"/>
          </a:xfrm>
          <a:prstGeom prst="ellipse">
            <a:avLst/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/>
              <a:t>2</a:t>
            </a:r>
          </a:p>
        </p:txBody>
      </p:sp>
      <p:sp>
        <p:nvSpPr>
          <p:cNvPr id="76813" name="Oval 13"/>
          <p:cNvSpPr>
            <a:spLocks noChangeArrowheads="1"/>
          </p:cNvSpPr>
          <p:nvPr/>
        </p:nvSpPr>
        <p:spPr bwMode="auto">
          <a:xfrm>
            <a:off x="457200" y="4572000"/>
            <a:ext cx="609600" cy="609600"/>
          </a:xfrm>
          <a:prstGeom prst="ellipse">
            <a:avLst/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/>
              <a:t>3</a:t>
            </a:r>
          </a:p>
        </p:txBody>
      </p:sp>
      <p:sp>
        <p:nvSpPr>
          <p:cNvPr id="76815" name="Oval 15"/>
          <p:cNvSpPr>
            <a:spLocks noChangeArrowheads="1"/>
          </p:cNvSpPr>
          <p:nvPr/>
        </p:nvSpPr>
        <p:spPr bwMode="auto">
          <a:xfrm>
            <a:off x="1066800" y="58674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9" dur="500"/>
                                        <p:tgtEl>
                                          <p:spTgt spid="76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3" dur="500"/>
                                        <p:tgtEl>
                                          <p:spTgt spid="76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76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1" dur="500"/>
                                        <p:tgtEl>
                                          <p:spTgt spid="76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5" dur="500"/>
                                        <p:tgtEl>
                                          <p:spTgt spid="76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autoUpdateAnimBg="0"/>
      <p:bldP spid="76806" grpId="0" autoUpdateAnimBg="0"/>
      <p:bldP spid="76807" grpId="0" autoUpdateAnimBg="0"/>
      <p:bldP spid="76808" grpId="0" animBg="1" autoUpdateAnimBg="0"/>
      <p:bldP spid="76809" grpId="0" animBg="1" autoUpdateAnimBg="0"/>
      <p:bldP spid="76810" grpId="0" animBg="1" autoUpdateAnimBg="0"/>
      <p:bldP spid="76811" grpId="0" animBg="1" autoUpdateAnimBg="0"/>
      <p:bldP spid="76812" grpId="0" animBg="1" autoUpdateAnimBg="0"/>
      <p:bldP spid="76813" grpId="0" animBg="1" autoUpdateAnimBg="0"/>
      <p:bldP spid="76815" grpId="0" animBg="1" autoUpdateAnimBg="0"/>
    </p:bldLst>
  </p:timing>
</p:sld>
</file>

<file path=ppt/theme/theme1.xml><?xml version="1.0" encoding="utf-8"?>
<a:theme xmlns:a="http://schemas.openxmlformats.org/drawingml/2006/main" name="Топография">
  <a:themeElements>
    <a:clrScheme name="Топография 1">
      <a:dk1>
        <a:srgbClr val="000000"/>
      </a:dk1>
      <a:lt1>
        <a:srgbClr val="EAEAEA"/>
      </a:lt1>
      <a:dk2>
        <a:srgbClr val="3A585A"/>
      </a:dk2>
      <a:lt2>
        <a:srgbClr val="FFFFCC"/>
      </a:lt2>
      <a:accent1>
        <a:srgbClr val="499EAF"/>
      </a:accent1>
      <a:accent2>
        <a:srgbClr val="376D6C"/>
      </a:accent2>
      <a:accent3>
        <a:srgbClr val="AEB4B5"/>
      </a:accent3>
      <a:accent4>
        <a:srgbClr val="C8C8C8"/>
      </a:accent4>
      <a:accent5>
        <a:srgbClr val="B1CCD4"/>
      </a:accent5>
      <a:accent6>
        <a:srgbClr val="316261"/>
      </a:accent6>
      <a:hlink>
        <a:srgbClr val="CCFFCC"/>
      </a:hlink>
      <a:folHlink>
        <a:srgbClr val="CC9900"/>
      </a:folHlink>
    </a:clrScheme>
    <a:fontScheme name="Топография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опография 1">
        <a:dk1>
          <a:srgbClr val="000000"/>
        </a:dk1>
        <a:lt1>
          <a:srgbClr val="EAEAEA"/>
        </a:lt1>
        <a:dk2>
          <a:srgbClr val="3A585A"/>
        </a:dk2>
        <a:lt2>
          <a:srgbClr val="FFFFCC"/>
        </a:lt2>
        <a:accent1>
          <a:srgbClr val="499EAF"/>
        </a:accent1>
        <a:accent2>
          <a:srgbClr val="376D6C"/>
        </a:accent2>
        <a:accent3>
          <a:srgbClr val="AEB4B5"/>
        </a:accent3>
        <a:accent4>
          <a:srgbClr val="C8C8C8"/>
        </a:accent4>
        <a:accent5>
          <a:srgbClr val="B1CCD4"/>
        </a:accent5>
        <a:accent6>
          <a:srgbClr val="316261"/>
        </a:accent6>
        <a:hlink>
          <a:srgbClr val="CC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опография 2">
        <a:dk1>
          <a:srgbClr val="00172E"/>
        </a:dk1>
        <a:lt1>
          <a:srgbClr val="FFFFFF"/>
        </a:lt1>
        <a:dk2>
          <a:srgbClr val="003366"/>
        </a:dk2>
        <a:lt2>
          <a:srgbClr val="B2B2B2"/>
        </a:lt2>
        <a:accent1>
          <a:srgbClr val="91C6D1"/>
        </a:accent1>
        <a:accent2>
          <a:srgbClr val="D6E9EE"/>
        </a:accent2>
        <a:accent3>
          <a:srgbClr val="FFFFFF"/>
        </a:accent3>
        <a:accent4>
          <a:srgbClr val="001226"/>
        </a:accent4>
        <a:accent5>
          <a:srgbClr val="C7DFE5"/>
        </a:accent5>
        <a:accent6>
          <a:srgbClr val="C2D3D8"/>
        </a:accent6>
        <a:hlink>
          <a:srgbClr val="666699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пография 3">
        <a:dk1>
          <a:srgbClr val="000000"/>
        </a:dk1>
        <a:lt1>
          <a:srgbClr val="FFFFFF"/>
        </a:lt1>
        <a:dk2>
          <a:srgbClr val="333333"/>
        </a:dk2>
        <a:lt2>
          <a:srgbClr val="FFFFFF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опография 4">
        <a:dk1>
          <a:srgbClr val="333333"/>
        </a:dk1>
        <a:lt1>
          <a:srgbClr val="C0D7D8"/>
        </a:lt1>
        <a:dk2>
          <a:srgbClr val="223C3E"/>
        </a:dk2>
        <a:lt2>
          <a:srgbClr val="809EA2"/>
        </a:lt2>
        <a:accent1>
          <a:srgbClr val="FFFFCC"/>
        </a:accent1>
        <a:accent2>
          <a:srgbClr val="E3ECED"/>
        </a:accent2>
        <a:accent3>
          <a:srgbClr val="DCE8E9"/>
        </a:accent3>
        <a:accent4>
          <a:srgbClr val="2A2A2A"/>
        </a:accent4>
        <a:accent5>
          <a:srgbClr val="FFFFE2"/>
        </a:accent5>
        <a:accent6>
          <a:srgbClr val="CED6D7"/>
        </a:accent6>
        <a:hlink>
          <a:srgbClr val="660066"/>
        </a:hlink>
        <a:folHlink>
          <a:srgbClr val="A98F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Designs\Топография.pot</Template>
  <TotalTime>970</TotalTime>
  <Words>853</Words>
  <Application>Microsoft PowerPoint</Application>
  <PresentationFormat>Экран (4:3)</PresentationFormat>
  <Paragraphs>257</Paragraphs>
  <Slides>27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Топография</vt:lpstr>
      <vt:lpstr>Точечный рисунок</vt:lpstr>
      <vt:lpstr>«Профессия –  Родину защищать»</vt:lpstr>
      <vt:lpstr>Слайд 2</vt:lpstr>
      <vt:lpstr>Основные понятия  о воинской обязанности</vt:lpstr>
      <vt:lpstr>Организация воинского учёта</vt:lpstr>
      <vt:lpstr>Обязательная подготовка к военной службе</vt:lpstr>
      <vt:lpstr>Добровольная подготовка к военной службе</vt:lpstr>
      <vt:lpstr>Медицинское освидетельствование  при постановке на воинский учёт</vt:lpstr>
      <vt:lpstr>Увольнение с военной службы  и пребывание в запасе</vt:lpstr>
      <vt:lpstr>Правовые основы военной службы</vt:lpstr>
      <vt:lpstr>Общевоинские уставы ВС РФ – закон воинской жизни</vt:lpstr>
      <vt:lpstr>Военная присяга – клятва воина на верность Родине </vt:lpstr>
      <vt:lpstr>Прохождение военной службы по призыву</vt:lpstr>
      <vt:lpstr>Воинские звания военнослужащих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«Профессия –  Родину защищать»</dc:title>
  <dc:creator>N</dc:creator>
  <cp:lastModifiedBy>Customer</cp:lastModifiedBy>
  <cp:revision>165</cp:revision>
  <cp:lastPrinted>1601-01-01T00:00:00Z</cp:lastPrinted>
  <dcterms:created xsi:type="dcterms:W3CDTF">2007-01-29T04:13:45Z</dcterms:created>
  <dcterms:modified xsi:type="dcterms:W3CDTF">2013-05-02T22:40:23Z</dcterms:modified>
</cp:coreProperties>
</file>