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6" r:id="rId3"/>
    <p:sldId id="258" r:id="rId4"/>
    <p:sldId id="260" r:id="rId5"/>
    <p:sldId id="263" r:id="rId6"/>
    <p:sldId id="264" r:id="rId7"/>
    <p:sldId id="266" r:id="rId8"/>
    <p:sldId id="262" r:id="rId9"/>
    <p:sldId id="268" r:id="rId10"/>
    <p:sldId id="269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3735E3-75F8-40C1-81B9-0F56B701CC45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B96089-036B-4E9B-ABD8-7280887430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E%D0%9D%D0%95%D0%A1%D0%9A%D0%9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Урок в еврейской школе.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</a:t>
            </a:r>
            <a:r>
              <a:rPr lang="ru-RU" sz="1800" dirty="0" err="1"/>
              <a:t>Сарочка</a:t>
            </a:r>
            <a:r>
              <a:rPr lang="ru-RU" sz="1800" dirty="0"/>
              <a:t>, что ты делала вчера после школы? - спрашивает учительница.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Играла в песочек.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</a:t>
            </a:r>
            <a:r>
              <a:rPr lang="ru-RU" sz="1800" dirty="0" err="1"/>
              <a:t>Сарочка</a:t>
            </a:r>
            <a:r>
              <a:rPr lang="ru-RU" sz="1800" dirty="0"/>
              <a:t>, выйди к доске и напиши слово песочек.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Сара выходит, пишет "песочек"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Молодец </a:t>
            </a:r>
            <a:r>
              <a:rPr lang="ru-RU" sz="1800" dirty="0" err="1"/>
              <a:t>Сарочка</a:t>
            </a:r>
            <a:r>
              <a:rPr lang="ru-RU" sz="1800" dirty="0"/>
              <a:t>, садись, пять. А ты </a:t>
            </a:r>
            <a:r>
              <a:rPr lang="ru-RU" sz="1800" dirty="0" err="1"/>
              <a:t>Абраша</a:t>
            </a:r>
            <a:r>
              <a:rPr lang="ru-RU" sz="1800" dirty="0"/>
              <a:t>, что вчера делал после школы?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Я вместе с Сарой играл в песочек, и у меня был совочек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</a:t>
            </a:r>
            <a:r>
              <a:rPr lang="ru-RU" sz="1800" dirty="0" err="1"/>
              <a:t>Абраша</a:t>
            </a:r>
            <a:r>
              <a:rPr lang="ru-RU" sz="1800" dirty="0"/>
              <a:t>, иди к доске и напиши слово совочек.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Абрам выходит, пишет "совочек", и получает пятерку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А что вчера делал ты, </a:t>
            </a:r>
            <a:r>
              <a:rPr lang="ru-RU" sz="1800" dirty="0" err="1"/>
              <a:t>Муталиб</a:t>
            </a:r>
            <a:r>
              <a:rPr lang="ru-RU" sz="1800" dirty="0"/>
              <a:t> Саид ибн </a:t>
            </a:r>
            <a:r>
              <a:rPr lang="ru-RU" sz="1800" dirty="0" err="1"/>
              <a:t>Ахмет</a:t>
            </a:r>
            <a:r>
              <a:rPr lang="ru-RU" sz="1800" dirty="0"/>
              <a:t> Бей?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Я хотел поиграть в песочнице с Сарой и Абрамом, но они назвали меня </a:t>
            </a:r>
            <a:r>
              <a:rPr lang="ru-RU" sz="1800" dirty="0" smtClean="0"/>
              <a:t>бараном </a:t>
            </a:r>
            <a:r>
              <a:rPr lang="ru-RU" sz="1800" dirty="0"/>
              <a:t>и </a:t>
            </a:r>
            <a:r>
              <a:rPr lang="ru-RU" sz="1800" dirty="0" smtClean="0"/>
              <a:t>забросали </a:t>
            </a:r>
            <a:r>
              <a:rPr lang="ru-RU" sz="1800" dirty="0"/>
              <a:t>камнями.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Это вопиющая несправедливость и унижение человеческого достоинства, - воскликнула учительница, - </a:t>
            </a:r>
            <a:r>
              <a:rPr lang="ru-RU" sz="1800" dirty="0" err="1"/>
              <a:t>Муталиб</a:t>
            </a:r>
            <a:r>
              <a:rPr lang="ru-RU" sz="1800" dirty="0"/>
              <a:t> Саид ибн </a:t>
            </a:r>
            <a:r>
              <a:rPr lang="ru-RU" sz="1800" dirty="0" err="1"/>
              <a:t>Ахмет</a:t>
            </a:r>
            <a:r>
              <a:rPr lang="ru-RU" sz="1800" dirty="0"/>
              <a:t> Бей, выйди к доске и напиши сто раз, что бы все видели, "Вопиющая несправедливость и унижение человеческого достоинства"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1123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53" y="598240"/>
            <a:ext cx="29384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99580"/>
            <a:ext cx="30305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29186"/>
              </p:ext>
            </p:extLst>
          </p:nvPr>
        </p:nvGraphicFramePr>
        <p:xfrm>
          <a:off x="1258837" y="1259769"/>
          <a:ext cx="6624738" cy="4719567"/>
        </p:xfrm>
        <a:graphic>
          <a:graphicData uri="http://schemas.openxmlformats.org/drawingml/2006/table">
            <a:tbl>
              <a:tblPr firstRow="1" firstCol="1" bandRow="1"/>
              <a:tblGrid>
                <a:gridCol w="3312369"/>
                <a:gridCol w="3312369"/>
              </a:tblGrid>
              <a:tr h="788872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. </a:t>
                      </a:r>
                      <a:r>
                        <a:rPr lang="ru-RU" sz="1600" u="sng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Способность к </a:t>
                      </a:r>
                      <a:r>
                        <a:rPr lang="ru-RU" sz="1600" u="sng" dirty="0" err="1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эмпатии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 (способность формировать верные </a:t>
                      </a: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суждения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о других людях).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74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может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правильно оценить и себя и интолерантного </a:t>
                      </a: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человека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оценивает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окружающих по своему образу и подобию.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414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. </a:t>
                      </a:r>
                      <a:r>
                        <a:rPr lang="ru-RU" sz="1600" u="sng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Чувство юмора.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74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способен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посмеяться над собой.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обладает чувством юмора, мрачен и апатичен.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414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u="sng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 Авторитаризм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74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предпочитает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жить в демократическом, </a:t>
                      </a: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свободном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обществе.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предпочитает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жить в авторитарном обществе с жесткой властью.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37" y="3821968"/>
            <a:ext cx="52012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36" y="2353498"/>
            <a:ext cx="643249" cy="57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83" y="2353498"/>
            <a:ext cx="720080" cy="64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84" y="3811094"/>
            <a:ext cx="554540" cy="5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84" y="5399138"/>
            <a:ext cx="554540" cy="55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15" y="5330442"/>
            <a:ext cx="618837" cy="61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02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4481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68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96753"/>
            <a:ext cx="5723468" cy="936103"/>
          </a:xfrm>
        </p:spPr>
        <p:txBody>
          <a:bodyPr/>
          <a:lstStyle/>
          <a:p>
            <a:r>
              <a:rPr lang="ru-RU" dirty="0" smtClean="0"/>
              <a:t>Толерантность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8712" cy="305575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/>
              <a:t>ценность и социальная норма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гражданского общества, проявляющаяся в праве всех индивидов гражданского общества быть различными, обеспечении</a:t>
            </a:r>
            <a:r>
              <a:rPr lang="ru-RU" dirty="0"/>
              <a:t> </a:t>
            </a:r>
            <a:r>
              <a:rPr lang="ru-RU" b="1" dirty="0"/>
              <a:t>устойчивой гармонии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между различными конфессиями, политическими, этническими и другими социальными группами, </a:t>
            </a:r>
            <a:r>
              <a:rPr lang="ru-RU" b="1" dirty="0"/>
              <a:t>уважении</a:t>
            </a:r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 разнообразию различных мировых культур, цивилизаций и народов, </a:t>
            </a:r>
            <a:r>
              <a:rPr lang="ru-RU" b="1" dirty="0"/>
              <a:t>готовности к пониманию</a:t>
            </a:r>
            <a:r>
              <a:rPr lang="ru-RU" dirty="0"/>
              <a:t> </a:t>
            </a:r>
            <a:r>
              <a:rPr lang="ru-RU" b="1" dirty="0"/>
              <a:t>и сотрудничеству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людьми, различающимися по внешности, языку, убеждениям, обычаям и верованиям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dirty="0"/>
              <a:t> </a:t>
            </a:r>
            <a:r>
              <a:rPr lang="ru-RU" dirty="0" smtClean="0"/>
              <a:t>(Декларация </a:t>
            </a:r>
            <a:r>
              <a:rPr lang="ru-RU" dirty="0"/>
              <a:t>принципов </a:t>
            </a:r>
            <a:r>
              <a:rPr lang="ru-RU" dirty="0" smtClean="0"/>
              <a:t>толерантности, </a:t>
            </a:r>
            <a:r>
              <a:rPr lang="ru-RU" dirty="0" smtClean="0">
                <a:hlinkClick r:id="rId2" tooltip="ЮНЕСКО"/>
              </a:rPr>
              <a:t>ЮНЕСКО</a:t>
            </a:r>
            <a:r>
              <a:rPr lang="ru-RU" dirty="0"/>
              <a:t>, 1995 г.)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1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ru-RU" dirty="0" smtClean="0"/>
              <a:t>Виды толерантности: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9268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7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толерантности: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1)  </a:t>
            </a:r>
            <a:r>
              <a:rPr lang="ru-RU" dirty="0" smtClean="0"/>
              <a:t>равноправие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2) взаимоуважение членов группы или общества, доброжелательность и терпимое отношение к различным группам (инвалидам, беженцам и др.); </a:t>
            </a:r>
          </a:p>
          <a:p>
            <a:endParaRPr lang="ru-RU" dirty="0"/>
          </a:p>
          <a:p>
            <a:r>
              <a:rPr lang="ru-RU" dirty="0"/>
              <a:t>3)  сохранение и развитие культурной самобытности и языков национальных меньшинств; </a:t>
            </a:r>
          </a:p>
          <a:p>
            <a:endParaRPr lang="ru-RU" dirty="0"/>
          </a:p>
          <a:p>
            <a:r>
              <a:rPr lang="ru-RU" dirty="0"/>
              <a:t>4)  возможность следовать своим традициям для всех культур, представленных в данном обществе; </a:t>
            </a:r>
          </a:p>
          <a:p>
            <a:endParaRPr lang="ru-RU" dirty="0"/>
          </a:p>
          <a:p>
            <a:r>
              <a:rPr lang="ru-RU" dirty="0"/>
              <a:t>5)  свобода вероисповедания при условии, что это не ущемляет права и возможности других членов общества; </a:t>
            </a:r>
          </a:p>
          <a:p>
            <a:endParaRPr lang="ru-RU" dirty="0"/>
          </a:p>
          <a:p>
            <a:r>
              <a:rPr lang="ru-RU" dirty="0"/>
              <a:t>6)  сотрудничество и солидарность в решение общих проблем; </a:t>
            </a:r>
          </a:p>
          <a:p>
            <a:endParaRPr lang="ru-RU" dirty="0"/>
          </a:p>
          <a:p>
            <a:r>
              <a:rPr lang="ru-RU" dirty="0"/>
              <a:t>7)  позитивная лексика в наиболее уязвимых сферах межэтнических, межрасовых отношений, в отношениях между полами.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03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72008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Критерии оценки толерантности учителя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72816"/>
            <a:ext cx="6624736" cy="395025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Уважительное обращение, ровное, без окриков и угроз. </a:t>
            </a:r>
          </a:p>
          <a:p>
            <a:r>
              <a:rPr lang="ru-RU" dirty="0"/>
              <a:t>2. Умение внимательно слушать и слышать. </a:t>
            </a:r>
          </a:p>
          <a:p>
            <a:r>
              <a:rPr lang="ru-RU" dirty="0"/>
              <a:t>3. Желание разобраться в сути вопроса, проблемы, конфликта. </a:t>
            </a:r>
          </a:p>
          <a:p>
            <a:r>
              <a:rPr lang="ru-RU" dirty="0"/>
              <a:t>4. Интерес к мнению учащихся и родителей. </a:t>
            </a:r>
          </a:p>
          <a:p>
            <a:r>
              <a:rPr lang="ru-RU" dirty="0"/>
              <a:t>5. Интерес к проблемам </a:t>
            </a:r>
            <a:r>
              <a:rPr lang="ru-RU" dirty="0" smtClean="0"/>
              <a:t>учащихся, предпочтениям </a:t>
            </a:r>
            <a:r>
              <a:rPr lang="ru-RU" dirty="0"/>
              <a:t>и увлечениям. </a:t>
            </a:r>
          </a:p>
          <a:p>
            <a:r>
              <a:rPr lang="ru-RU" dirty="0"/>
              <a:t>6. Умение дать нужный совет. </a:t>
            </a:r>
          </a:p>
          <a:p>
            <a:r>
              <a:rPr lang="ru-RU" dirty="0"/>
              <a:t>7. Доброжелательность. </a:t>
            </a:r>
          </a:p>
          <a:p>
            <a:r>
              <a:rPr lang="ru-RU" dirty="0"/>
              <a:t>8. Стремление понять, поддержать и подбодрить. </a:t>
            </a:r>
          </a:p>
          <a:p>
            <a:r>
              <a:rPr lang="ru-RU" dirty="0"/>
              <a:t>9. Признание права учащегося быть самим собой. </a:t>
            </a:r>
          </a:p>
          <a:p>
            <a:r>
              <a:rPr lang="ru-RU" dirty="0"/>
              <a:t>10. Стремление принять справедливое решение. </a:t>
            </a:r>
          </a:p>
        </p:txBody>
      </p:sp>
    </p:spTree>
    <p:extLst>
      <p:ext uri="{BB962C8B-B14F-4D97-AF65-F5344CB8AC3E}">
        <p14:creationId xmlns:p14="http://schemas.microsoft.com/office/powerpoint/2010/main" val="18559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Критерии оценки толерантности класса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6840760" cy="41044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Умение внимательно слушать и слышать, не перебивая и не отвлекаясь. </a:t>
            </a:r>
          </a:p>
          <a:p>
            <a:r>
              <a:rPr lang="ru-RU" dirty="0"/>
              <a:t>2. Уважительное обращение друг к другу, без резких выкриков, обзывания, кличек. </a:t>
            </a:r>
          </a:p>
          <a:p>
            <a:r>
              <a:rPr lang="ru-RU" dirty="0"/>
              <a:t>3. Стремление разобраться в проблеме или теме, не игнорируя неясные места, расспрашивание, </a:t>
            </a:r>
          </a:p>
          <a:p>
            <a:r>
              <a:rPr lang="ru-RU" dirty="0"/>
              <a:t>уточнение, демонстрирование живого интереса. </a:t>
            </a:r>
          </a:p>
          <a:p>
            <a:r>
              <a:rPr lang="ru-RU" dirty="0"/>
              <a:t>4. Готовность принять и дать совет, предложение. </a:t>
            </a:r>
          </a:p>
          <a:p>
            <a:r>
              <a:rPr lang="ru-RU" dirty="0"/>
              <a:t>5. Умение хвалить, соглашаться, утешать. </a:t>
            </a:r>
          </a:p>
          <a:p>
            <a:r>
              <a:rPr lang="ru-RU" dirty="0"/>
              <a:t>6. Доброжелательность. </a:t>
            </a:r>
          </a:p>
          <a:p>
            <a:r>
              <a:rPr lang="ru-RU" dirty="0"/>
              <a:t>7. Уважение личности, общение без подавления, угроз, без осуждения и критики. </a:t>
            </a:r>
          </a:p>
          <a:p>
            <a:r>
              <a:rPr lang="ru-RU" dirty="0"/>
              <a:t>8. Умение сопереживать, не обвиняя и не упрекая. </a:t>
            </a:r>
          </a:p>
          <a:p>
            <a:r>
              <a:rPr lang="ru-RU" dirty="0"/>
              <a:t>9. Стремление поддержать друг друга, подбодрить. </a:t>
            </a:r>
          </a:p>
          <a:p>
            <a:r>
              <a:rPr lang="ru-RU" dirty="0"/>
              <a:t>10. Признание права каждого быть самим собой.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80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Анкета для самооценки толерантности родителей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6984776" cy="4022261"/>
          </a:xfrm>
        </p:spPr>
        <p:txBody>
          <a:bodyPr>
            <a:noAutofit/>
          </a:bodyPr>
          <a:lstStyle/>
          <a:p>
            <a:r>
              <a:rPr lang="ru-RU" sz="1400" dirty="0" smtClean="0"/>
              <a:t>1</a:t>
            </a:r>
            <a:r>
              <a:rPr lang="ru-RU" sz="1400" dirty="0"/>
              <a:t>. Всегда ли Вы помните об индивидуальности ребенка? </a:t>
            </a:r>
          </a:p>
          <a:p>
            <a:r>
              <a:rPr lang="ru-RU" sz="1400" dirty="0"/>
              <a:t>2. Учитываете ли Вы, что каждая новая ситуация требует нового решения? </a:t>
            </a:r>
          </a:p>
          <a:p>
            <a:r>
              <a:rPr lang="ru-RU" sz="1400" dirty="0"/>
              <a:t>3. Стараетесь ли Вы понять требования ребенка? </a:t>
            </a:r>
          </a:p>
          <a:p>
            <a:r>
              <a:rPr lang="ru-RU" sz="1400" dirty="0"/>
              <a:t>4. Воспринимаете ли Вы противоречия с ребенком как факторы нормального развития? </a:t>
            </a:r>
          </a:p>
          <a:p>
            <a:r>
              <a:rPr lang="ru-RU" sz="1400" dirty="0"/>
              <a:t>5. Даете ли Вы время ребенку для осмысления Ваших требований? </a:t>
            </a:r>
          </a:p>
          <a:p>
            <a:r>
              <a:rPr lang="ru-RU" sz="1400" dirty="0"/>
              <a:t>6. Пытаетесь ли Вы совместно с ребенком искать выход из конфликтной ситуации? </a:t>
            </a:r>
          </a:p>
          <a:p>
            <a:r>
              <a:rPr lang="ru-RU" sz="1400" dirty="0"/>
              <a:t>7. Предлагаете ли Вы на выбор несколько решений проблемы? </a:t>
            </a:r>
          </a:p>
          <a:p>
            <a:r>
              <a:rPr lang="ru-RU" sz="1400" dirty="0"/>
              <a:t>8. Стараетесь ли Вы ограниченно применять наказания, соблюдая при этом их справедливость и </a:t>
            </a:r>
            <a:r>
              <a:rPr lang="ru-RU" sz="1400" dirty="0" smtClean="0"/>
              <a:t>необходимость</a:t>
            </a:r>
            <a:r>
              <a:rPr lang="ru-RU" sz="1400" dirty="0"/>
              <a:t>? </a:t>
            </a:r>
          </a:p>
          <a:p>
            <a:r>
              <a:rPr lang="ru-RU" sz="1400" dirty="0"/>
              <a:t>9. Хватает ли у Вас терпения разъяснять ребенку возможности негативных последствий его </a:t>
            </a:r>
            <a:r>
              <a:rPr lang="ru-RU" sz="1400" dirty="0" smtClean="0"/>
              <a:t>поступка </a:t>
            </a:r>
            <a:r>
              <a:rPr lang="ru-RU" sz="1400" dirty="0"/>
              <a:t>или решения? </a:t>
            </a:r>
          </a:p>
          <a:p>
            <a:r>
              <a:rPr lang="ru-RU" sz="1400" dirty="0"/>
              <a:t>10. Стараетесь ли Вы расширять диапазон моральных, а не материальных поощрений? </a:t>
            </a:r>
          </a:p>
          <a:p>
            <a:r>
              <a:rPr lang="ru-RU" sz="1400" dirty="0"/>
              <a:t>11. Используете ли положительные примеры выхода из конфликта других детей и </a:t>
            </a:r>
            <a:r>
              <a:rPr lang="ru-RU" sz="1400" dirty="0" smtClean="0"/>
              <a:t>родителей?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8998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836712"/>
            <a:ext cx="2939521" cy="504056"/>
          </a:xfrm>
        </p:spPr>
        <p:txBody>
          <a:bodyPr/>
          <a:lstStyle/>
          <a:p>
            <a:r>
              <a:rPr lang="ru-RU" dirty="0" smtClean="0"/>
              <a:t>толерантные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8024" y="836712"/>
            <a:ext cx="3024336" cy="504056"/>
          </a:xfrm>
        </p:spPr>
        <p:txBody>
          <a:bodyPr/>
          <a:lstStyle/>
          <a:p>
            <a:r>
              <a:rPr lang="ru-RU" dirty="0" err="1" smtClean="0"/>
              <a:t>интолерантные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60081"/>
              </p:ext>
            </p:extLst>
          </p:nvPr>
        </p:nvGraphicFramePr>
        <p:xfrm>
          <a:off x="1187623" y="1556789"/>
          <a:ext cx="6840760" cy="4248474"/>
        </p:xfrm>
        <a:graphic>
          <a:graphicData uri="http://schemas.openxmlformats.org/drawingml/2006/table">
            <a:tbl>
              <a:tblPr firstRow="1" firstCol="1" bandRow="1"/>
              <a:tblGrid>
                <a:gridCol w="3420380"/>
                <a:gridCol w="3420380"/>
              </a:tblGrid>
              <a:tr h="657502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u="sng" dirty="0" smtClean="0">
                        <a:solidFill>
                          <a:srgbClr val="333333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ru-RU" sz="1600" u="sng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. Знание самого себя.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7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Относятся к себе критически, сами стараются разобраться в своих проблемах  в своих достоинствах и </a:t>
                      </a: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недостатках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Замечают у себя только достоинства, обвиняют других.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7502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. </a:t>
                      </a:r>
                      <a:r>
                        <a:rPr lang="ru-RU" sz="1600" u="sng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Защищенность.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7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уверен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в себе; убежден, что справится со всем. </a:t>
                      </a: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Это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важное условие для формирования </a:t>
                      </a: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толерантной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личности.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Опасается своего социального окружения и самого себя: во всем видит угрозу.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791978" cy="75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869160"/>
            <a:ext cx="806789" cy="75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21" y="2780608"/>
            <a:ext cx="720080" cy="84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3" y="2873878"/>
            <a:ext cx="792089" cy="73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84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908720"/>
            <a:ext cx="2939521" cy="648072"/>
          </a:xfrm>
        </p:spPr>
        <p:txBody>
          <a:bodyPr/>
          <a:lstStyle/>
          <a:p>
            <a:r>
              <a:rPr lang="ru-RU" dirty="0"/>
              <a:t>толерантные</a:t>
            </a:r>
          </a:p>
          <a:p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3"/>
          </p:nvPr>
        </p:nvSpPr>
        <p:spPr>
          <a:xfrm>
            <a:off x="4859338" y="692696"/>
            <a:ext cx="2944812" cy="504056"/>
          </a:xfrm>
        </p:spPr>
        <p:txBody>
          <a:bodyPr>
            <a:normAutofit/>
          </a:bodyPr>
          <a:lstStyle/>
          <a:p>
            <a:r>
              <a:rPr lang="ru-RU" dirty="0" err="1" smtClean="0"/>
              <a:t>интолерантные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79191"/>
              </p:ext>
            </p:extLst>
          </p:nvPr>
        </p:nvGraphicFramePr>
        <p:xfrm>
          <a:off x="1259631" y="1484784"/>
          <a:ext cx="6768752" cy="4176463"/>
        </p:xfrm>
        <a:graphic>
          <a:graphicData uri="http://schemas.openxmlformats.org/drawingml/2006/table">
            <a:tbl>
              <a:tblPr firstRow="1" firstCol="1" bandRow="1"/>
              <a:tblGrid>
                <a:gridCol w="3384376"/>
                <a:gridCol w="3384376"/>
              </a:tblGrid>
              <a:tr h="54294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. </a:t>
                      </a:r>
                      <a:r>
                        <a:rPr lang="ru-RU" sz="1600" u="sng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Ответственность.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94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перекладывает ответственность на других, сам отвечает за свои за свои поступки.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считает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, что происходящие события от него не  зависят, следовательно снимает с себя ответственность за происходящее вокруг. Он считает, что ни он причиняет зло, а ему вредят.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94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. </a:t>
                      </a:r>
                      <a:r>
                        <a:rPr lang="ru-RU" sz="1600" u="sng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Потребность в определении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11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сами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стремятся к работе, творчеству; сами стремятся решить свои проблемы.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отодвигают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себя на второй план (только не я).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878719" cy="8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01" y="4851843"/>
            <a:ext cx="848838" cy="72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6" y="4869160"/>
            <a:ext cx="77981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811" y="3029328"/>
            <a:ext cx="856232" cy="89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398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180</TotalTime>
  <Words>714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Урок в еврейской школе. - Сарочка, что ты делала вчера после школы? - спрашивает учительница. - Играла в песочек. - Сарочка, выйди к доске и напиши слово песочек. Сара выходит, пишет "песочек" - Молодец Сарочка, садись, пять. А ты Абраша, что вчера делал после школы? - Я вместе с Сарой играл в песочек, и у меня был совочек - Абраша, иди к доске и напиши слово совочек. Абрам выходит, пишет "совочек", и получает пятерку - А что вчера делал ты, Муталиб Саид ибн Ахмет Бей? - Я хотел поиграть в песочнице с Сарой и Абрамом, но они назвали меня бараном и забросали камнями. - Это вопиющая несправедливость и унижение человеческого достоинства, - воскликнула учительница, - Муталиб Саид ибн Ахмет Бей, выйди к доске и напиши сто раз, что бы все видели, "Вопиющая несправедливость и унижение человеческого достоинства"</vt:lpstr>
      <vt:lpstr>Толерантность</vt:lpstr>
      <vt:lpstr>Виды толерантности:</vt:lpstr>
      <vt:lpstr>Критерии толерантности: </vt:lpstr>
      <vt:lpstr>Критерии оценки толерантности учителя  </vt:lpstr>
      <vt:lpstr>Критерии оценки толерантности класса  </vt:lpstr>
      <vt:lpstr>Анкета для самооценки толерантности родителей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27</cp:revision>
  <dcterms:created xsi:type="dcterms:W3CDTF">2013-12-22T09:07:56Z</dcterms:created>
  <dcterms:modified xsi:type="dcterms:W3CDTF">2013-12-22T12:07:59Z</dcterms:modified>
</cp:coreProperties>
</file>