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6"/>
  </p:notesMasterIdLst>
  <p:sldIdLst>
    <p:sldId id="311" r:id="rId2"/>
    <p:sldId id="279" r:id="rId3"/>
    <p:sldId id="304" r:id="rId4"/>
    <p:sldId id="305" r:id="rId5"/>
    <p:sldId id="273" r:id="rId6"/>
    <p:sldId id="271" r:id="rId7"/>
    <p:sldId id="274" r:id="rId8"/>
    <p:sldId id="289" r:id="rId9"/>
    <p:sldId id="290" r:id="rId10"/>
    <p:sldId id="291" r:id="rId11"/>
    <p:sldId id="292" r:id="rId12"/>
    <p:sldId id="265" r:id="rId13"/>
    <p:sldId id="309" r:id="rId14"/>
    <p:sldId id="310" r:id="rId15"/>
    <p:sldId id="293" r:id="rId16"/>
    <p:sldId id="294" r:id="rId17"/>
    <p:sldId id="284" r:id="rId18"/>
    <p:sldId id="316" r:id="rId19"/>
    <p:sldId id="322" r:id="rId20"/>
    <p:sldId id="317" r:id="rId21"/>
    <p:sldId id="323" r:id="rId22"/>
    <p:sldId id="321" r:id="rId23"/>
    <p:sldId id="324" r:id="rId24"/>
    <p:sldId id="29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CF60250-019E-4625-85A1-F37ED122BB41}">
          <p14:sldIdLst>
            <p14:sldId id="311"/>
            <p14:sldId id="279"/>
            <p14:sldId id="304"/>
            <p14:sldId id="305"/>
            <p14:sldId id="273"/>
            <p14:sldId id="271"/>
            <p14:sldId id="274"/>
            <p14:sldId id="289"/>
            <p14:sldId id="290"/>
            <p14:sldId id="291"/>
            <p14:sldId id="292"/>
            <p14:sldId id="265"/>
            <p14:sldId id="309"/>
            <p14:sldId id="310"/>
            <p14:sldId id="293"/>
            <p14:sldId id="294"/>
            <p14:sldId id="284"/>
            <p14:sldId id="316"/>
            <p14:sldId id="322"/>
            <p14:sldId id="317"/>
            <p14:sldId id="323"/>
            <p14:sldId id="321"/>
            <p14:sldId id="324"/>
            <p14:sldId id="29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38" autoAdjust="0"/>
    <p:restoredTop sz="66056" autoAdjust="0"/>
  </p:normalViewPr>
  <p:slideViewPr>
    <p:cSldViewPr>
      <p:cViewPr varScale="1">
        <p:scale>
          <a:sx n="98" d="100"/>
          <a:sy n="98" d="100"/>
        </p:scale>
        <p:origin x="-10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0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548" y="6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C7610-2F7D-443E-8A80-2FEA399AC3CE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603A3-47B2-4540-976C-A224E3FBC9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4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r>
              <a:rPr lang="ru-RU" baseline="0" dirty="0" smtClean="0"/>
              <a:t> проекта: </a:t>
            </a:r>
          </a:p>
          <a:p>
            <a:r>
              <a:rPr lang="ru-RU" sz="1200" b="0" i="1" dirty="0" smtClean="0"/>
              <a:t>1</a:t>
            </a:r>
            <a:r>
              <a:rPr lang="ru-RU" sz="1200" dirty="0" smtClean="0"/>
              <a:t>. </a:t>
            </a:r>
            <a:r>
              <a:rPr lang="ru-RU" sz="1200" b="0" dirty="0" smtClean="0"/>
              <a:t>Выбрать подходящий учебный материал, позволяющий найти вариативный подход в решении учебных задач.</a:t>
            </a:r>
          </a:p>
          <a:p>
            <a:r>
              <a:rPr lang="ru-RU" sz="1200" b="0" dirty="0" smtClean="0"/>
              <a:t>2. Составить схемы, модели, анимации, раскрывающие вариативный принцип.</a:t>
            </a:r>
          </a:p>
          <a:p>
            <a:r>
              <a:rPr lang="ru-RU" sz="1200" b="0" dirty="0" smtClean="0"/>
              <a:t>3. Показать применение данного подхода в учебной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34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Приведём конкретный пример использования этой схемы для орфограммы «Правописание о (ё) после шипящих в суффиксах и окончаниях».</a:t>
            </a:r>
            <a:r>
              <a:rPr lang="ru-RU" baseline="0" dirty="0" smtClean="0"/>
              <a:t> Ежовый означает описание предмета «ёж», это прилагательное. Мощёный – это тот, который мостил, то есть означает описание </a:t>
            </a:r>
            <a:r>
              <a:rPr lang="ru-RU" dirty="0" smtClean="0"/>
              <a:t>действия, это причастие. </a:t>
            </a:r>
            <a:r>
              <a:rPr lang="ru-RU" baseline="0" dirty="0" smtClean="0"/>
              <a:t>Принадлежность слова к разным языковым группам определяет выбор суффикса. В прилагательном пишем «о», в причастии – «ё».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326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Наглядность и</a:t>
            </a:r>
            <a:r>
              <a:rPr lang="ru-RU" baseline="0" dirty="0" smtClean="0"/>
              <a:t> схематичность, на наш взгляд, позволяет прийти к более осмысленному усвоению знания.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696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Положим на параллельные прямые</a:t>
            </a:r>
            <a:r>
              <a:rPr lang="ru-RU" baseline="0" dirty="0" smtClean="0"/>
              <a:t> 4 именные части речи: имя существительное, имя прилагательное, имя числительное и местоимение. Сравним эти части речи по их грамматическим признакам и семантике. Н</a:t>
            </a:r>
            <a:r>
              <a:rPr lang="ru-RU" sz="1200" dirty="0" smtClean="0"/>
              <a:t>аличие точек пересечения прямых и секущих является основанием системного подхода к  рассмотрению именных частей речи.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76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1884784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 теперь рассмотрим глагольные части речи: глагол,</a:t>
            </a:r>
            <a:r>
              <a:rPr lang="ru-RU" baseline="0" dirty="0" smtClean="0"/>
              <a:t> </a:t>
            </a:r>
            <a:r>
              <a:rPr lang="ru-RU" dirty="0" smtClean="0"/>
              <a:t>деепричастие, причастие и отглагольное прилагательное.</a:t>
            </a:r>
            <a:r>
              <a:rPr lang="ru-RU" baseline="0" dirty="0" smtClean="0"/>
              <a:t> Сравним и проанализируем эти части речи по семантике и способу образования. Исходя из этого можно понять, что </a:t>
            </a:r>
            <a:r>
              <a:rPr lang="ru-RU" sz="1200" dirty="0" smtClean="0"/>
              <a:t>тот же принцип используется в образовании глагольных частей речи,</a:t>
            </a:r>
            <a:r>
              <a:rPr lang="ru-RU" sz="1200" baseline="0" dirty="0" smtClean="0"/>
              <a:t> и эффективность данного метода объясняется тем, что четко определяется разница в дифференциации, которая взывает у обучающихся наиболее сложное восприятие. Эти схемы с именными и глагольными частями речи наш руководитель Любовь Анатольевна применяет на уроках русского языка</a:t>
            </a:r>
            <a:r>
              <a:rPr lang="ru-RU" sz="1200" dirty="0" smtClean="0"/>
              <a:t> в 6 классе при изучении тем «Причастие», «Деепричастие», «Имя числительное», «Местоимение».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963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dirty="0" smtClean="0"/>
              <a:t>Выводы:</a:t>
            </a:r>
          </a:p>
          <a:p>
            <a:pPr marL="228600" indent="-228600">
              <a:buAutoNum type="arabicPeriod"/>
            </a:pPr>
            <a:r>
              <a:rPr lang="ru-RU" sz="1200" b="0" dirty="0" smtClean="0"/>
              <a:t>Выбрали подходящий учебный материал, позволяющий найти вариативный подход в решении учебных задач.</a:t>
            </a:r>
          </a:p>
          <a:p>
            <a:r>
              <a:rPr lang="ru-RU" sz="1200" b="0" dirty="0" smtClean="0"/>
              <a:t>2. Составили схемы, модели, анимации, раскрывающие вариативный принцип.</a:t>
            </a:r>
          </a:p>
          <a:p>
            <a:r>
              <a:rPr lang="ru-RU" sz="1200" b="0" dirty="0" smtClean="0"/>
              <a:t>3. Показали работу данного подхода в практической деятельности.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364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28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Возможно и другое</a:t>
            </a:r>
            <a:r>
              <a:rPr lang="ru-RU" baseline="0" dirty="0" smtClean="0"/>
              <a:t> графическое представление правила раздельного или слитного написания предлога в виде чертежей, в виде различных геометрических фигур, например, овала и прямоугольника.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961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Работа</a:t>
            </a:r>
            <a:r>
              <a:rPr lang="ru-RU" baseline="0" dirty="0" smtClean="0"/>
              <a:t> со схемами – это продукт индивидуального творчества. Поэтому схем, рисунков, чертежей может быть столько, сколько участников проекта. Следовательно, целесообразно этим видом деятельности заниматься в группе (это позволит «присвоить чужое знание, то есть сделать его своим») или индивидуально. Это наглядно демонстрируют приведённые выше схемы.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14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92696" y="4355976"/>
            <a:ext cx="5486400" cy="4114800"/>
          </a:xfrm>
        </p:spPr>
        <p:txBody>
          <a:bodyPr/>
          <a:lstStyle/>
          <a:p>
            <a:r>
              <a:rPr lang="ru-RU" dirty="0" smtClean="0"/>
              <a:t>На</a:t>
            </a:r>
            <a:r>
              <a:rPr lang="ru-RU" baseline="0" dirty="0" smtClean="0"/>
              <a:t> первом рисунке общего значения у существительного и производного слова нет, появляется абсолютно новое слово со своим значением, образуется новая единица в языке, следовательно, производное слово пишется слитно. Иная ситуация складывается на втором рисунке. У существительного и производного слова общее значение, следовательно, производное слово пишется раздельно.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70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Обратимся к </a:t>
            </a:r>
            <a:r>
              <a:rPr lang="ru-RU" baseline="0" dirty="0" smtClean="0"/>
              <a:t>двум примерам слитного написания и к двум раздельного.</a:t>
            </a:r>
          </a:p>
          <a:p>
            <a:r>
              <a:rPr lang="ru-RU" baseline="0" dirty="0" smtClean="0"/>
              <a:t>Рассмотрим предложение «</a:t>
            </a:r>
            <a:r>
              <a:rPr lang="ru-RU" b="0" dirty="0" smtClean="0"/>
              <a:t>Ввиду срочности заказа пришлось работать и в выходной».</a:t>
            </a:r>
          </a:p>
          <a:p>
            <a:r>
              <a:rPr lang="ru-RU" b="0" dirty="0" smtClean="0"/>
              <a:t>Существительное «вид» имеет</a:t>
            </a:r>
            <a:r>
              <a:rPr lang="ru-RU" b="0" baseline="0" dirty="0" smtClean="0"/>
              <a:t> значения</a:t>
            </a:r>
            <a:r>
              <a:rPr lang="ru-RU" b="0" dirty="0" smtClean="0"/>
              <a:t> «обзор», «пространство», «форма» </a:t>
            </a:r>
          </a:p>
          <a:p>
            <a:r>
              <a:rPr lang="ru-RU" b="0" dirty="0" smtClean="0"/>
              <a:t>Предлог «ввиду» имеет</a:t>
            </a:r>
            <a:r>
              <a:rPr lang="ru-RU" b="0" baseline="0" dirty="0" smtClean="0"/>
              <a:t> значения</a:t>
            </a:r>
            <a:r>
              <a:rPr lang="ru-RU" b="0" dirty="0" smtClean="0"/>
              <a:t> «по причине», «из-за».</a:t>
            </a:r>
          </a:p>
          <a:p>
            <a:r>
              <a:rPr lang="ru-RU" b="0" dirty="0" smtClean="0"/>
              <a:t>Общего значения нет,</a:t>
            </a:r>
            <a:r>
              <a:rPr lang="ru-RU" b="0" baseline="0" dirty="0" smtClean="0"/>
              <a:t> следовательно, применяем схему параллельных прямых, следовательно, слово «ввиду» пишем слитно.</a:t>
            </a:r>
            <a:endParaRPr lang="ru-RU" b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86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Далее</a:t>
            </a:r>
            <a:r>
              <a:rPr lang="ru-RU" baseline="0" dirty="0" smtClean="0"/>
              <a:t> пример раздельного написания. Берём предложение  «</a:t>
            </a:r>
            <a:r>
              <a:rPr lang="ru-RU" sz="1200" b="0" dirty="0" smtClean="0"/>
              <a:t>Поезд остановился в виду большого города».</a:t>
            </a:r>
          </a:p>
          <a:p>
            <a:r>
              <a:rPr lang="ru-RU" sz="1200" b="0" dirty="0" smtClean="0"/>
              <a:t>Существительное «вид» в значении «обзор», «пространство», «форма».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sz="1200" b="0" baseline="0" dirty="0" smtClean="0"/>
              <a:t>В данном предложении слово «в виду» имеет значение «обзор», «пространство»; следовательно, значения слов «в виду» и «вид» совпадают, общая точка есть, следовательно, пишем раздельно.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024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Возьмём четыре части речи: имя существительное, имя прилагательно</a:t>
            </a:r>
            <a:r>
              <a:rPr lang="ru-RU" baseline="0" dirty="0" smtClean="0"/>
              <a:t>е, имя числительное и местоимение. Расположим их на плоскости в виде параллельных прямых. Сопоставим и проанализируем их значения по семантическому признаку. Существительное</a:t>
            </a:r>
            <a:r>
              <a:rPr lang="ru-RU" dirty="0" smtClean="0"/>
              <a:t> обозначает «предмет», прилагательное – «признак предмета», числительное – «счёт предмета», местоимение – «место предмета или имени». </a:t>
            </a:r>
            <a:r>
              <a:rPr lang="ru-RU" baseline="0" dirty="0" smtClean="0"/>
              <a:t>Как видим, на схеме они имеют точки пересечения по наличию «предметности». Таким образом, мы можем говорить о существовании именных частей речи, что свидетельствует о появлении системы и, как результат, определяет внутрисистемные связи.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74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Теперь возьмём ещё четыре части речи: глагол, деепричастие,</a:t>
            </a:r>
            <a:r>
              <a:rPr lang="ru-RU" baseline="0" dirty="0" smtClean="0"/>
              <a:t> причастие, отглаглагольное прилагательное. Расположим их также на плоскости в виде параллельных прямых, сопоставим и проанализируем их значения по семантическому признаку. Глагол означает «действие»,</a:t>
            </a:r>
            <a:r>
              <a:rPr lang="ru-RU" dirty="0" smtClean="0"/>
              <a:t> деепричастие – «добавочное действие», в причастии действия больше описания, в отглагольном прилагательном действия меньше, чем описания. </a:t>
            </a:r>
            <a:r>
              <a:rPr lang="ru-RU" baseline="0" dirty="0" smtClean="0"/>
              <a:t>Как мы видим, на схеме </a:t>
            </a:r>
            <a:r>
              <a:rPr lang="ru-RU" dirty="0" smtClean="0"/>
              <a:t>перечисленные выше части речи</a:t>
            </a:r>
            <a:r>
              <a:rPr lang="ru-RU" baseline="0" dirty="0" smtClean="0"/>
              <a:t> имеют точки пересечения по наличию «действия». Таким образом, мы можем говорить о существовании глагольных частей речи.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54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Сравним</a:t>
            </a:r>
            <a:r>
              <a:rPr lang="ru-RU" baseline="0" dirty="0" smtClean="0"/>
              <a:t> группы частей речи (именные и глагольные) по семантическому признаку. В именных частях речи доминирует значение предметности, в глагольных – значение действия. Данная схема отражает существование двух систем, именной и глагольной, что принципиально важно в вопросах понимания орфограммы.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603A3-47B2-4540-976C-A224E3FBC9A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26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44DDF5D-C1AA-4739-99ED-0C444F97E487}" type="datetimeFigureOut">
              <a:rPr lang="ru-RU" smtClean="0"/>
              <a:t>19.07.2014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934DCFF-BDD4-4DE8-BF3F-FC359A6C22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3%D1%80%D1%87%D0%B0%D1%82%D0%BE%D0%B2%D1%81%D0%BA%D0%B8%D0%B9_%D0%B8%D0%BD%D1%81%D1%82%D0%B8%D1%82%D1%83%D1%82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ru.wikipedia.org/wiki/%D0%A4%D0%B8%D0%B7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A1%D0%A1%D0%A0" TargetMode="External"/><Relationship Id="rId5" Type="http://schemas.openxmlformats.org/officeDocument/2006/relationships/hyperlink" Target="http://ru.wikipedia.org/wiki/1960_%D0%B3%D0%BE%D0%B4" TargetMode="External"/><Relationship Id="rId4" Type="http://schemas.openxmlformats.org/officeDocument/2006/relationships/hyperlink" Target="http://ru.wikipedia.org/wiki/194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2" Type="http://schemas.openxmlformats.org/officeDocument/2006/relationships/hyperlink" Target="http://ru.wikipedia.org/wiki/%D0%9A%D0%BE%D1%81%D0%BC%D0%BE%D0%BD%D0%B0%D0%B2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ru.wikipedia.org/wiki/%D0%9F%D0%BE%D1%87%D1%91%D1%82%D0%BD%D0%BE%D0%B5_%D0%B3%D1%80%D0%B0%D0%B6%D0%B4%D0%B0%D0%BD%D1%81%D1%82%D0%B2%D0%BE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0%BD%D0%B0%D1%82%D0%BE%D0%BC%D0%B8%D1%8F" TargetMode="External"/><Relationship Id="rId3" Type="http://schemas.openxmlformats.org/officeDocument/2006/relationships/hyperlink" Target="http://ru.wikipedia.org/wiki/%D0%A5%D1%83%D0%B4%D0%BE%D0%B6%D0%BD%D0%B8%D0%BA" TargetMode="External"/><Relationship Id="rId7" Type="http://schemas.openxmlformats.org/officeDocument/2006/relationships/hyperlink" Target="http://ru.wikipedia.org/wiki/%D0%A3%D1%87%D1%91%D0%BD%D1%8B%D0%B9" TargetMode="External"/><Relationship Id="rId12" Type="http://schemas.openxmlformats.org/officeDocument/2006/relationships/image" Target="../media/image12.jpeg"/><Relationship Id="rId2" Type="http://schemas.openxmlformats.org/officeDocument/2006/relationships/hyperlink" Target="http://ru.wikipedia.org/wiki/%D0%98%D1%82%D0%B0%D0%BB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1%80%D1%85%D0%B8%D1%82%D0%B5%D0%BA%D1%82%D1%83%D1%80%D0%B0" TargetMode="External"/><Relationship Id="rId11" Type="http://schemas.openxmlformats.org/officeDocument/2006/relationships/hyperlink" Target="http://ru.wikipedia.org/wiki/%D0%A3%D0%BD%D0%B8%D0%B2%D0%B5%D1%80%D1%81%D0%B0%D0%BB%D1%8C%D0%BD%D1%8B%D0%B9_%D1%87%D0%B5%D0%BB%D0%BE%D0%B2%D0%B5%D0%BA" TargetMode="External"/><Relationship Id="rId5" Type="http://schemas.openxmlformats.org/officeDocument/2006/relationships/hyperlink" Target="http://ru.wikipedia.org/wiki/%D0%A1%D0%BA%D1%83%D0%BB%D1%8C%D0%BF%D1%82%D1%83%D1%80%D0%B0" TargetMode="External"/><Relationship Id="rId10" Type="http://schemas.openxmlformats.org/officeDocument/2006/relationships/hyperlink" Target="http://ru.wikipedia.org/wiki/%D0%92%D1%8B%D1%81%D0%BE%D0%BA%D0%BE%D0%B5_%D0%92%D0%BE%D0%B7%D1%80%D0%BE%D0%B6%D0%B4%D0%B5%D0%BD%D0%B8%D0%B5" TargetMode="External"/><Relationship Id="rId4" Type="http://schemas.openxmlformats.org/officeDocument/2006/relationships/hyperlink" Target="http://ru.wikipedia.org/wiki/%D0%96%D0%B8%D0%B2%D0%BE%D0%BF%D0%B8%D1%81%D1%8C" TargetMode="External"/><Relationship Id="rId9" Type="http://schemas.openxmlformats.org/officeDocument/2006/relationships/hyperlink" Target="http://ru.wikipedia.org/wiki/%D0%95%D1%81%D1%82%D0%B5%D1%81%D1%82%D0%B2%D0%BE%D0%B7%D0%BD%D0%B0%D0%BD%D0%B8%D0%B5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792088"/>
          </a:xfrm>
        </p:spPr>
        <p:txBody>
          <a:bodyPr/>
          <a:lstStyle/>
          <a:p>
            <a:r>
              <a:rPr lang="ru-RU" dirty="0" smtClean="0"/>
              <a:t>Системный подход </a:t>
            </a:r>
            <a:r>
              <a:rPr lang="ru-RU" dirty="0"/>
              <a:t>в решении учебных задач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/>
          <a:lstStyle/>
          <a:p>
            <a:pPr marL="0" indent="0"/>
            <a:r>
              <a:rPr lang="ru-RU" sz="2400" b="0" i="1" dirty="0"/>
              <a:t>Наше назначение – правильно понять противоположности, то есть сперва как противоположности, а потом как полюсы некого единства.</a:t>
            </a:r>
            <a:endParaRPr lang="ru-RU" sz="2400" b="0" dirty="0"/>
          </a:p>
          <a:p>
            <a:pPr algn="r"/>
            <a:r>
              <a:rPr lang="ru-RU" sz="2400" b="0" i="1" dirty="0"/>
              <a:t>Герман Гессе. «Игра в бисер</a:t>
            </a:r>
            <a:r>
              <a:rPr lang="ru-RU" sz="2400" b="0" i="1" dirty="0" smtClean="0"/>
              <a:t>».</a:t>
            </a:r>
          </a:p>
          <a:p>
            <a:r>
              <a:rPr lang="ru-RU" sz="2800" b="0" dirty="0">
                <a:latin typeface="+mj-lt"/>
              </a:rPr>
              <a:t>Цель:</a:t>
            </a:r>
          </a:p>
          <a:p>
            <a:pPr marL="0" indent="0"/>
            <a:r>
              <a:rPr lang="ru-RU" sz="2400" b="0" i="1" dirty="0"/>
              <a:t>Поиск  вариативного подхода в решении учебных задач.</a:t>
            </a:r>
          </a:p>
          <a:p>
            <a:endParaRPr lang="ru-RU" b="0" i="1" dirty="0" smtClean="0"/>
          </a:p>
          <a:p>
            <a:endParaRPr lang="ru-RU" b="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9818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71307" y="2132856"/>
            <a:ext cx="67687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43315" y="4005064"/>
            <a:ext cx="6624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851920" y="1104415"/>
            <a:ext cx="1512168" cy="39604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80012" y="57861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Семантика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0779" y="1739539"/>
            <a:ext cx="246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Именные части речи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95553" y="3608326"/>
            <a:ext cx="277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Глагольные части речи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637412" y="1900220"/>
            <a:ext cx="2808312" cy="41730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«предметность»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215330" y="3840067"/>
            <a:ext cx="2040746" cy="3299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«действие»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5229200"/>
            <a:ext cx="73448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Рассмотрим применение этой схемы в следующих орфограммах.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6572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971600" y="1772816"/>
            <a:ext cx="6840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971600" y="3501008"/>
            <a:ext cx="68407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491880" y="1348643"/>
            <a:ext cx="1872208" cy="2944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46288" y="44371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емантика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71600" y="141277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Ежовый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43608" y="31316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Мощёный 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067944" y="1537684"/>
            <a:ext cx="2016224" cy="4702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Описание предмета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2878336" y="3265876"/>
            <a:ext cx="2016224" cy="47026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Описание действия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65754" y="394534"/>
            <a:ext cx="8640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Правописание о (ё) после шипящих </a:t>
            </a:r>
          </a:p>
          <a:p>
            <a:pPr algn="ctr"/>
            <a:r>
              <a:rPr lang="ru-RU" sz="2800" dirty="0" smtClean="0"/>
              <a:t>в суффиксах и окончаниях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77804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08920"/>
            <a:ext cx="2987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Шипящие</a:t>
            </a:r>
            <a:r>
              <a:rPr lang="ru-RU" sz="6600" dirty="0" smtClean="0"/>
              <a:t> </a:t>
            </a:r>
            <a:endParaRPr lang="ru-RU" sz="6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95736" y="2348880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95736" y="4509120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191816" y="2451922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124000" y="3717032"/>
            <a:ext cx="71588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83632" y="1403198"/>
            <a:ext cx="129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</a:t>
            </a:r>
          </a:p>
          <a:p>
            <a:r>
              <a:rPr lang="ru-RU" sz="3200" dirty="0" smtClean="0"/>
              <a:t>О</a:t>
            </a:r>
            <a:endParaRPr lang="ru-RU" sz="32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058937" y="1276490"/>
            <a:ext cx="936104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969821" y="1271662"/>
            <a:ext cx="936104" cy="4886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33022" y="1594487"/>
            <a:ext cx="209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Существительное</a:t>
            </a:r>
          </a:p>
          <a:p>
            <a:r>
              <a:rPr lang="ru-RU" dirty="0" smtClean="0"/>
              <a:t>Прилагательное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1055111"/>
            <a:ext cx="3384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Ежовый, бельчонок, лещом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2195736" y="3351740"/>
            <a:ext cx="936104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131840" y="3351740"/>
            <a:ext cx="936104" cy="4886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63787" y="3472230"/>
            <a:ext cx="6120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ЁЁ  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3077090" y="3733090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Глагол</a:t>
            </a:r>
          </a:p>
          <a:p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800043" y="3157414"/>
            <a:ext cx="30052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Печёт, мощёное, жжёт , стережёт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63787" y="656878"/>
            <a:ext cx="61206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76447" y="2629966"/>
            <a:ext cx="635677" cy="604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60188" y="1686053"/>
            <a:ext cx="490264" cy="32316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543669" y="984139"/>
            <a:ext cx="144016" cy="1856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687685" y="984139"/>
            <a:ext cx="216024" cy="1856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952240" y="1462836"/>
            <a:ext cx="272970" cy="1621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247395" y="1462836"/>
            <a:ext cx="375350" cy="1765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472099" y="3307674"/>
            <a:ext cx="382471" cy="3048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6629970" y="3157414"/>
            <a:ext cx="214840" cy="1468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844810" y="3157786"/>
            <a:ext cx="216025" cy="1769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128140" y="3753562"/>
            <a:ext cx="432048" cy="30484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358455" y="3703335"/>
            <a:ext cx="396043" cy="34923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515852" y="188640"/>
            <a:ext cx="579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Написание «О» «Ё» после шипящих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26148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5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500"/>
                            </p:stCondLst>
                            <p:childTnLst>
                              <p:par>
                                <p:cTn id="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8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8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20" grpId="0"/>
      <p:bldP spid="21" grpId="0"/>
      <p:bldP spid="24" grpId="0"/>
      <p:bldP spid="25" grpId="0"/>
      <p:bldP spid="26" grpId="0"/>
      <p:bldP spid="2" grpId="0" animBg="1"/>
      <p:bldP spid="3" grpId="0" animBg="1"/>
      <p:bldP spid="19" grpId="0" animBg="1"/>
      <p:bldP spid="30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2400" b="0" dirty="0" smtClean="0">
                <a:cs typeface="Times New Roman" panose="02020603050405020304" pitchFamily="18" charset="0"/>
              </a:rPr>
              <a:t>(В)следстви(…) какой-то задержки в пути лошади отстали, а мы ушли вперёд.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2400" b="0" dirty="0" smtClean="0">
                <a:cs typeface="Times New Roman" panose="02020603050405020304" pitchFamily="18" charset="0"/>
              </a:rPr>
              <a:t> (В)следстви(…) по данному делу уточнены все основные вопросы.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2400" b="0" dirty="0" smtClean="0">
                <a:cs typeface="Times New Roman" panose="02020603050405020304" pitchFamily="18" charset="0"/>
              </a:rPr>
              <a:t>Вдумайся внимательно (в)следстви(…) теоремы синусов.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2400" b="0" dirty="0" smtClean="0">
                <a:cs typeface="Times New Roman" panose="02020603050405020304" pitchFamily="18" charset="0"/>
              </a:rPr>
              <a:t>Такое впечатление получается (в)следстви(…) отсутствия певчих птиц.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sz="2400" b="0" dirty="0" smtClean="0">
                <a:cs typeface="Times New Roman" panose="02020603050405020304" pitchFamily="18" charset="0"/>
              </a:rPr>
              <a:t>(В)течени(…) дня из пернатых в здешних местах я видел уссурийского пёстрого дятла.</a:t>
            </a:r>
          </a:p>
        </p:txBody>
      </p:sp>
    </p:spTree>
    <p:extLst>
      <p:ext uri="{BB962C8B-B14F-4D97-AF65-F5344CB8AC3E}">
        <p14:creationId xmlns:p14="http://schemas.microsoft.com/office/powerpoint/2010/main" val="26047791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273050" indent="-273050" eaLnBrk="1" hangingPunct="1">
              <a:buFont typeface="Arial" charset="0"/>
              <a:buNone/>
            </a:pPr>
            <a:r>
              <a:rPr lang="ru-RU" altLang="ru-RU" sz="2400" b="0" dirty="0" smtClean="0"/>
              <a:t>6</a:t>
            </a:r>
            <a:r>
              <a:rPr lang="ru-RU" altLang="ru-RU" dirty="0" smtClean="0"/>
              <a:t>. </a:t>
            </a:r>
            <a:r>
              <a:rPr lang="ru-RU" altLang="ru-RU" sz="2400" b="0" dirty="0" smtClean="0">
                <a:cs typeface="Times New Roman" pitchFamily="18" charset="0"/>
              </a:rPr>
              <a:t>Особенно сильная струя (в)</a:t>
            </a:r>
            <a:r>
              <a:rPr lang="ru-RU" altLang="ru-RU" sz="2400" b="0" dirty="0" err="1" smtClean="0">
                <a:cs typeface="Times New Roman" pitchFamily="18" charset="0"/>
              </a:rPr>
              <a:t>течени</a:t>
            </a:r>
            <a:r>
              <a:rPr lang="ru-RU" altLang="ru-RU" sz="2400" b="0" dirty="0" smtClean="0">
                <a:cs typeface="Times New Roman" pitchFamily="18" charset="0"/>
              </a:rPr>
              <a:t>(…) реки называется стержнем.</a:t>
            </a:r>
          </a:p>
          <a:p>
            <a:pPr marL="273050" indent="-273050" eaLnBrk="1" hangingPunct="1">
              <a:buFont typeface="Arial" charset="0"/>
              <a:buNone/>
            </a:pPr>
            <a:r>
              <a:rPr lang="ru-RU" altLang="ru-RU" sz="2400" b="0" dirty="0" smtClean="0">
                <a:cs typeface="Times New Roman" pitchFamily="18" charset="0"/>
              </a:rPr>
              <a:t>7. Со вчерашнего дня (в)</a:t>
            </a:r>
            <a:r>
              <a:rPr lang="ru-RU" altLang="ru-RU" sz="2400" b="0" dirty="0" err="1" smtClean="0">
                <a:cs typeface="Times New Roman" pitchFamily="18" charset="0"/>
              </a:rPr>
              <a:t>течени</a:t>
            </a:r>
            <a:r>
              <a:rPr lang="ru-RU" altLang="ru-RU" sz="2400" b="0" dirty="0" smtClean="0">
                <a:cs typeface="Times New Roman" pitchFamily="18" charset="0"/>
              </a:rPr>
              <a:t>(…) болезни отмечен резкий перелом к лучшему.</a:t>
            </a:r>
          </a:p>
          <a:p>
            <a:pPr marL="273050" indent="-273050" eaLnBrk="1" hangingPunct="1">
              <a:buFont typeface="Arial" charset="0"/>
              <a:buNone/>
            </a:pPr>
            <a:r>
              <a:rPr lang="ru-RU" altLang="ru-RU" sz="2400" b="0" dirty="0" smtClean="0">
                <a:cs typeface="Times New Roman" pitchFamily="18" charset="0"/>
              </a:rPr>
              <a:t>8. При распределении путёвок надо иметь (в)виду заявления учеников школы.</a:t>
            </a:r>
          </a:p>
          <a:p>
            <a:pPr marL="273050" indent="-273050" eaLnBrk="1" hangingPunct="1">
              <a:buFont typeface="Arial" charset="0"/>
              <a:buNone/>
            </a:pPr>
            <a:r>
              <a:rPr lang="ru-RU" altLang="ru-RU" sz="2400" b="0" dirty="0" smtClean="0">
                <a:cs typeface="Times New Roman" pitchFamily="18" charset="0"/>
              </a:rPr>
              <a:t>9. (В)виду тёплой погоды каток закрыт.</a:t>
            </a:r>
          </a:p>
        </p:txBody>
      </p:sp>
    </p:spTree>
    <p:extLst>
      <p:ext uri="{BB962C8B-B14F-4D97-AF65-F5344CB8AC3E}">
        <p14:creationId xmlns:p14="http://schemas.microsoft.com/office/powerpoint/2010/main" val="36620759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-32769" y="1417340"/>
            <a:ext cx="754893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0" y="2388709"/>
            <a:ext cx="7484114" cy="146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3502287"/>
            <a:ext cx="746322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-1" y="4531275"/>
            <a:ext cx="746322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516788" y="604606"/>
            <a:ext cx="1227230" cy="44805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3381565" y="1309328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137159" y="2312876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831156" y="3413778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516788" y="4423263"/>
            <a:ext cx="216024" cy="21602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6648" y="604606"/>
            <a:ext cx="2740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Имя существительное 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1446" y="1565045"/>
            <a:ext cx="2740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Имя прилагательное 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7620" y="4021884"/>
            <a:ext cx="2740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Местоимение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7619" y="2671388"/>
            <a:ext cx="2740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Имя числительное  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047180" y="71592"/>
            <a:ext cx="2049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емантика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4922967" y="142473"/>
            <a:ext cx="2049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</a:t>
            </a:r>
            <a:endParaRPr lang="ru-RU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6748311" y="674427"/>
            <a:ext cx="687269" cy="26329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758637" y="142473"/>
            <a:ext cx="2049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Падеж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7080026" y="142473"/>
            <a:ext cx="2049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Число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108984" y="5298117"/>
            <a:ext cx="8632545" cy="73866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100" dirty="0" smtClean="0"/>
              <a:t>Наличие точек пересечения прямых и секущих является основа-</a:t>
            </a:r>
            <a:r>
              <a:rPr lang="ru-RU" sz="2100" dirty="0" err="1" smtClean="0"/>
              <a:t>нием</a:t>
            </a:r>
            <a:r>
              <a:rPr lang="ru-RU" sz="2100" dirty="0" smtClean="0"/>
              <a:t> системного подхода к  рассмотрению именных частей речи.</a:t>
            </a:r>
            <a:endParaRPr lang="ru-RU" sz="21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3791344" y="667737"/>
            <a:ext cx="1231367" cy="43297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033894" y="718591"/>
            <a:ext cx="1147316" cy="4367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5066894" y="4426206"/>
            <a:ext cx="216024" cy="21602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4725507" y="1327591"/>
            <a:ext cx="216024" cy="216024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3847871" y="4423263"/>
            <a:ext cx="216024" cy="216024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4137479" y="3389086"/>
            <a:ext cx="216024" cy="216024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425256" y="2312876"/>
            <a:ext cx="216024" cy="216024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322936" y="3408590"/>
            <a:ext cx="216024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5650625" y="2288030"/>
            <a:ext cx="216024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5896792" y="1320893"/>
            <a:ext cx="216024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6864002" y="2295364"/>
            <a:ext cx="216024" cy="21602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7145625" y="1339212"/>
            <a:ext cx="216024" cy="21602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499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31" grpId="0"/>
      <p:bldP spid="32" grpId="0"/>
      <p:bldP spid="33" grpId="0"/>
      <p:bldP spid="41" grpId="0"/>
      <p:bldP spid="42" grpId="0"/>
      <p:bldP spid="56" grpId="0"/>
      <p:bldP spid="57" grpId="0"/>
      <p:bldP spid="64" grpId="0" animBg="1"/>
      <p:bldP spid="46" grpId="0" animBg="1"/>
      <p:bldP spid="36" grpId="0" animBg="1"/>
      <p:bldP spid="43" grpId="0" animBg="1"/>
      <p:bldP spid="45" grpId="0" animBg="1"/>
      <p:bldP spid="47" grpId="0" animBg="1"/>
      <p:bldP spid="53" grpId="0" animBg="1"/>
      <p:bldP spid="55" grpId="0" animBg="1"/>
      <p:bldP spid="58" grpId="0" animBg="1"/>
      <p:bldP spid="60" grpId="0" animBg="1"/>
      <p:bldP spid="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309936"/>
            <a:ext cx="73083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2348880"/>
            <a:ext cx="73083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3501008"/>
            <a:ext cx="73083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4725144"/>
            <a:ext cx="73083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0565" y="937427"/>
            <a:ext cx="305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Глагол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27435" y="3910036"/>
            <a:ext cx="4128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Отглагольное 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рилагательное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27435" y="3099103"/>
            <a:ext cx="3059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Причастие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419596" y="309662"/>
            <a:ext cx="162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Семантика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372200" y="32663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Способ образования 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287268" y="665261"/>
            <a:ext cx="1267956" cy="43479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5233170" y="540495"/>
            <a:ext cx="1350740" cy="4472681"/>
          </a:xfrm>
          <a:prstGeom prst="lin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4242235" y="1165920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921246" y="2204864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633214" y="3329935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190023" y="1210985"/>
            <a:ext cx="288032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5901991" y="2209442"/>
            <a:ext cx="288032" cy="2880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556683" y="3338945"/>
            <a:ext cx="288032" cy="2880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44084" y="1764105"/>
            <a:ext cx="32747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Деепричастие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27435" y="5260558"/>
            <a:ext cx="813690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100" dirty="0" smtClean="0"/>
              <a:t>Этот же принцип используется в образовании глагольных частей речи.</a:t>
            </a:r>
            <a:endParaRPr lang="ru-RU" sz="2100" dirty="0"/>
          </a:p>
        </p:txBody>
      </p:sp>
      <p:sp>
        <p:nvSpPr>
          <p:cNvPr id="23" name="Овал 22"/>
          <p:cNvSpPr/>
          <p:nvPr/>
        </p:nvSpPr>
        <p:spPr>
          <a:xfrm>
            <a:off x="3230397" y="4576936"/>
            <a:ext cx="288032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222498" y="4576936"/>
            <a:ext cx="288032" cy="2880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6142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31" grpId="0"/>
      <p:bldP spid="32" grpId="0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5" grpId="0"/>
      <p:bldP spid="2" grpId="0" animBg="1"/>
      <p:bldP spid="23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0" i="1" dirty="0"/>
              <a:t>1. </a:t>
            </a:r>
            <a:r>
              <a:rPr lang="ru-RU" sz="2400" b="0" i="1" dirty="0" smtClean="0"/>
              <a:t>Выбрали </a:t>
            </a:r>
            <a:r>
              <a:rPr lang="ru-RU" sz="2400" b="0" i="1" dirty="0"/>
              <a:t>подходящий учебный материал, позволяющий найти вариативный подход в решении учебных задач.</a:t>
            </a:r>
          </a:p>
          <a:p>
            <a:r>
              <a:rPr lang="ru-RU" sz="2400" b="0" i="1" dirty="0"/>
              <a:t>2. </a:t>
            </a:r>
            <a:r>
              <a:rPr lang="ru-RU" sz="2400" b="0" i="1" dirty="0" smtClean="0"/>
              <a:t>Составили </a:t>
            </a:r>
            <a:r>
              <a:rPr lang="ru-RU" sz="2400" b="0" i="1" dirty="0"/>
              <a:t>схемы, модели, анимации, раскрывающие вариативный принцип.</a:t>
            </a:r>
          </a:p>
          <a:p>
            <a:r>
              <a:rPr lang="ru-RU" sz="2400" b="0" i="1" dirty="0"/>
              <a:t>3. </a:t>
            </a:r>
            <a:r>
              <a:rPr lang="ru-RU" sz="2400" b="0" i="1" dirty="0" smtClean="0"/>
              <a:t>Показали </a:t>
            </a:r>
            <a:r>
              <a:rPr lang="ru-RU" sz="2400" b="0" i="1" dirty="0"/>
              <a:t>работу данного подхода в практической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3963134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4347821"/>
          </a:xfrm>
        </p:spPr>
        <p:txBody>
          <a:bodyPr/>
          <a:lstStyle/>
          <a:p>
            <a:pPr marL="0" indent="0"/>
            <a:r>
              <a:rPr lang="ru-RU" sz="2400" b="0" dirty="0"/>
              <a:t>Константин Эдуардович Циолковский, выдающийся исследователь, крупнейший ученый в области воздухоплавания, авиации и космонавтики, подлинный новатор в </a:t>
            </a:r>
            <a:r>
              <a:rPr lang="ru-RU" sz="2400" b="0" dirty="0" smtClean="0"/>
              <a:t>науке. </a:t>
            </a:r>
            <a:endParaRPr lang="ru-RU" sz="2400" b="0" dirty="0"/>
          </a:p>
          <a:p>
            <a:endParaRPr lang="ru-RU" dirty="0"/>
          </a:p>
        </p:txBody>
      </p:sp>
      <p:pic>
        <p:nvPicPr>
          <p:cNvPr id="1026" name="Picture 2" descr="C:\Users\User\Pictures\циалков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32856"/>
            <a:ext cx="3849994" cy="442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7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188912"/>
            <a:ext cx="7521575" cy="201595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+mn-lt"/>
                <a:cs typeface="Times New Roman" panose="02020603050405020304" pitchFamily="18" charset="0"/>
              </a:rPr>
              <a:t>Королёв Сергей Павлович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+mn-lt"/>
                <a:cs typeface="Times New Roman" panose="02020603050405020304" pitchFamily="18" charset="0"/>
              </a:rPr>
            </a:b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ученый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, основоположник практической космонавтики, выдающийся конструктор и организатор работ по созданию ракетно-космической техники в СССР</a:t>
            </a:r>
          </a:p>
        </p:txBody>
      </p:sp>
      <p:pic>
        <p:nvPicPr>
          <p:cNvPr id="819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824" y="2420888"/>
            <a:ext cx="2620962" cy="3959225"/>
          </a:xfrm>
        </p:spPr>
      </p:pic>
    </p:spTree>
    <p:extLst>
      <p:ext uri="{BB962C8B-B14F-4D97-AF65-F5344CB8AC3E}">
        <p14:creationId xmlns:p14="http://schemas.microsoft.com/office/powerpoint/2010/main" val="305438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7"/>
            <a:ext cx="7520940" cy="3024336"/>
          </a:xfrm>
        </p:spPr>
        <p:txBody>
          <a:bodyPr>
            <a:normAutofit/>
          </a:bodyPr>
          <a:lstStyle/>
          <a:p>
            <a:r>
              <a:rPr lang="ru-RU" sz="2400" b="0" i="1" dirty="0" smtClean="0"/>
              <a:t>1</a:t>
            </a:r>
            <a:r>
              <a:rPr lang="ru-RU" sz="2400" dirty="0" smtClean="0"/>
              <a:t>. </a:t>
            </a:r>
            <a:r>
              <a:rPr lang="ru-RU" sz="2400" b="0" i="1" dirty="0" smtClean="0"/>
              <a:t>Выбрать подходящий учебный материал, позволяющий найти вариативный подход в решении учебных задач.</a:t>
            </a:r>
          </a:p>
          <a:p>
            <a:r>
              <a:rPr lang="ru-RU" sz="2400" b="0" i="1" dirty="0" smtClean="0"/>
              <a:t>2. Составить схемы, модели, анимации, раскрывающие вариативный принцип.</a:t>
            </a:r>
          </a:p>
          <a:p>
            <a:r>
              <a:rPr lang="ru-RU" sz="2400" b="0" i="1" dirty="0" smtClean="0"/>
              <a:t>3. Показать применение данного подхода в учебной деятельности.</a:t>
            </a:r>
            <a:endParaRPr lang="ru-RU" sz="2400" b="0" i="1" dirty="0"/>
          </a:p>
        </p:txBody>
      </p:sp>
    </p:spTree>
    <p:extLst>
      <p:ext uri="{BB962C8B-B14F-4D97-AF65-F5344CB8AC3E}">
        <p14:creationId xmlns:p14="http://schemas.microsoft.com/office/powerpoint/2010/main" val="24767789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5328592"/>
          </a:xfrm>
        </p:spPr>
        <p:txBody>
          <a:bodyPr>
            <a:normAutofit/>
          </a:bodyPr>
          <a:lstStyle/>
          <a:p>
            <a:pPr marL="0" indent="0"/>
            <a:r>
              <a:rPr lang="ru-RU" sz="2400" b="0" dirty="0"/>
              <a:t>Игорь Васильевич Курчатов - советский </a:t>
            </a:r>
            <a:r>
              <a:rPr lang="ru-RU" sz="2400" b="0" dirty="0">
                <a:hlinkClick r:id="rId2" tooltip="Физик"/>
              </a:rPr>
              <a:t>физик</a:t>
            </a:r>
            <a:r>
              <a:rPr lang="ru-RU" sz="2400" b="0" dirty="0"/>
              <a:t>, создатель теории расщепления ядра, основатель и первый директор </a:t>
            </a:r>
            <a:r>
              <a:rPr lang="ru-RU" sz="2400" b="0" dirty="0">
                <a:hlinkClick r:id="rId3" tooltip="Курчатовский институт"/>
              </a:rPr>
              <a:t>Института атомной энергии</a:t>
            </a:r>
            <a:r>
              <a:rPr lang="ru-RU" sz="2400" b="0" dirty="0"/>
              <a:t> с </a:t>
            </a:r>
            <a:r>
              <a:rPr lang="ru-RU" sz="2400" b="0" dirty="0">
                <a:hlinkClick r:id="rId4" tooltip="1943"/>
              </a:rPr>
              <a:t>1943</a:t>
            </a:r>
            <a:r>
              <a:rPr lang="ru-RU" sz="2400" b="0" dirty="0"/>
              <a:t> по </a:t>
            </a:r>
            <a:r>
              <a:rPr lang="ru-RU" sz="2400" b="0" dirty="0">
                <a:hlinkClick r:id="rId5" tooltip="1960 год"/>
              </a:rPr>
              <a:t>1960 годы</a:t>
            </a:r>
            <a:r>
              <a:rPr lang="ru-RU" sz="2400" b="0" dirty="0"/>
              <a:t>, главный научный руководитель атомной проблемы в </a:t>
            </a:r>
            <a:r>
              <a:rPr lang="ru-RU" sz="2400" b="0" dirty="0">
                <a:hlinkClick r:id="rId6" tooltip="СССР"/>
              </a:rPr>
              <a:t>СССР</a:t>
            </a:r>
            <a:r>
              <a:rPr lang="ru-RU" sz="2400" b="0" dirty="0"/>
              <a:t>, один из основоположников использования ядерной энергии в мирных </a:t>
            </a:r>
            <a:r>
              <a:rPr lang="ru-RU" sz="2400" b="0" dirty="0" smtClean="0"/>
              <a:t>целях</a:t>
            </a:r>
            <a:endParaRPr lang="ru-RU" sz="2400" b="0" dirty="0"/>
          </a:p>
        </p:txBody>
      </p:sp>
      <p:pic>
        <p:nvPicPr>
          <p:cNvPr id="2050" name="Picture 2" descr="C:\Users\User\Pictures\Курчатов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10040"/>
            <a:ext cx="2520280" cy="4128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7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521575" cy="1511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Юрий Алексеевич Гагарин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лётчик-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Космонавт"/>
              </a:rPr>
              <a:t>космонавт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Герой Советского Союза"/>
              </a:rPr>
              <a:t>Герой Советского Союза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кавалер высших знаков отличия ряда государств,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Почётное гражданство"/>
              </a:rPr>
              <a:t>почётный гражданин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многих российских и зарубежных городов</a:t>
            </a:r>
          </a:p>
        </p:txBody>
      </p:sp>
      <p:pic>
        <p:nvPicPr>
          <p:cNvPr id="10243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2205038"/>
            <a:ext cx="3975100" cy="4248150"/>
          </a:xfrm>
        </p:spPr>
      </p:pic>
    </p:spTree>
    <p:extLst>
      <p:ext uri="{BB962C8B-B14F-4D97-AF65-F5344CB8AC3E}">
        <p14:creationId xmlns:p14="http://schemas.microsoft.com/office/powerpoint/2010/main" val="11890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188913"/>
            <a:ext cx="7521575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Менделеев Дмитрий Иванович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Гениальный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энциклопедист: химик, физик, экономист, технолог, геолог, метеоролог, воздухоплаватель, педагог.</a:t>
            </a:r>
          </a:p>
        </p:txBody>
      </p:sp>
      <p:pic>
        <p:nvPicPr>
          <p:cNvPr id="7171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628775"/>
            <a:ext cx="3506788" cy="4510088"/>
          </a:xfrm>
        </p:spPr>
      </p:pic>
    </p:spTree>
    <p:extLst>
      <p:ext uri="{BB962C8B-B14F-4D97-AF65-F5344CB8AC3E}">
        <p14:creationId xmlns:p14="http://schemas.microsoft.com/office/powerpoint/2010/main" val="506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7521575" cy="1800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Леонардо да Винчи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Италия"/>
              </a:rPr>
              <a:t>итальянский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Художник"/>
              </a:rPr>
              <a:t>художник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Живопись"/>
              </a:rPr>
              <a:t>живописец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Скульптура"/>
              </a:rPr>
              <a:t>скульптор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Архитектура"/>
              </a:rPr>
              <a:t>архитектор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Учёный"/>
              </a:rPr>
              <a:t>учёный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Анатомия"/>
              </a:rPr>
              <a:t>анатом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Естествознание"/>
              </a:rPr>
              <a:t>естествоиспытатель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изобретатель, писатель, один из крупнейших представителей искусства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 tooltip="Высокое Возрождение"/>
              </a:rPr>
              <a:t>Высокого Возрождения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яркий пример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 tooltip="Универсальный человек"/>
              </a:rPr>
              <a:t>универсального человека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11267" name="Объект 4"/>
          <p:cNvPicPr>
            <a:picLocks noGrp="1" noChangeAspect="1"/>
          </p:cNvPicPr>
          <p:nvPr>
            <p:ph idx="1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4663" y="2492375"/>
            <a:ext cx="3136900" cy="4105275"/>
          </a:xfrm>
        </p:spPr>
      </p:pic>
    </p:spTree>
    <p:extLst>
      <p:ext uri="{BB962C8B-B14F-4D97-AF65-F5344CB8AC3E}">
        <p14:creationId xmlns:p14="http://schemas.microsoft.com/office/powerpoint/2010/main" val="25051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>
            <a:normAutofit/>
          </a:bodyPr>
          <a:lstStyle/>
          <a:p>
            <a:r>
              <a:rPr lang="ru-RU" sz="9600" b="0" i="1" dirty="0" smtClean="0"/>
              <a:t>Спасибо за внимание!</a:t>
            </a:r>
            <a:endParaRPr lang="ru-RU" sz="9600" b="0" i="1" dirty="0"/>
          </a:p>
        </p:txBody>
      </p:sp>
    </p:spTree>
    <p:extLst>
      <p:ext uri="{BB962C8B-B14F-4D97-AF65-F5344CB8AC3E}">
        <p14:creationId xmlns:p14="http://schemas.microsoft.com/office/powerpoint/2010/main" val="40250903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1809" y="836712"/>
            <a:ext cx="1589991" cy="14267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08004" y="836711"/>
            <a:ext cx="1944216" cy="14267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1434" y="1055753"/>
            <a:ext cx="1738536" cy="988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0" dirty="0" smtClean="0"/>
              <a:t>Содержание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16158" y="2445414"/>
            <a:ext cx="1732244" cy="65180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Пример :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81809" y="3717031"/>
            <a:ext cx="1596607" cy="1402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71999" y="5284100"/>
            <a:ext cx="2016225" cy="140236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475656" y="4149080"/>
            <a:ext cx="1253446" cy="428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Форма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173465" y="5816849"/>
            <a:ext cx="1746265" cy="584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4200" dirty="0" smtClean="0"/>
              <a:t>Содержание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294314" y="5442851"/>
            <a:ext cx="181915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000" dirty="0" smtClean="0"/>
              <a:t>Пример :</a:t>
            </a:r>
            <a:endParaRPr lang="ru-RU" sz="3000" dirty="0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3796509" y="1093880"/>
            <a:ext cx="484632" cy="978408"/>
          </a:xfrm>
          <a:prstGeom prst="down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549621" y="4008288"/>
            <a:ext cx="978408" cy="5191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948402" y="1196753"/>
            <a:ext cx="4030531" cy="1066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</a:t>
            </a:r>
            <a:r>
              <a:rPr lang="ru-RU" sz="3000" dirty="0" smtClean="0"/>
              <a:t>Пишем раздельно </a:t>
            </a:r>
            <a:endParaRPr lang="ru-RU" sz="3000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5113468" y="3904265"/>
            <a:ext cx="3058931" cy="9179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 Пишем слитно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26970" y="2263484"/>
            <a:ext cx="4030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Скажи-ка, дядя, ведь </a:t>
            </a:r>
            <a:r>
              <a:rPr lang="ru-RU" sz="2000" b="1" dirty="0"/>
              <a:t>не даром</a:t>
            </a:r>
            <a:br>
              <a:rPr lang="ru-RU" sz="2000" b="1" dirty="0"/>
            </a:br>
            <a:r>
              <a:rPr lang="ru-RU" sz="2000" dirty="0"/>
              <a:t>Москва, спаленная пожаром, </a:t>
            </a:r>
          </a:p>
          <a:p>
            <a:r>
              <a:rPr lang="ru-RU" sz="2000" dirty="0"/>
              <a:t>Французу отдана?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45886" y="5284100"/>
            <a:ext cx="371169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Недаром</a:t>
            </a:r>
            <a:r>
              <a:rPr lang="ru-RU" sz="2000" dirty="0"/>
              <a:t> помнит вся Россия</a:t>
            </a:r>
            <a:br>
              <a:rPr lang="ru-RU" sz="2000" dirty="0"/>
            </a:br>
            <a:r>
              <a:rPr lang="ru-RU" sz="2000" dirty="0"/>
              <a:t>Про день Бородина!</a:t>
            </a:r>
          </a:p>
          <a:p>
            <a:endParaRPr lang="ru-RU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1434463" y="1419157"/>
            <a:ext cx="173853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ru-RU" sz="2000" b="0" dirty="0" smtClean="0"/>
              <a:t>Форма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501" y="3429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2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62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75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" grpId="0" build="p"/>
      <p:bldP spid="11" grpId="0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20" grpId="0"/>
      <p:bldP spid="21" grpId="0"/>
      <p:bldP spid="6" grpId="0"/>
      <p:bldP spid="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9369961">
            <a:off x="738528" y="1638896"/>
            <a:ext cx="1813687" cy="3319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0" dirty="0" smtClean="0"/>
              <a:t>Форма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13207" y="736011"/>
            <a:ext cx="1902013" cy="1707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732122" y="736011"/>
            <a:ext cx="2111686" cy="1530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761905" y="1397275"/>
            <a:ext cx="1129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 rot="2540365">
            <a:off x="1877105" y="1815177"/>
            <a:ext cx="1729571" cy="35381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900" dirty="0" smtClean="0"/>
              <a:t>Содержание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500264" y="1235257"/>
            <a:ext cx="1008112" cy="46805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580112" y="965153"/>
            <a:ext cx="2966773" cy="1291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000" dirty="0" smtClean="0"/>
              <a:t>Пишем раздельно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07988" y="4053518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60973" y="4653135"/>
            <a:ext cx="2672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бъект 2"/>
          <p:cNvSpPr txBox="1">
            <a:spLocks/>
          </p:cNvSpPr>
          <p:nvPr/>
        </p:nvSpPr>
        <p:spPr>
          <a:xfrm>
            <a:off x="710766" y="3735229"/>
            <a:ext cx="2506893" cy="31828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600" dirty="0" smtClean="0"/>
              <a:t>Форма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621375" y="4353637"/>
            <a:ext cx="2506893" cy="3182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3516850" y="4167870"/>
            <a:ext cx="991525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5580112" y="3960945"/>
            <a:ext cx="2506893" cy="9179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Пишем слитно  </a:t>
            </a:r>
            <a:endParaRPr lang="ru-RU" dirty="0"/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1181133" y="2587710"/>
            <a:ext cx="2238739" cy="5532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000" dirty="0" smtClean="0"/>
              <a:t>Пример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1187624" y="5445224"/>
            <a:ext cx="2030035" cy="46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3500" dirty="0" smtClean="0"/>
              <a:t>Пример</a:t>
            </a:r>
            <a:r>
              <a:rPr lang="ru-RU" dirty="0" smtClean="0"/>
              <a:t>  :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19872" y="2564904"/>
            <a:ext cx="396044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Скажи-ка, дядя, ведь </a:t>
            </a:r>
            <a:r>
              <a:rPr lang="ru-RU" sz="2000" b="1" dirty="0" smtClean="0"/>
              <a:t>не даром</a:t>
            </a:r>
            <a:br>
              <a:rPr lang="ru-RU" sz="2000" b="1" dirty="0" smtClean="0"/>
            </a:br>
            <a:r>
              <a:rPr lang="ru-RU" sz="2000" dirty="0" smtClean="0"/>
              <a:t>Москва, спаленная пожаром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Французу отдана?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137458" y="537321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/>
              <a:t> Недаром</a:t>
            </a:r>
            <a:r>
              <a:rPr lang="ru-RU" sz="2000" dirty="0" smtClean="0"/>
              <a:t> помнит вся Россия</a:t>
            </a:r>
            <a:br>
              <a:rPr lang="ru-RU" sz="2000" dirty="0" smtClean="0"/>
            </a:br>
            <a:r>
              <a:rPr lang="ru-RU" sz="2000" dirty="0" smtClean="0"/>
              <a:t>   Про день Бородина!</a:t>
            </a:r>
            <a:endParaRPr lang="ru-RU" sz="2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3549789"/>
            <a:ext cx="87849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78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1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5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6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/>
      <p:bldP spid="11" grpId="0" animBg="1"/>
      <p:bldP spid="16" grpId="0"/>
      <p:bldP spid="22" grpId="0"/>
      <p:bldP spid="23" grpId="0"/>
      <p:bldP spid="24" grpId="0" animBg="1"/>
      <p:bldP spid="25" grpId="0"/>
      <p:bldP spid="26" grpId="0"/>
      <p:bldP spid="27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20072" y="134092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</a:t>
            </a:r>
            <a:r>
              <a:rPr lang="ru-RU" sz="2000" dirty="0" smtClean="0"/>
              <a:t> существительного </a:t>
            </a:r>
            <a:r>
              <a:rPr lang="ru-RU" sz="2000" dirty="0"/>
              <a:t>и производного </a:t>
            </a:r>
            <a:r>
              <a:rPr lang="ru-RU" sz="2000" dirty="0" smtClean="0"/>
              <a:t>слова общее значение ЕСТЬ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16632"/>
            <a:ext cx="3336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У</a:t>
            </a:r>
            <a:r>
              <a:rPr lang="ru-RU" sz="2000" dirty="0" smtClean="0"/>
              <a:t> существительного </a:t>
            </a:r>
            <a:r>
              <a:rPr lang="ru-RU" sz="2000" dirty="0"/>
              <a:t>и производного </a:t>
            </a:r>
            <a:r>
              <a:rPr lang="ru-RU" sz="2000" dirty="0" smtClean="0"/>
              <a:t>слова общего значения НЕТ</a:t>
            </a:r>
            <a:endParaRPr lang="ru-RU" sz="2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0"/>
            <a:ext cx="0" cy="67413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1560" y="1988840"/>
            <a:ext cx="29523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11560" y="2996952"/>
            <a:ext cx="29523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860032" y="1844824"/>
            <a:ext cx="3240360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00192" y="1484784"/>
            <a:ext cx="864096" cy="26642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6642230" y="2680810"/>
            <a:ext cx="198022" cy="227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Учитель\Desktop\Человече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46" y="1225086"/>
            <a:ext cx="636462" cy="763754"/>
          </a:xfrm>
          <a:prstGeom prst="rect">
            <a:avLst/>
          </a:prstGeom>
          <a:noFill/>
          <a:scene3d>
            <a:camera prst="orthographicFront">
              <a:rot lat="0" lon="10799977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Учитель\Desktop\Человечек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448" y="2203209"/>
            <a:ext cx="680833" cy="81699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Учитель\Desktop\Человечек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090" y="1091004"/>
            <a:ext cx="656300" cy="787560"/>
          </a:xfrm>
          <a:prstGeom prst="rect">
            <a:avLst/>
          </a:prstGeom>
          <a:noFill/>
          <a:scene3d>
            <a:camera prst="orthographicFront">
              <a:rot lat="0" lon="10799977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Учитель\Desktop\Человечек.pn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833" y="2506588"/>
            <a:ext cx="740585" cy="88870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Стрелка вниз 32"/>
          <p:cNvSpPr/>
          <p:nvPr/>
        </p:nvSpPr>
        <p:spPr>
          <a:xfrm>
            <a:off x="1602825" y="3717032"/>
            <a:ext cx="720080" cy="86409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07147" y="5229200"/>
            <a:ext cx="3037296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Производное слово пишем слитно</a:t>
            </a:r>
            <a:endParaRPr lang="ru-RU" sz="2400" dirty="0"/>
          </a:p>
        </p:txBody>
      </p:sp>
      <p:sp>
        <p:nvSpPr>
          <p:cNvPr id="39" name="Стрелка вниз 38"/>
          <p:cNvSpPr/>
          <p:nvPr/>
        </p:nvSpPr>
        <p:spPr>
          <a:xfrm>
            <a:off x="6120172" y="3645024"/>
            <a:ext cx="720080" cy="86409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220072" y="5229200"/>
            <a:ext cx="3024336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Производное слово пишем раздельно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102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7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9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500"/>
                            </p:stCondLst>
                            <p:childTnLst>
                              <p:par>
                                <p:cTn id="6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81481E-6 L 0.00017 0.19953 " pathEditMode="relative" rAng="0" ptsTypes="AA">
                                      <p:cBhvr>
                                        <p:cTn id="67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77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16215 -0.02476 " pathEditMode="relative" rAng="0" ptsTypes="AA">
                                      <p:cBhvr>
                                        <p:cTn id="69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8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95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1" grpId="0" animBg="1"/>
      <p:bldP spid="33" grpId="0" animBg="1"/>
      <p:bldP spid="37" grpId="0" animBg="1"/>
      <p:bldP spid="39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864096"/>
          </a:xfrm>
        </p:spPr>
        <p:txBody>
          <a:bodyPr/>
          <a:lstStyle/>
          <a:p>
            <a:pPr algn="ctr"/>
            <a:r>
              <a:rPr lang="ru-RU" dirty="0" smtClean="0"/>
              <a:t>Пример слитного написания производного предлога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dirty="0" smtClean="0"/>
              <a:t>В(виду) </a:t>
            </a:r>
            <a:r>
              <a:rPr lang="ru-RU" sz="2800" b="0" dirty="0"/>
              <a:t>срочности заказа пришлось работать и в выходной.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dirty="0" smtClean="0"/>
              <a:t>Существительное «вид» имеет значения «обзор», «пространство», «форма».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dirty="0" smtClean="0"/>
              <a:t>Предлог «в(виду)» - «по причине», «из-за».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487760" y="4149080"/>
            <a:ext cx="576064" cy="8640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257949" y="5601949"/>
            <a:ext cx="936104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5116872"/>
            <a:ext cx="3097256" cy="1350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134074" y="5537156"/>
            <a:ext cx="2772308" cy="90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134074" y="6106005"/>
            <a:ext cx="2736304" cy="180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364088" y="5116872"/>
            <a:ext cx="3347864" cy="1350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Производное слово пишем слитно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026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6" grpId="0" animBg="1"/>
      <p:bldP spid="7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792088"/>
          </a:xfrm>
        </p:spPr>
        <p:txBody>
          <a:bodyPr/>
          <a:lstStyle/>
          <a:p>
            <a:pPr algn="ctr"/>
            <a:r>
              <a:rPr lang="ru-RU" dirty="0" smtClean="0"/>
              <a:t>Пример раздельного написания производного </a:t>
            </a:r>
            <a:r>
              <a:rPr lang="ru-RU" dirty="0"/>
              <a:t>предлога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dirty="0"/>
              <a:t>Поезд остановился </a:t>
            </a:r>
            <a:r>
              <a:rPr lang="ru-RU" sz="2800" b="0" dirty="0" smtClean="0"/>
              <a:t>в(виду) </a:t>
            </a:r>
            <a:r>
              <a:rPr lang="ru-RU" sz="2800" b="0" dirty="0"/>
              <a:t>большого города.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dirty="0" smtClean="0"/>
              <a:t>Существительное «вид» </a:t>
            </a:r>
            <a:r>
              <a:rPr lang="ru-RU" sz="2800" b="0" dirty="0"/>
              <a:t>в значении «обзор», «пространство», «форма</a:t>
            </a:r>
            <a:r>
              <a:rPr lang="ru-RU" sz="2800" b="0" dirty="0" smtClean="0"/>
              <a:t>». </a:t>
            </a:r>
            <a:endParaRPr lang="ru-RU" sz="2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dirty="0" smtClean="0"/>
              <a:t>Слово «в(виду)» сохраняет значение существительного «пространство».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336560" y="4119297"/>
            <a:ext cx="576064" cy="8640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65470" y="5343618"/>
            <a:ext cx="2364646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431365" y="5667654"/>
            <a:ext cx="936104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96136" y="5318653"/>
            <a:ext cx="273630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Производное слово пишем раздельно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677094" y="5620611"/>
            <a:ext cx="1865824" cy="5981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27765" y="5714697"/>
            <a:ext cx="1944216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491690" y="5860527"/>
            <a:ext cx="236631" cy="1532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308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043608" y="1556792"/>
            <a:ext cx="705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43608" y="2374347"/>
            <a:ext cx="705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43608" y="3212976"/>
            <a:ext cx="705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15053" y="3987913"/>
            <a:ext cx="69853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283968" y="908720"/>
            <a:ext cx="1512168" cy="3888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20072" y="4726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Семантика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109996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79330" y="1988840"/>
            <a:ext cx="248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Имя прилагательное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87353" y="28529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Имя числительное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043608" y="36357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Местоимение 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139952" y="1340768"/>
            <a:ext cx="3096344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«предмет»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635896" y="2173506"/>
            <a:ext cx="3478292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«предмет + признак»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463616" y="2996952"/>
            <a:ext cx="2980591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«предмет + счёт»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бъект 24"/>
          <p:cNvSpPr>
            <a:spLocks noGrp="1"/>
          </p:cNvSpPr>
          <p:nvPr>
            <p:ph idx="1"/>
          </p:nvPr>
        </p:nvSpPr>
        <p:spPr>
          <a:xfrm>
            <a:off x="3131840" y="3667901"/>
            <a:ext cx="2852170" cy="68872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>«место предмета или имени»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571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1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1043608" y="1556792"/>
            <a:ext cx="705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43608" y="2374347"/>
            <a:ext cx="705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43608" y="3212976"/>
            <a:ext cx="705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15053" y="3987913"/>
            <a:ext cx="698533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283968" y="908720"/>
            <a:ext cx="1512168" cy="38884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20072" y="28911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Семантика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118445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Глагол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79330" y="1988840"/>
            <a:ext cx="2340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Деепричастие 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87353" y="28529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Причастие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043608" y="331927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Отглагольное прилагательное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3851920" y="1340768"/>
            <a:ext cx="3262268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«действие»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777022" y="2173506"/>
            <a:ext cx="3276364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«добавочное действие»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463616" y="2996952"/>
            <a:ext cx="3650572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«действия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r>
              <a:rPr lang="ru-RU" dirty="0" smtClean="0">
                <a:solidFill>
                  <a:schemeClr val="tx1"/>
                </a:solidFill>
              </a:rPr>
              <a:t>описания»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Объект 24"/>
          <p:cNvSpPr>
            <a:spLocks noGrp="1"/>
          </p:cNvSpPr>
          <p:nvPr>
            <p:ph idx="1"/>
          </p:nvPr>
        </p:nvSpPr>
        <p:spPr>
          <a:xfrm>
            <a:off x="3275856" y="3820398"/>
            <a:ext cx="3672408" cy="48837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</a:rPr>
              <a:t>«действия</a:t>
            </a:r>
            <a:r>
              <a:rPr lang="en-US" sz="1800" b="0" dirty="0" smtClean="0">
                <a:solidFill>
                  <a:schemeClr val="tx1"/>
                </a:solidFill>
              </a:rPr>
              <a:t>&lt;</a:t>
            </a:r>
            <a:r>
              <a:rPr lang="ru-RU" sz="1800" b="0" dirty="0" smtClean="0">
                <a:solidFill>
                  <a:schemeClr val="tx1"/>
                </a:solidFill>
              </a:rPr>
              <a:t>описания»</a:t>
            </a:r>
            <a:endParaRPr lang="ru-RU" sz="1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0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25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25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1800</TotalTime>
  <Words>1469</Words>
  <Application>Microsoft Office PowerPoint</Application>
  <PresentationFormat>Экран (4:3)</PresentationFormat>
  <Paragraphs>168</Paragraphs>
  <Slides>24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Углы</vt:lpstr>
      <vt:lpstr>Системный подход в решении учебных задач</vt:lpstr>
      <vt:lpstr>Задачи:</vt:lpstr>
      <vt:lpstr>Презентация PowerPoint</vt:lpstr>
      <vt:lpstr>Презентация PowerPoint</vt:lpstr>
      <vt:lpstr>Презентация PowerPoint</vt:lpstr>
      <vt:lpstr>Пример слитного написания производного предлога</vt:lpstr>
      <vt:lpstr>Пример раздельного написания производного предлога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</vt:lpstr>
      <vt:lpstr>Презентация PowerPoint</vt:lpstr>
      <vt:lpstr>Королёв Сергей Павлович ученый, основоположник практической космонавтики, выдающийся конструктор и организатор работ по созданию ракетно-космической техники в СССР</vt:lpstr>
      <vt:lpstr>Презентация PowerPoint</vt:lpstr>
      <vt:lpstr>Юрий Алексеевич Гагарин   советский лётчик-космонавт, Герой Советского Союза, кавалер высших знаков отличия ряда государств, почётный гражданин многих российских и зарубежных городов</vt:lpstr>
      <vt:lpstr>Менделеев Дмитрий Иванович Гениальный энциклопедист: химик, физик, экономист, технолог, геолог, метеоролог, воздухоплаватель, педагог.</vt:lpstr>
      <vt:lpstr>Леонардо да Винчи  итальянский художник (живописец, скульптор, архитектор) и учёный (анатом, естествоиспытатель), изобретатель, писатель, один из крупнейших представителей искусства Высокого Возрождения, яркий пример «универсального человека»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Параллельность в русском языке</dc:title>
  <dc:creator>Учитель</dc:creator>
  <cp:lastModifiedBy>Пользователь</cp:lastModifiedBy>
  <cp:revision>141</cp:revision>
  <dcterms:created xsi:type="dcterms:W3CDTF">2014-03-06T07:23:29Z</dcterms:created>
  <dcterms:modified xsi:type="dcterms:W3CDTF">2014-07-19T12:03:29Z</dcterms:modified>
</cp:coreProperties>
</file>