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notesMasterIdLst>
    <p:notesMasterId r:id="rId26"/>
  </p:notesMasterIdLst>
  <p:sldIdLst>
    <p:sldId id="311" r:id="rId2"/>
    <p:sldId id="279" r:id="rId3"/>
    <p:sldId id="304" r:id="rId4"/>
    <p:sldId id="305" r:id="rId5"/>
    <p:sldId id="273" r:id="rId6"/>
    <p:sldId id="271" r:id="rId7"/>
    <p:sldId id="274" r:id="rId8"/>
    <p:sldId id="289" r:id="rId9"/>
    <p:sldId id="290" r:id="rId10"/>
    <p:sldId id="291" r:id="rId11"/>
    <p:sldId id="292" r:id="rId12"/>
    <p:sldId id="265" r:id="rId13"/>
    <p:sldId id="309" r:id="rId14"/>
    <p:sldId id="310" r:id="rId15"/>
    <p:sldId id="293" r:id="rId16"/>
    <p:sldId id="294" r:id="rId17"/>
    <p:sldId id="284" r:id="rId18"/>
    <p:sldId id="316" r:id="rId19"/>
    <p:sldId id="322" r:id="rId20"/>
    <p:sldId id="317" r:id="rId21"/>
    <p:sldId id="323" r:id="rId22"/>
    <p:sldId id="321" r:id="rId23"/>
    <p:sldId id="324" r:id="rId24"/>
    <p:sldId id="295" r:id="rId2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9CF60250-019E-4625-85A1-F37ED122BB41}">
          <p14:sldIdLst>
            <p14:sldId id="311"/>
            <p14:sldId id="279"/>
            <p14:sldId id="304"/>
            <p14:sldId id="305"/>
            <p14:sldId id="273"/>
            <p14:sldId id="271"/>
            <p14:sldId id="274"/>
            <p14:sldId id="289"/>
            <p14:sldId id="290"/>
            <p14:sldId id="291"/>
            <p14:sldId id="292"/>
            <p14:sldId id="265"/>
            <p14:sldId id="309"/>
            <p14:sldId id="310"/>
            <p14:sldId id="293"/>
            <p14:sldId id="294"/>
            <p14:sldId id="284"/>
            <p14:sldId id="316"/>
            <p14:sldId id="322"/>
            <p14:sldId id="317"/>
            <p14:sldId id="323"/>
            <p14:sldId id="321"/>
            <p14:sldId id="324"/>
            <p14:sldId id="295"/>
          </p14:sldIdLst>
        </p14:section>
      </p14:sectionLst>
    </p:ex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838" autoAdjust="0"/>
    <p:restoredTop sz="66056" autoAdjust="0"/>
  </p:normalViewPr>
  <p:slideViewPr>
    <p:cSldViewPr>
      <p:cViewPr varScale="1">
        <p:scale>
          <a:sx n="98" d="100"/>
          <a:sy n="98" d="100"/>
        </p:scale>
        <p:origin x="-108" y="-2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2204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>
        <p:scale>
          <a:sx n="100" d="100"/>
          <a:sy n="100" d="100"/>
        </p:scale>
        <p:origin x="-1548" y="64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44C7610-2F7D-443E-8A80-2FEA399AC3CE}" type="datetimeFigureOut">
              <a:rPr lang="ru-RU" smtClean="0"/>
              <a:t>19.07.2014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5603A3-47B2-4540-976C-A224E3FBC9A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847491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Задачи</a:t>
            </a:r>
            <a:r>
              <a:rPr lang="ru-RU" baseline="0" dirty="0" smtClean="0"/>
              <a:t> проекта: </a:t>
            </a:r>
          </a:p>
          <a:p>
            <a:r>
              <a:rPr lang="ru-RU" sz="1200" b="0" i="1" dirty="0" smtClean="0"/>
              <a:t>1</a:t>
            </a:r>
            <a:r>
              <a:rPr lang="ru-RU" sz="1200" dirty="0" smtClean="0"/>
              <a:t>. </a:t>
            </a:r>
            <a:r>
              <a:rPr lang="ru-RU" sz="1200" b="0" dirty="0" smtClean="0"/>
              <a:t>Выбрать подходящий учебный материал, позволяющий найти вариативный подход в решении учебных задач.</a:t>
            </a:r>
          </a:p>
          <a:p>
            <a:r>
              <a:rPr lang="ru-RU" sz="1200" b="0" dirty="0" smtClean="0"/>
              <a:t>2. Составить схемы, модели, анимации, раскрывающие вариативный принцип.</a:t>
            </a:r>
          </a:p>
          <a:p>
            <a:r>
              <a:rPr lang="ru-RU" sz="1200" b="0" dirty="0" smtClean="0"/>
              <a:t>3. Показать применение данного подхода в учебной деятельности.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5603A3-47B2-4540-976C-A224E3FBC9A4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303436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Приведём конкретный пример использования этой схемы для орфограммы «Правописание о (ё) после шипящих в суффиксах и окончаниях».</a:t>
            </a:r>
            <a:r>
              <a:rPr lang="ru-RU" baseline="0" dirty="0" smtClean="0"/>
              <a:t> Ежовый означает описание предмета «ёж», это прилагательное. Мощёный – это тот, который мостил, то есть означает описание </a:t>
            </a:r>
            <a:r>
              <a:rPr lang="ru-RU" dirty="0" smtClean="0"/>
              <a:t>действия, это причастие. </a:t>
            </a:r>
            <a:r>
              <a:rPr lang="ru-RU" baseline="0" dirty="0" smtClean="0"/>
              <a:t>Принадлежность слова к разным языковым группам определяет выбор суффикса. В прилагательном пишем «о», в причастии – «ё».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5603A3-47B2-4540-976C-A224E3FBC9A4}" type="slidenum">
              <a:rPr lang="ru-RU" smtClean="0"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0932645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Наглядность и</a:t>
            </a:r>
            <a:r>
              <a:rPr lang="ru-RU" baseline="0" dirty="0" smtClean="0"/>
              <a:t> схематичность, на наш взгляд, позволяет прийти к более осмысленному усвоению знания.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5603A3-47B2-4540-976C-A224E3FBC9A4}" type="slidenum">
              <a:rPr lang="ru-RU" smtClean="0"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3069641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dirty="0" smtClean="0"/>
              <a:t>Положим на параллельные прямые</a:t>
            </a:r>
            <a:r>
              <a:rPr lang="ru-RU" baseline="0" dirty="0" smtClean="0"/>
              <a:t> 4 именные части речи: имя существительное, имя прилагательное, имя числительное и местоимение. Сравним эти части речи по их грамматическим признакам и семантике. Н</a:t>
            </a:r>
            <a:r>
              <a:rPr lang="ru-RU" sz="1200" dirty="0" smtClean="0"/>
              <a:t>аличие точек пересечения прямых и секущих является основанием системного подхода к  рассмотрению именных частей речи.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5603A3-47B2-4540-976C-A224E3FBC9A4}" type="slidenum">
              <a:rPr lang="ru-RU" smtClean="0"/>
              <a:t>15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487696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5486400" cy="1884784"/>
          </a:xfrm>
        </p:spPr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dirty="0" smtClean="0"/>
              <a:t>А теперь рассмотрим глагольные части речи: глагол,</a:t>
            </a:r>
            <a:r>
              <a:rPr lang="ru-RU" baseline="0" dirty="0" smtClean="0"/>
              <a:t> </a:t>
            </a:r>
            <a:r>
              <a:rPr lang="ru-RU" dirty="0" smtClean="0"/>
              <a:t>деепричастие, причастие и отглагольное прилагательное.</a:t>
            </a:r>
            <a:r>
              <a:rPr lang="ru-RU" baseline="0" dirty="0" smtClean="0"/>
              <a:t> Сравним и проанализируем эти части речи по семантике и способу образования. Исходя из этого можно понять, что </a:t>
            </a:r>
            <a:r>
              <a:rPr lang="ru-RU" sz="1200" dirty="0" smtClean="0"/>
              <a:t>тот же принцип используется в образовании глагольных частей речи,</a:t>
            </a:r>
            <a:r>
              <a:rPr lang="ru-RU" sz="1200" baseline="0" dirty="0" smtClean="0"/>
              <a:t> и эффективность данного метода объясняется тем, что четко определяется разница в дифференциации, которая взывает у обучающихся наиболее сложное восприятие. Эти схемы с именными и глагольными частями речи наш руководитель Любовь Анатольевна применяет на уроках русского языка</a:t>
            </a:r>
            <a:r>
              <a:rPr lang="ru-RU" sz="1200" dirty="0" smtClean="0"/>
              <a:t> в 6 классе при изучении тем «Причастие», «Деепричастие», «Имя числительное», «Местоимение».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5603A3-47B2-4540-976C-A224E3FBC9A4}" type="slidenum">
              <a:rPr lang="ru-RU" smtClean="0"/>
              <a:t>16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499631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200" b="0" dirty="0" smtClean="0"/>
              <a:t>Выводы:</a:t>
            </a:r>
          </a:p>
          <a:p>
            <a:pPr marL="228600" indent="-228600">
              <a:buAutoNum type="arabicPeriod"/>
            </a:pPr>
            <a:r>
              <a:rPr lang="ru-RU" sz="1200" b="0" dirty="0" smtClean="0"/>
              <a:t>Выбрали подходящий учебный материал, позволяющий найти вариативный подход в решении учебных задач.</a:t>
            </a:r>
          </a:p>
          <a:p>
            <a:r>
              <a:rPr lang="ru-RU" sz="1200" b="0" dirty="0" smtClean="0"/>
              <a:t>2. Составили схемы, модели, анимации, раскрывающие вариативный принцип.</a:t>
            </a:r>
          </a:p>
          <a:p>
            <a:r>
              <a:rPr lang="ru-RU" sz="1200" b="0" dirty="0" smtClean="0"/>
              <a:t>3. Показали работу данного подхода в практической деятельности.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5603A3-47B2-4540-976C-A224E3FBC9A4}" type="slidenum">
              <a:rPr lang="ru-RU" smtClean="0"/>
              <a:t>17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0836409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Спасибо за внимание.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5603A3-47B2-4540-976C-A224E3FBC9A4}" type="slidenum">
              <a:rPr lang="ru-RU" smtClean="0"/>
              <a:t>24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912280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Возможно и другое</a:t>
            </a:r>
            <a:r>
              <a:rPr lang="ru-RU" baseline="0" dirty="0" smtClean="0"/>
              <a:t> графическое представление правила раздельного или слитного написания предлога в виде чертежей, в виде различных геометрических фигур, например, овала и прямоугольника.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5603A3-47B2-4540-976C-A224E3FBC9A4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5396159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Работа</a:t>
            </a:r>
            <a:r>
              <a:rPr lang="ru-RU" baseline="0" dirty="0" smtClean="0"/>
              <a:t> со схемами – это продукт индивидуального творчества. Поэтому схем, рисунков, чертежей может быть столько, сколько участников проекта. Следовательно, целесообразно этим видом деятельности заниматься в группе (это позволит «присвоить чужое знание, то есть сделать его своим») или индивидуально. Это наглядно демонстрируют приведённые выше схемы.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5603A3-47B2-4540-976C-A224E3FBC9A4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8161457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>
          <a:xfrm>
            <a:off x="692696" y="4355976"/>
            <a:ext cx="5486400" cy="4114800"/>
          </a:xfrm>
        </p:spPr>
        <p:txBody>
          <a:bodyPr/>
          <a:lstStyle/>
          <a:p>
            <a:r>
              <a:rPr lang="ru-RU" dirty="0" smtClean="0"/>
              <a:t>На</a:t>
            </a:r>
            <a:r>
              <a:rPr lang="ru-RU" baseline="0" dirty="0" smtClean="0"/>
              <a:t> первом рисунке общего значения у существительного и производного слова нет, появляется абсолютно новое слово со своим значением, образуется новая единица в языке, следовательно, производное слово пишется слитно. Иная ситуация складывается на втором рисунке. У существительного и производного слова общее значение, следовательно, производное слово пишется раздельно.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5603A3-47B2-4540-976C-A224E3FBC9A4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4017017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Обратимся к </a:t>
            </a:r>
            <a:r>
              <a:rPr lang="ru-RU" baseline="0" dirty="0" smtClean="0"/>
              <a:t>двум примерам слитного написания и к двум раздельного.</a:t>
            </a:r>
          </a:p>
          <a:p>
            <a:r>
              <a:rPr lang="ru-RU" baseline="0" dirty="0" smtClean="0"/>
              <a:t>Рассмотрим предложение «</a:t>
            </a:r>
            <a:r>
              <a:rPr lang="ru-RU" b="0" dirty="0" smtClean="0"/>
              <a:t>Ввиду срочности заказа пришлось работать и в выходной».</a:t>
            </a:r>
          </a:p>
          <a:p>
            <a:r>
              <a:rPr lang="ru-RU" b="0" dirty="0" smtClean="0"/>
              <a:t>Существительное «вид» имеет</a:t>
            </a:r>
            <a:r>
              <a:rPr lang="ru-RU" b="0" baseline="0" dirty="0" smtClean="0"/>
              <a:t> значения</a:t>
            </a:r>
            <a:r>
              <a:rPr lang="ru-RU" b="0" dirty="0" smtClean="0"/>
              <a:t> «обзор», «пространство», «форма» </a:t>
            </a:r>
          </a:p>
          <a:p>
            <a:r>
              <a:rPr lang="ru-RU" b="0" dirty="0" smtClean="0"/>
              <a:t>Предлог «ввиду» имеет</a:t>
            </a:r>
            <a:r>
              <a:rPr lang="ru-RU" b="0" baseline="0" dirty="0" smtClean="0"/>
              <a:t> значения</a:t>
            </a:r>
            <a:r>
              <a:rPr lang="ru-RU" b="0" dirty="0" smtClean="0"/>
              <a:t> «по причине», «из-за».</a:t>
            </a:r>
          </a:p>
          <a:p>
            <a:r>
              <a:rPr lang="ru-RU" b="0" dirty="0" smtClean="0"/>
              <a:t>Общего значения нет,</a:t>
            </a:r>
            <a:r>
              <a:rPr lang="ru-RU" b="0" baseline="0" dirty="0" smtClean="0"/>
              <a:t> следовательно, применяем схему параллельных прямых, следовательно, слово «ввиду» пишем слитно.</a:t>
            </a:r>
            <a:endParaRPr lang="ru-RU" b="0" dirty="0" smtClean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5603A3-47B2-4540-976C-A224E3FBC9A4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3968609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Далее</a:t>
            </a:r>
            <a:r>
              <a:rPr lang="ru-RU" baseline="0" dirty="0" smtClean="0"/>
              <a:t> пример раздельного написания. Берём предложение  «</a:t>
            </a:r>
            <a:r>
              <a:rPr lang="ru-RU" sz="1200" b="0" dirty="0" smtClean="0"/>
              <a:t>Поезд остановился в виду большого города».</a:t>
            </a:r>
          </a:p>
          <a:p>
            <a:r>
              <a:rPr lang="ru-RU" sz="1200" b="0" dirty="0" smtClean="0"/>
              <a:t>Существительное «вид» в значении «обзор», «пространство», «форма». </a:t>
            </a:r>
          </a:p>
          <a:p>
            <a:pPr>
              <a:buFont typeface="Arial" panose="020B0604020202020204" pitchFamily="34" charset="0"/>
              <a:buNone/>
            </a:pPr>
            <a:r>
              <a:rPr lang="ru-RU" sz="1200" b="0" baseline="0" dirty="0" smtClean="0"/>
              <a:t>В данном предложении слово «в виду» имеет значение «обзор», «пространство»; следовательно, значения слов «в виду» и «вид» совпадают, общая точка есть, следовательно, пишем раздельно.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5603A3-47B2-4540-976C-A224E3FBC9A4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7602415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Возьмём четыре части речи: имя существительное, имя прилагательно</a:t>
            </a:r>
            <a:r>
              <a:rPr lang="ru-RU" baseline="0" dirty="0" smtClean="0"/>
              <a:t>е, имя числительное и местоимение. Расположим их на плоскости в виде параллельных прямых. Сопоставим и проанализируем их значения по семантическому признаку. Существительное</a:t>
            </a:r>
            <a:r>
              <a:rPr lang="ru-RU" dirty="0" smtClean="0"/>
              <a:t> обозначает «предмет», прилагательное – «признак предмета», числительное – «счёт предмета», местоимение – «место предмета или имени». </a:t>
            </a:r>
            <a:r>
              <a:rPr lang="ru-RU" baseline="0" dirty="0" smtClean="0"/>
              <a:t>Как видим, на схеме они имеют точки пересечения по наличию «предметности». Таким образом, мы можем говорить о существовании именных частей речи, что свидетельствует о появлении системы и, как результат, определяет внутрисистемные связи.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5603A3-47B2-4540-976C-A224E3FBC9A4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127462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dirty="0" smtClean="0"/>
              <a:t>Теперь возьмём ещё четыре части речи: глагол, деепричастие,</a:t>
            </a:r>
            <a:r>
              <a:rPr lang="ru-RU" baseline="0" dirty="0" smtClean="0"/>
              <a:t> причастие, отглаглагольное прилагательное. Расположим их также на плоскости в виде параллельных прямых, сопоставим и проанализируем их значения по семантическому признаку. Глагол означает «действие»,</a:t>
            </a:r>
            <a:r>
              <a:rPr lang="ru-RU" dirty="0" smtClean="0"/>
              <a:t> деепричастие – «добавочное действие», в причастии действия больше описания, в отглагольном прилагательном действия меньше, чем описания. </a:t>
            </a:r>
            <a:r>
              <a:rPr lang="ru-RU" baseline="0" dirty="0" smtClean="0"/>
              <a:t>Как мы видим, на схеме </a:t>
            </a:r>
            <a:r>
              <a:rPr lang="ru-RU" dirty="0" smtClean="0"/>
              <a:t>перечисленные выше части речи</a:t>
            </a:r>
            <a:r>
              <a:rPr lang="ru-RU" baseline="0" dirty="0" smtClean="0"/>
              <a:t> имеют точки пересечения по наличию «действия». Таким образом, мы можем говорить о существовании глагольных частей речи.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5603A3-47B2-4540-976C-A224E3FBC9A4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135454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Сравним</a:t>
            </a:r>
            <a:r>
              <a:rPr lang="ru-RU" baseline="0" dirty="0" smtClean="0"/>
              <a:t> группы частей речи (именные и глагольные) по семантическому признаку. В именных частях речи доминирует значение предметности, в глагольных – значение действия. Данная схема отражает существование двух систем, именной и глагольной, что принципиально важно в вопросах понимания орфограммы.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5603A3-47B2-4540-976C-A224E3FBC9A4}" type="slidenum">
              <a:rPr lang="ru-RU" smtClean="0"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192660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DDF5D-C1AA-4739-99ED-0C444F97E487}" type="datetimeFigureOut">
              <a:rPr lang="ru-RU" smtClean="0"/>
              <a:t>19.07.2014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4DCFF-BDD4-4DE8-BF3F-FC359A6C22B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DDF5D-C1AA-4739-99ED-0C444F97E487}" type="datetimeFigureOut">
              <a:rPr lang="ru-RU" smtClean="0"/>
              <a:t>19.07.2014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4DCFF-BDD4-4DE8-BF3F-FC359A6C22B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DDF5D-C1AA-4739-99ED-0C444F97E487}" type="datetimeFigureOut">
              <a:rPr lang="ru-RU" smtClean="0"/>
              <a:t>19.07.2014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4DCFF-BDD4-4DE8-BF3F-FC359A6C22B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DDF5D-C1AA-4739-99ED-0C444F97E487}" type="datetimeFigureOut">
              <a:rPr lang="ru-RU" smtClean="0"/>
              <a:t>19.07.2014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4DCFF-BDD4-4DE8-BF3F-FC359A6C22B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DDF5D-C1AA-4739-99ED-0C444F97E487}" type="datetimeFigureOut">
              <a:rPr lang="ru-RU" smtClean="0"/>
              <a:t>19.07.2014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4DCFF-BDD4-4DE8-BF3F-FC359A6C22B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DDF5D-C1AA-4739-99ED-0C444F97E487}" type="datetimeFigureOut">
              <a:rPr lang="ru-RU" smtClean="0"/>
              <a:t>19.07.2014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4DCFF-BDD4-4DE8-BF3F-FC359A6C22BF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DDF5D-C1AA-4739-99ED-0C444F97E487}" type="datetimeFigureOut">
              <a:rPr lang="ru-RU" smtClean="0"/>
              <a:t>19.07.2014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4DCFF-BDD4-4DE8-BF3F-FC359A6C22B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DDF5D-C1AA-4739-99ED-0C444F97E487}" type="datetimeFigureOut">
              <a:rPr lang="ru-RU" smtClean="0"/>
              <a:t>19.07.2014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4DCFF-BDD4-4DE8-BF3F-FC359A6C22B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DDF5D-C1AA-4739-99ED-0C444F97E487}" type="datetimeFigureOut">
              <a:rPr lang="ru-RU" smtClean="0"/>
              <a:t>19.07.2014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4DCFF-BDD4-4DE8-BF3F-FC359A6C22B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DDF5D-C1AA-4739-99ED-0C444F97E487}" type="datetimeFigureOut">
              <a:rPr lang="ru-RU" smtClean="0"/>
              <a:t>19.07.2014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934DCFF-BDD4-4DE8-BF3F-FC359A6C22B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DDF5D-C1AA-4739-99ED-0C444F97E487}" type="datetimeFigureOut">
              <a:rPr lang="ru-RU" smtClean="0"/>
              <a:t>19.07.2014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4DCFF-BDD4-4DE8-BF3F-FC359A6C22B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144DDF5D-C1AA-4739-99ED-0C444F97E487}" type="datetimeFigureOut">
              <a:rPr lang="ru-RU" smtClean="0"/>
              <a:t>19.07.2014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B934DCFF-BDD4-4DE8-BF3F-FC359A6C22BF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://ru.wikipedia.org/wiki/%D0%9A%D1%83%D1%80%D1%87%D0%B0%D1%82%D0%BE%D0%B2%D1%81%D0%BA%D0%B8%D0%B9_%D0%B8%D0%BD%D1%81%D1%82%D0%B8%D1%82%D1%83%D1%82" TargetMode="External"/><Relationship Id="rId7" Type="http://schemas.openxmlformats.org/officeDocument/2006/relationships/image" Target="../media/image9.jpeg"/><Relationship Id="rId2" Type="http://schemas.openxmlformats.org/officeDocument/2006/relationships/hyperlink" Target="http://ru.wikipedia.org/wiki/%D0%A4%D0%B8%D0%B7%D0%B8%D0%BA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ru.wikipedia.org/wiki/%D0%A1%D0%A1%D0%A1%D0%A0" TargetMode="External"/><Relationship Id="rId5" Type="http://schemas.openxmlformats.org/officeDocument/2006/relationships/hyperlink" Target="http://ru.wikipedia.org/wiki/1960_%D0%B3%D0%BE%D0%B4" TargetMode="External"/><Relationship Id="rId4" Type="http://schemas.openxmlformats.org/officeDocument/2006/relationships/hyperlink" Target="http://ru.wikipedia.org/wiki/1943" TargetMode="Externa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://ru.wikipedia.org/wiki/%D0%93%D0%B5%D1%80%D0%BE%D0%B9_%D0%A1%D0%BE%D0%B2%D0%B5%D1%82%D1%81%D0%BA%D0%BE%D0%B3%D0%BE_%D0%A1%D0%BE%D1%8E%D0%B7%D0%B0" TargetMode="External"/><Relationship Id="rId2" Type="http://schemas.openxmlformats.org/officeDocument/2006/relationships/hyperlink" Target="http://ru.wikipedia.org/wiki/%D0%9A%D0%BE%D1%81%D0%BC%D0%BE%D0%BD%D0%B0%D0%B2%D1%82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jpeg"/><Relationship Id="rId4" Type="http://schemas.openxmlformats.org/officeDocument/2006/relationships/hyperlink" Target="http://ru.wikipedia.org/wiki/%D0%9F%D0%BE%D1%87%D1%91%D1%82%D0%BD%D0%BE%D0%B5_%D0%B3%D1%80%D0%B0%D0%B6%D0%B4%D0%B0%D0%BD%D1%81%D1%82%D0%B2%D0%BE" TargetMode="Externa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hyperlink" Target="http://ru.wikipedia.org/wiki/%D0%90%D0%BD%D0%B0%D1%82%D0%BE%D0%BC%D0%B8%D1%8F" TargetMode="External"/><Relationship Id="rId3" Type="http://schemas.openxmlformats.org/officeDocument/2006/relationships/hyperlink" Target="http://ru.wikipedia.org/wiki/%D0%A5%D1%83%D0%B4%D0%BE%D0%B6%D0%BD%D0%B8%D0%BA" TargetMode="External"/><Relationship Id="rId7" Type="http://schemas.openxmlformats.org/officeDocument/2006/relationships/hyperlink" Target="http://ru.wikipedia.org/wiki/%D0%A3%D1%87%D1%91%D0%BD%D1%8B%D0%B9" TargetMode="External"/><Relationship Id="rId12" Type="http://schemas.openxmlformats.org/officeDocument/2006/relationships/image" Target="../media/image12.jpeg"/><Relationship Id="rId2" Type="http://schemas.openxmlformats.org/officeDocument/2006/relationships/hyperlink" Target="http://ru.wikipedia.org/wiki/%D0%98%D1%82%D0%B0%D0%BB%D0%B8%D1%8F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ru.wikipedia.org/wiki/%D0%90%D1%80%D1%85%D0%B8%D1%82%D0%B5%D0%BA%D1%82%D1%83%D1%80%D0%B0" TargetMode="External"/><Relationship Id="rId11" Type="http://schemas.openxmlformats.org/officeDocument/2006/relationships/hyperlink" Target="http://ru.wikipedia.org/wiki/%D0%A3%D0%BD%D0%B8%D0%B2%D0%B5%D1%80%D1%81%D0%B0%D0%BB%D1%8C%D0%BD%D1%8B%D0%B9_%D1%87%D0%B5%D0%BB%D0%BE%D0%B2%D0%B5%D0%BA" TargetMode="External"/><Relationship Id="rId5" Type="http://schemas.openxmlformats.org/officeDocument/2006/relationships/hyperlink" Target="http://ru.wikipedia.org/wiki/%D0%A1%D0%BA%D1%83%D0%BB%D1%8C%D0%BF%D1%82%D1%83%D1%80%D0%B0" TargetMode="External"/><Relationship Id="rId10" Type="http://schemas.openxmlformats.org/officeDocument/2006/relationships/hyperlink" Target="http://ru.wikipedia.org/wiki/%D0%92%D1%8B%D1%81%D0%BE%D0%BA%D0%BE%D0%B5_%D0%92%D0%BE%D0%B7%D1%80%D0%BE%D0%B6%D0%B4%D0%B5%D0%BD%D0%B8%D0%B5" TargetMode="External"/><Relationship Id="rId4" Type="http://schemas.openxmlformats.org/officeDocument/2006/relationships/hyperlink" Target="http://ru.wikipedia.org/wiki/%D0%96%D0%B8%D0%B2%D0%BE%D0%BF%D0%B8%D1%81%D1%8C" TargetMode="External"/><Relationship Id="rId9" Type="http://schemas.openxmlformats.org/officeDocument/2006/relationships/hyperlink" Target="http://ru.wikipedia.org/wiki/%D0%95%D1%81%D1%82%D0%B5%D1%81%D1%82%D0%B2%D0%BE%D0%B7%D0%BD%D0%B0%D0%BD%D0%B8%D0%B5" TargetMode="Externa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2960" y="260648"/>
            <a:ext cx="7520940" cy="792088"/>
          </a:xfrm>
        </p:spPr>
        <p:txBody>
          <a:bodyPr/>
          <a:lstStyle/>
          <a:p>
            <a:r>
              <a:rPr lang="ru-RU" dirty="0" smtClean="0"/>
              <a:t>Системный подход </a:t>
            </a:r>
            <a:r>
              <a:rPr lang="ru-RU" dirty="0"/>
              <a:t>в решении учебных задач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27584" y="1124744"/>
            <a:ext cx="7520940" cy="3579849"/>
          </a:xfrm>
        </p:spPr>
        <p:txBody>
          <a:bodyPr/>
          <a:lstStyle/>
          <a:p>
            <a:pPr marL="0" indent="0"/>
            <a:r>
              <a:rPr lang="ru-RU" sz="2400" b="0" i="1" dirty="0"/>
              <a:t>Наше назначение – правильно понять противоположности, то есть сперва как противоположности, а потом как полюсы некого единства.</a:t>
            </a:r>
            <a:endParaRPr lang="ru-RU" sz="2400" b="0" dirty="0"/>
          </a:p>
          <a:p>
            <a:pPr algn="r"/>
            <a:r>
              <a:rPr lang="ru-RU" sz="2400" b="0" i="1" dirty="0"/>
              <a:t>Герман Гессе. «Игра в бисер</a:t>
            </a:r>
            <a:r>
              <a:rPr lang="ru-RU" sz="2400" b="0" i="1" dirty="0" smtClean="0"/>
              <a:t>».</a:t>
            </a:r>
          </a:p>
          <a:p>
            <a:r>
              <a:rPr lang="ru-RU" sz="2800" b="0" dirty="0">
                <a:latin typeface="+mj-lt"/>
              </a:rPr>
              <a:t>Цель:</a:t>
            </a:r>
          </a:p>
          <a:p>
            <a:pPr marL="0" indent="0"/>
            <a:r>
              <a:rPr lang="ru-RU" sz="2400" b="0" i="1" dirty="0"/>
              <a:t>Поиск  вариативного подхода в решении учебных задач.</a:t>
            </a:r>
          </a:p>
          <a:p>
            <a:endParaRPr lang="ru-RU" b="0" i="1" dirty="0" smtClean="0"/>
          </a:p>
          <a:p>
            <a:endParaRPr lang="ru-RU" b="0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85981864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Прямая соединительная линия 4"/>
          <p:cNvCxnSpPr/>
          <p:nvPr/>
        </p:nvCxnSpPr>
        <p:spPr>
          <a:xfrm>
            <a:off x="671307" y="2132856"/>
            <a:ext cx="6768752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>
            <a:off x="743315" y="4005064"/>
            <a:ext cx="6624736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flipH="1">
            <a:off x="3851920" y="1104415"/>
            <a:ext cx="1512168" cy="396044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4680012" y="578615"/>
            <a:ext cx="1368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Семантика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90779" y="1739539"/>
            <a:ext cx="24605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Именные части речи</a:t>
            </a:r>
            <a:endParaRPr lang="ru-RU" dirty="0"/>
          </a:p>
        </p:txBody>
      </p:sp>
      <p:sp>
        <p:nvSpPr>
          <p:cNvPr id="13" name="TextBox 12"/>
          <p:cNvSpPr txBox="1"/>
          <p:nvPr/>
        </p:nvSpPr>
        <p:spPr>
          <a:xfrm>
            <a:off x="695553" y="3608326"/>
            <a:ext cx="2772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Глагольные части речи</a:t>
            </a:r>
            <a:endParaRPr lang="ru-RU" dirty="0"/>
          </a:p>
        </p:txBody>
      </p:sp>
      <p:sp>
        <p:nvSpPr>
          <p:cNvPr id="15" name="Овал 14"/>
          <p:cNvSpPr/>
          <p:nvPr/>
        </p:nvSpPr>
        <p:spPr>
          <a:xfrm>
            <a:off x="3637412" y="1900220"/>
            <a:ext cx="2808312" cy="417302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«предметность»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6" name="Овал 15"/>
          <p:cNvSpPr/>
          <p:nvPr/>
        </p:nvSpPr>
        <p:spPr>
          <a:xfrm>
            <a:off x="3215330" y="3840067"/>
            <a:ext cx="2040746" cy="329994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«действие»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95536" y="5229200"/>
            <a:ext cx="7344816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ru-RU" dirty="0" smtClean="0"/>
              <a:t>Рассмотрим применение этой схемы в следующих орфограммах.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40657249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30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3500"/>
                            </p:stCondLst>
                            <p:childTnLst>
                              <p:par>
                                <p:cTn id="32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000"/>
                            </p:stCondLst>
                            <p:childTnLst>
                              <p:par>
                                <p:cTn id="4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2" grpId="0"/>
      <p:bldP spid="13" grpId="0"/>
      <p:bldP spid="15" grpId="0" animBg="1"/>
      <p:bldP spid="16" grpId="0" animBg="1"/>
      <p:bldP spid="17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Прямая соединительная линия 4"/>
          <p:cNvCxnSpPr/>
          <p:nvPr/>
        </p:nvCxnSpPr>
        <p:spPr>
          <a:xfrm>
            <a:off x="971600" y="1772816"/>
            <a:ext cx="684076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>
            <a:off x="971600" y="3501008"/>
            <a:ext cx="684076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H="1">
            <a:off x="3491880" y="1348643"/>
            <a:ext cx="1872208" cy="2944453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2446288" y="4437112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С</a:t>
            </a:r>
            <a:r>
              <a:rPr lang="ru-RU" dirty="0" smtClean="0"/>
              <a:t>емантика</a:t>
            </a:r>
            <a:endParaRPr lang="ru-RU" dirty="0"/>
          </a:p>
        </p:txBody>
      </p:sp>
      <p:sp>
        <p:nvSpPr>
          <p:cNvPr id="18" name="TextBox 17"/>
          <p:cNvSpPr txBox="1"/>
          <p:nvPr/>
        </p:nvSpPr>
        <p:spPr>
          <a:xfrm>
            <a:off x="971600" y="1412776"/>
            <a:ext cx="18722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Ежовый </a:t>
            </a:r>
            <a:endParaRPr lang="ru-RU" dirty="0"/>
          </a:p>
        </p:txBody>
      </p:sp>
      <p:sp>
        <p:nvSpPr>
          <p:cNvPr id="19" name="TextBox 18"/>
          <p:cNvSpPr txBox="1"/>
          <p:nvPr/>
        </p:nvSpPr>
        <p:spPr>
          <a:xfrm>
            <a:off x="1043608" y="3131676"/>
            <a:ext cx="1584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Мощёный </a:t>
            </a:r>
            <a:endParaRPr lang="ru-RU" dirty="0"/>
          </a:p>
        </p:txBody>
      </p:sp>
      <p:sp>
        <p:nvSpPr>
          <p:cNvPr id="20" name="Овал 19"/>
          <p:cNvSpPr/>
          <p:nvPr/>
        </p:nvSpPr>
        <p:spPr>
          <a:xfrm>
            <a:off x="4067944" y="1537684"/>
            <a:ext cx="2016224" cy="470264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Описание предмета</a:t>
            </a:r>
            <a:endParaRPr lang="ru-RU" dirty="0"/>
          </a:p>
        </p:txBody>
      </p:sp>
      <p:sp>
        <p:nvSpPr>
          <p:cNvPr id="21" name="Овал 20"/>
          <p:cNvSpPr/>
          <p:nvPr/>
        </p:nvSpPr>
        <p:spPr>
          <a:xfrm>
            <a:off x="2878336" y="3265876"/>
            <a:ext cx="2016224" cy="470264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Описание действия</a:t>
            </a:r>
            <a:endParaRPr lang="ru-RU" dirty="0"/>
          </a:p>
        </p:txBody>
      </p:sp>
      <p:sp>
        <p:nvSpPr>
          <p:cNvPr id="2" name="TextBox 1"/>
          <p:cNvSpPr txBox="1"/>
          <p:nvPr/>
        </p:nvSpPr>
        <p:spPr>
          <a:xfrm>
            <a:off x="265754" y="394534"/>
            <a:ext cx="864095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/>
              <a:t>Правописание о (ё) после шипящих </a:t>
            </a:r>
          </a:p>
          <a:p>
            <a:pPr algn="ctr"/>
            <a:r>
              <a:rPr lang="ru-RU" sz="2800" dirty="0" smtClean="0"/>
              <a:t>в суффиксах и окончаниях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537780491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1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1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000"/>
                            </p:stCondLst>
                            <p:childTnLst>
                              <p:par>
                                <p:cTn id="1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000"/>
                            </p:stCondLst>
                            <p:childTnLst>
                              <p:par>
                                <p:cTn id="1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0"/>
                            </p:stCondLst>
                            <p:childTnLst>
                              <p:par>
                                <p:cTn id="2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6000"/>
                            </p:stCondLst>
                            <p:childTnLst>
                              <p:par>
                                <p:cTn id="2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7000"/>
                            </p:stCondLst>
                            <p:childTnLst>
                              <p:par>
                                <p:cTn id="2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8000"/>
                            </p:stCondLst>
                            <p:childTnLst>
                              <p:par>
                                <p:cTn id="4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9000"/>
                            </p:stCondLst>
                            <p:childTnLst>
                              <p:par>
                                <p:cTn id="4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8" grpId="0"/>
      <p:bldP spid="19" grpId="0"/>
      <p:bldP spid="20" grpId="0" animBg="1"/>
      <p:bldP spid="21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2708920"/>
            <a:ext cx="298782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/>
              <a:t>Шипящие</a:t>
            </a:r>
            <a:r>
              <a:rPr lang="ru-RU" sz="6600" dirty="0" smtClean="0"/>
              <a:t> </a:t>
            </a:r>
            <a:endParaRPr lang="ru-RU" sz="6600" dirty="0"/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>
            <a:off x="2195736" y="2348880"/>
            <a:ext cx="6336704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>
            <a:off x="2195736" y="4509120"/>
            <a:ext cx="6336704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/>
          <p:nvPr/>
        </p:nvCxnSpPr>
        <p:spPr>
          <a:xfrm flipV="1">
            <a:off x="1191816" y="2451922"/>
            <a:ext cx="648072" cy="57606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/>
          <p:nvPr/>
        </p:nvCxnSpPr>
        <p:spPr>
          <a:xfrm>
            <a:off x="1124000" y="3717032"/>
            <a:ext cx="715888" cy="50405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2383632" y="1403198"/>
            <a:ext cx="129614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О</a:t>
            </a:r>
          </a:p>
          <a:p>
            <a:r>
              <a:rPr lang="ru-RU" sz="3200" dirty="0" smtClean="0"/>
              <a:t>О</a:t>
            </a:r>
            <a:endParaRPr lang="ru-RU" sz="3200" dirty="0"/>
          </a:p>
        </p:txBody>
      </p:sp>
      <p:cxnSp>
        <p:nvCxnSpPr>
          <p:cNvPr id="16" name="Прямая соединительная линия 15"/>
          <p:cNvCxnSpPr/>
          <p:nvPr/>
        </p:nvCxnSpPr>
        <p:spPr>
          <a:xfrm flipV="1">
            <a:off x="2058937" y="1276490"/>
            <a:ext cx="936104" cy="504056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2969821" y="1271662"/>
            <a:ext cx="936104" cy="488604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2833022" y="1594487"/>
            <a:ext cx="20990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Существительное</a:t>
            </a:r>
          </a:p>
          <a:p>
            <a:r>
              <a:rPr lang="ru-RU" dirty="0" smtClean="0"/>
              <a:t>Прилагательное</a:t>
            </a:r>
            <a:endParaRPr lang="ru-RU" dirty="0"/>
          </a:p>
        </p:txBody>
      </p:sp>
      <p:sp>
        <p:nvSpPr>
          <p:cNvPr id="21" name="TextBox 20"/>
          <p:cNvSpPr txBox="1"/>
          <p:nvPr/>
        </p:nvSpPr>
        <p:spPr>
          <a:xfrm>
            <a:off x="4932040" y="1055111"/>
            <a:ext cx="338437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/>
              <a:t>Ежовый, бельчонок, лещом</a:t>
            </a:r>
            <a:endParaRPr lang="ru-RU" dirty="0"/>
          </a:p>
        </p:txBody>
      </p:sp>
      <p:cxnSp>
        <p:nvCxnSpPr>
          <p:cNvPr id="22" name="Прямая соединительная линия 21"/>
          <p:cNvCxnSpPr/>
          <p:nvPr/>
        </p:nvCxnSpPr>
        <p:spPr>
          <a:xfrm flipV="1">
            <a:off x="2195736" y="3351740"/>
            <a:ext cx="936104" cy="504056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>
            <a:off x="3131840" y="3351740"/>
            <a:ext cx="936104" cy="488604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2663787" y="3472230"/>
            <a:ext cx="61206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ЁЁ  </a:t>
            </a:r>
            <a:endParaRPr lang="ru-RU" sz="3200" dirty="0"/>
          </a:p>
        </p:txBody>
      </p:sp>
      <p:sp>
        <p:nvSpPr>
          <p:cNvPr id="25" name="TextBox 24"/>
          <p:cNvSpPr txBox="1"/>
          <p:nvPr/>
        </p:nvSpPr>
        <p:spPr>
          <a:xfrm>
            <a:off x="3077090" y="3733090"/>
            <a:ext cx="14041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Глагол</a:t>
            </a:r>
          </a:p>
          <a:p>
            <a:r>
              <a:rPr lang="ru-RU" dirty="0" smtClean="0"/>
              <a:t>Причастие</a:t>
            </a:r>
            <a:endParaRPr lang="ru-RU" dirty="0"/>
          </a:p>
        </p:txBody>
      </p:sp>
      <p:sp>
        <p:nvSpPr>
          <p:cNvPr id="26" name="TextBox 25"/>
          <p:cNvSpPr txBox="1"/>
          <p:nvPr/>
        </p:nvSpPr>
        <p:spPr>
          <a:xfrm>
            <a:off x="4800043" y="3157414"/>
            <a:ext cx="300527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/>
              <a:t>Печёт, мощёное, жжёт , стережёт</a:t>
            </a:r>
            <a:endParaRPr lang="ru-RU" sz="2800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2663787" y="656878"/>
            <a:ext cx="612068" cy="50405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2876447" y="2629966"/>
            <a:ext cx="635677" cy="60477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/>
          <p:cNvSpPr/>
          <p:nvPr/>
        </p:nvSpPr>
        <p:spPr>
          <a:xfrm>
            <a:off x="7560188" y="1686053"/>
            <a:ext cx="490264" cy="323165"/>
          </a:xfrm>
          <a:prstGeom prst="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noFill/>
            </a:endParaRP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 flipV="1">
            <a:off x="5543669" y="984139"/>
            <a:ext cx="144016" cy="185637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>
            <a:off x="5687685" y="984139"/>
            <a:ext cx="216024" cy="185637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 flipV="1">
            <a:off x="5952240" y="1462836"/>
            <a:ext cx="272970" cy="162143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9" name="Прямая соединительная линия 28"/>
          <p:cNvCxnSpPr/>
          <p:nvPr/>
        </p:nvCxnSpPr>
        <p:spPr>
          <a:xfrm>
            <a:off x="6247395" y="1462836"/>
            <a:ext cx="375350" cy="176593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0" name="Прямоугольник 29"/>
          <p:cNvSpPr/>
          <p:nvPr/>
        </p:nvSpPr>
        <p:spPr>
          <a:xfrm>
            <a:off x="5472099" y="3307674"/>
            <a:ext cx="382471" cy="304846"/>
          </a:xfrm>
          <a:prstGeom prst="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32" name="Прямая соединительная линия 31"/>
          <p:cNvCxnSpPr/>
          <p:nvPr/>
        </p:nvCxnSpPr>
        <p:spPr>
          <a:xfrm flipV="1">
            <a:off x="6629970" y="3157414"/>
            <a:ext cx="214840" cy="146845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4" name="Прямая соединительная линия 33"/>
          <p:cNvCxnSpPr/>
          <p:nvPr/>
        </p:nvCxnSpPr>
        <p:spPr>
          <a:xfrm>
            <a:off x="6844810" y="3157786"/>
            <a:ext cx="216025" cy="176909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5" name="Прямоугольник 34"/>
          <p:cNvSpPr/>
          <p:nvPr/>
        </p:nvSpPr>
        <p:spPr>
          <a:xfrm>
            <a:off x="7128140" y="3753562"/>
            <a:ext cx="432048" cy="304846"/>
          </a:xfrm>
          <a:prstGeom prst="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Прямоугольник 35"/>
          <p:cNvSpPr/>
          <p:nvPr/>
        </p:nvSpPr>
        <p:spPr>
          <a:xfrm>
            <a:off x="5358455" y="3703335"/>
            <a:ext cx="396043" cy="349235"/>
          </a:xfrm>
          <a:prstGeom prst="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" name="TextBox 36"/>
          <p:cNvSpPr txBox="1"/>
          <p:nvPr/>
        </p:nvSpPr>
        <p:spPr>
          <a:xfrm>
            <a:off x="1515852" y="188640"/>
            <a:ext cx="57924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Написание «О» «Ё» после шипящих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272614803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1500"/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1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000"/>
                            </p:stCondLst>
                            <p:childTnLst>
                              <p:par>
                                <p:cTn id="13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500"/>
                            </p:stCondLst>
                            <p:childTnLst>
                              <p:par>
                                <p:cTn id="1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4500"/>
                            </p:stCondLst>
                            <p:childTnLst>
                              <p:par>
                                <p:cTn id="23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500"/>
                            </p:stCondLst>
                            <p:childTnLst>
                              <p:par>
                                <p:cTn id="29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1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7500"/>
                            </p:stCondLst>
                            <p:childTnLst>
                              <p:par>
                                <p:cTn id="33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5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9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1500"/>
                            </p:stCondLst>
                            <p:childTnLst>
                              <p:par>
                                <p:cTn id="41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2000"/>
                            </p:stCondLst>
                            <p:childTnLst>
                              <p:par>
                                <p:cTn id="4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2500"/>
                            </p:stCondLst>
                            <p:childTnLst>
                              <p:par>
                                <p:cTn id="4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1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4500"/>
                            </p:stCondLst>
                            <p:childTnLst>
                              <p:par>
                                <p:cTn id="53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15000"/>
                            </p:stCondLst>
                            <p:childTnLst>
                              <p:par>
                                <p:cTn id="57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15500"/>
                            </p:stCondLst>
                            <p:childTnLst>
                              <p:par>
                                <p:cTn id="61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16000"/>
                            </p:stCondLst>
                            <p:childTnLst>
                              <p:par>
                                <p:cTn id="68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16500"/>
                            </p:stCondLst>
                            <p:childTnLst>
                              <p:par>
                                <p:cTn id="7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17000"/>
                            </p:stCondLst>
                            <p:childTnLst>
                              <p:par>
                                <p:cTn id="7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17500"/>
                            </p:stCondLst>
                            <p:childTnLst>
                              <p:par>
                                <p:cTn id="8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18000"/>
                            </p:stCondLst>
                            <p:childTnLst>
                              <p:par>
                                <p:cTn id="90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18500"/>
                            </p:stCondLst>
                            <p:childTnLst>
                              <p:par>
                                <p:cTn id="9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19000"/>
                            </p:stCondLst>
                            <p:childTnLst>
                              <p:par>
                                <p:cTn id="10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19500"/>
                            </p:stCondLst>
                            <p:childTnLst>
                              <p:par>
                                <p:cTn id="10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4" fill="hold">
                            <p:stCondLst>
                              <p:cond delay="20000"/>
                            </p:stCondLst>
                            <p:childTnLst>
                              <p:par>
                                <p:cTn id="11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4" grpId="0"/>
      <p:bldP spid="20" grpId="0"/>
      <p:bldP spid="21" grpId="0"/>
      <p:bldP spid="24" grpId="0"/>
      <p:bldP spid="25" grpId="0"/>
      <p:bldP spid="26" grpId="0"/>
      <p:bldP spid="2" grpId="0" animBg="1"/>
      <p:bldP spid="3" grpId="0" animBg="1"/>
      <p:bldP spid="19" grpId="0" animBg="1"/>
      <p:bldP spid="30" grpId="0" animBg="1"/>
      <p:bldP spid="35" grpId="0" animBg="1"/>
      <p:bldP spid="36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457200" y="549275"/>
            <a:ext cx="8229600" cy="5576888"/>
          </a:xfrm>
        </p:spPr>
        <p:txBody>
          <a:bodyPr rtlCol="0">
            <a:normAutofit/>
          </a:bodyPr>
          <a:lstStyle/>
          <a:p>
            <a:pPr marL="514350" indent="-514350" eaLnBrk="1" fontAlgn="auto" hangingPunct="1">
              <a:spcAft>
                <a:spcPts val="0"/>
              </a:spcAft>
              <a:buFont typeface="Arial" panose="020B0604020202020204" pitchFamily="34" charset="0"/>
              <a:buAutoNum type="arabicPeriod"/>
              <a:defRPr/>
            </a:pPr>
            <a:r>
              <a:rPr lang="ru-RU" sz="2400" b="0" dirty="0" smtClean="0">
                <a:cs typeface="Times New Roman" panose="02020603050405020304" pitchFamily="18" charset="0"/>
              </a:rPr>
              <a:t>(В)следстви(…) какой-то задержки в пути лошади отстали, а мы ушли вперёд.</a:t>
            </a:r>
          </a:p>
          <a:p>
            <a:pPr marL="514350" indent="-514350" eaLnBrk="1" fontAlgn="auto" hangingPunct="1">
              <a:spcAft>
                <a:spcPts val="0"/>
              </a:spcAft>
              <a:buFont typeface="Arial" panose="020B0604020202020204" pitchFamily="34" charset="0"/>
              <a:buAutoNum type="arabicPeriod"/>
              <a:defRPr/>
            </a:pPr>
            <a:r>
              <a:rPr lang="ru-RU" sz="2400" b="0" dirty="0" smtClean="0">
                <a:cs typeface="Times New Roman" panose="02020603050405020304" pitchFamily="18" charset="0"/>
              </a:rPr>
              <a:t> (В)следстви(…) по данному делу уточнены все основные вопросы.</a:t>
            </a:r>
          </a:p>
          <a:p>
            <a:pPr marL="514350" indent="-514350" eaLnBrk="1" fontAlgn="auto" hangingPunct="1">
              <a:spcAft>
                <a:spcPts val="0"/>
              </a:spcAft>
              <a:buFont typeface="Arial" panose="020B0604020202020204" pitchFamily="34" charset="0"/>
              <a:buAutoNum type="arabicPeriod"/>
              <a:defRPr/>
            </a:pPr>
            <a:r>
              <a:rPr lang="ru-RU" sz="2400" b="0" dirty="0" smtClean="0">
                <a:cs typeface="Times New Roman" panose="02020603050405020304" pitchFamily="18" charset="0"/>
              </a:rPr>
              <a:t>Вдумайся внимательно (в)следстви(…) теоремы синусов.</a:t>
            </a:r>
          </a:p>
          <a:p>
            <a:pPr marL="514350" indent="-514350" eaLnBrk="1" fontAlgn="auto" hangingPunct="1">
              <a:spcAft>
                <a:spcPts val="0"/>
              </a:spcAft>
              <a:buFont typeface="Arial" panose="020B0604020202020204" pitchFamily="34" charset="0"/>
              <a:buAutoNum type="arabicPeriod"/>
              <a:defRPr/>
            </a:pPr>
            <a:r>
              <a:rPr lang="ru-RU" sz="2400" b="0" dirty="0" smtClean="0">
                <a:cs typeface="Times New Roman" panose="02020603050405020304" pitchFamily="18" charset="0"/>
              </a:rPr>
              <a:t>Такое впечатление получается (в)следстви(…) отсутствия певчих птиц.</a:t>
            </a:r>
          </a:p>
          <a:p>
            <a:pPr marL="514350" indent="-514350" eaLnBrk="1" fontAlgn="auto" hangingPunct="1">
              <a:spcAft>
                <a:spcPts val="0"/>
              </a:spcAft>
              <a:buFont typeface="Arial" panose="020B0604020202020204" pitchFamily="34" charset="0"/>
              <a:buAutoNum type="arabicPeriod"/>
              <a:defRPr/>
            </a:pPr>
            <a:r>
              <a:rPr lang="ru-RU" sz="2400" b="0" dirty="0" smtClean="0">
                <a:cs typeface="Times New Roman" panose="02020603050405020304" pitchFamily="18" charset="0"/>
              </a:rPr>
              <a:t>(В)течени(…) дня из пернатых в здешних местах я видел уссурийского пёстрого дятла.</a:t>
            </a:r>
          </a:p>
        </p:txBody>
      </p:sp>
    </p:spTree>
    <p:extLst>
      <p:ext uri="{BB962C8B-B14F-4D97-AF65-F5344CB8AC3E}">
        <p14:creationId xmlns:p14="http://schemas.microsoft.com/office/powerpoint/2010/main" val="2604779165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Объект 2"/>
          <p:cNvSpPr>
            <a:spLocks noGrp="1"/>
          </p:cNvSpPr>
          <p:nvPr>
            <p:ph idx="1"/>
          </p:nvPr>
        </p:nvSpPr>
        <p:spPr>
          <a:xfrm>
            <a:off x="457200" y="404813"/>
            <a:ext cx="8229600" cy="5721350"/>
          </a:xfrm>
        </p:spPr>
        <p:txBody>
          <a:bodyPr/>
          <a:lstStyle/>
          <a:p>
            <a:pPr marL="273050" indent="-273050" eaLnBrk="1" hangingPunct="1">
              <a:buFont typeface="Arial" charset="0"/>
              <a:buNone/>
            </a:pPr>
            <a:r>
              <a:rPr lang="ru-RU" altLang="ru-RU" sz="2400" b="0" dirty="0" smtClean="0"/>
              <a:t>6</a:t>
            </a:r>
            <a:r>
              <a:rPr lang="ru-RU" altLang="ru-RU" dirty="0" smtClean="0"/>
              <a:t>. </a:t>
            </a:r>
            <a:r>
              <a:rPr lang="ru-RU" altLang="ru-RU" sz="2400" b="0" dirty="0" smtClean="0">
                <a:cs typeface="Times New Roman" pitchFamily="18" charset="0"/>
              </a:rPr>
              <a:t>Особенно сильная струя (в)</a:t>
            </a:r>
            <a:r>
              <a:rPr lang="ru-RU" altLang="ru-RU" sz="2400" b="0" dirty="0" err="1" smtClean="0">
                <a:cs typeface="Times New Roman" pitchFamily="18" charset="0"/>
              </a:rPr>
              <a:t>течени</a:t>
            </a:r>
            <a:r>
              <a:rPr lang="ru-RU" altLang="ru-RU" sz="2400" b="0" dirty="0" smtClean="0">
                <a:cs typeface="Times New Roman" pitchFamily="18" charset="0"/>
              </a:rPr>
              <a:t>(…) реки называется стержнем.</a:t>
            </a:r>
          </a:p>
          <a:p>
            <a:pPr marL="273050" indent="-273050" eaLnBrk="1" hangingPunct="1">
              <a:buFont typeface="Arial" charset="0"/>
              <a:buNone/>
            </a:pPr>
            <a:r>
              <a:rPr lang="ru-RU" altLang="ru-RU" sz="2400" b="0" dirty="0" smtClean="0">
                <a:cs typeface="Times New Roman" pitchFamily="18" charset="0"/>
              </a:rPr>
              <a:t>7. Со вчерашнего дня (в)</a:t>
            </a:r>
            <a:r>
              <a:rPr lang="ru-RU" altLang="ru-RU" sz="2400" b="0" dirty="0" err="1" smtClean="0">
                <a:cs typeface="Times New Roman" pitchFamily="18" charset="0"/>
              </a:rPr>
              <a:t>течени</a:t>
            </a:r>
            <a:r>
              <a:rPr lang="ru-RU" altLang="ru-RU" sz="2400" b="0" dirty="0" smtClean="0">
                <a:cs typeface="Times New Roman" pitchFamily="18" charset="0"/>
              </a:rPr>
              <a:t>(…) болезни отмечен резкий перелом к лучшему.</a:t>
            </a:r>
          </a:p>
          <a:p>
            <a:pPr marL="273050" indent="-273050" eaLnBrk="1" hangingPunct="1">
              <a:buFont typeface="Arial" charset="0"/>
              <a:buNone/>
            </a:pPr>
            <a:r>
              <a:rPr lang="ru-RU" altLang="ru-RU" sz="2400" b="0" dirty="0" smtClean="0">
                <a:cs typeface="Times New Roman" pitchFamily="18" charset="0"/>
              </a:rPr>
              <a:t>8. При распределении путёвок надо иметь (в)виду заявления учеников школы.</a:t>
            </a:r>
          </a:p>
          <a:p>
            <a:pPr marL="273050" indent="-273050" eaLnBrk="1" hangingPunct="1">
              <a:buFont typeface="Arial" charset="0"/>
              <a:buNone/>
            </a:pPr>
            <a:r>
              <a:rPr lang="ru-RU" altLang="ru-RU" sz="2400" b="0" dirty="0" smtClean="0">
                <a:cs typeface="Times New Roman" pitchFamily="18" charset="0"/>
              </a:rPr>
              <a:t>9. (В)виду тёплой погоды каток закрыт.</a:t>
            </a:r>
          </a:p>
        </p:txBody>
      </p:sp>
    </p:spTree>
    <p:extLst>
      <p:ext uri="{BB962C8B-B14F-4D97-AF65-F5344CB8AC3E}">
        <p14:creationId xmlns:p14="http://schemas.microsoft.com/office/powerpoint/2010/main" val="3662075956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1500"/>
                                        <p:tgtEl>
                                          <p:spTgt spid="30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1500"/>
                                        <p:tgtEl>
                                          <p:spTgt spid="30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1500"/>
                                        <p:tgtEl>
                                          <p:spTgt spid="30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1500"/>
                                        <p:tgtEl>
                                          <p:spTgt spid="307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Прямая соединительная линия 4"/>
          <p:cNvCxnSpPr/>
          <p:nvPr/>
        </p:nvCxnSpPr>
        <p:spPr>
          <a:xfrm>
            <a:off x="-32769" y="1417340"/>
            <a:ext cx="7548931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 flipV="1">
            <a:off x="0" y="2388709"/>
            <a:ext cx="7484114" cy="14667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>
            <a:off x="0" y="3502287"/>
            <a:ext cx="7463229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-1" y="4531275"/>
            <a:ext cx="7463229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 flipH="1">
            <a:off x="2516788" y="604606"/>
            <a:ext cx="1227230" cy="4480578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2" name="Овал 21"/>
          <p:cNvSpPr/>
          <p:nvPr/>
        </p:nvSpPr>
        <p:spPr>
          <a:xfrm>
            <a:off x="3381565" y="1309328"/>
            <a:ext cx="216024" cy="216024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7030A0"/>
              </a:solidFill>
            </a:endParaRPr>
          </a:p>
        </p:txBody>
      </p:sp>
      <p:sp>
        <p:nvSpPr>
          <p:cNvPr id="23" name="Овал 22"/>
          <p:cNvSpPr/>
          <p:nvPr/>
        </p:nvSpPr>
        <p:spPr>
          <a:xfrm>
            <a:off x="3137159" y="2312876"/>
            <a:ext cx="216024" cy="216024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Овал 23"/>
          <p:cNvSpPr/>
          <p:nvPr/>
        </p:nvSpPr>
        <p:spPr>
          <a:xfrm>
            <a:off x="2831156" y="3413778"/>
            <a:ext cx="216024" cy="216024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Овал 24"/>
          <p:cNvSpPr/>
          <p:nvPr/>
        </p:nvSpPr>
        <p:spPr>
          <a:xfrm>
            <a:off x="2516788" y="4423263"/>
            <a:ext cx="216024" cy="216024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TextBox 30"/>
          <p:cNvSpPr txBox="1"/>
          <p:nvPr/>
        </p:nvSpPr>
        <p:spPr>
          <a:xfrm>
            <a:off x="46648" y="604606"/>
            <a:ext cx="274064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Имя существительное </a:t>
            </a:r>
            <a:endParaRPr lang="ru-RU" sz="2400" dirty="0"/>
          </a:p>
        </p:txBody>
      </p:sp>
      <p:sp>
        <p:nvSpPr>
          <p:cNvPr id="32" name="TextBox 31"/>
          <p:cNvSpPr txBox="1"/>
          <p:nvPr/>
        </p:nvSpPr>
        <p:spPr>
          <a:xfrm>
            <a:off x="81446" y="1565045"/>
            <a:ext cx="274064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Имя прилагательное </a:t>
            </a:r>
            <a:endParaRPr lang="ru-RU" sz="2400" dirty="0"/>
          </a:p>
        </p:txBody>
      </p:sp>
      <p:sp>
        <p:nvSpPr>
          <p:cNvPr id="33" name="TextBox 32"/>
          <p:cNvSpPr txBox="1"/>
          <p:nvPr/>
        </p:nvSpPr>
        <p:spPr>
          <a:xfrm>
            <a:off x="17620" y="4021884"/>
            <a:ext cx="274064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Местоимение</a:t>
            </a:r>
            <a:r>
              <a:rPr lang="ru-RU" dirty="0" smtClean="0"/>
              <a:t>  </a:t>
            </a:r>
            <a:endParaRPr lang="ru-RU" dirty="0"/>
          </a:p>
        </p:txBody>
      </p:sp>
      <p:sp>
        <p:nvSpPr>
          <p:cNvPr id="34" name="TextBox 33"/>
          <p:cNvSpPr txBox="1"/>
          <p:nvPr/>
        </p:nvSpPr>
        <p:spPr>
          <a:xfrm>
            <a:off x="17619" y="2671388"/>
            <a:ext cx="274064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Имя числительное  </a:t>
            </a:r>
            <a:endParaRPr lang="ru-RU" sz="2400" dirty="0"/>
          </a:p>
        </p:txBody>
      </p:sp>
      <p:sp>
        <p:nvSpPr>
          <p:cNvPr id="41" name="TextBox 40"/>
          <p:cNvSpPr txBox="1"/>
          <p:nvPr/>
        </p:nvSpPr>
        <p:spPr>
          <a:xfrm>
            <a:off x="3047180" y="71592"/>
            <a:ext cx="20490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С</a:t>
            </a:r>
            <a:r>
              <a:rPr lang="ru-RU" dirty="0" smtClean="0"/>
              <a:t>емантика</a:t>
            </a:r>
            <a:endParaRPr lang="ru-RU" dirty="0"/>
          </a:p>
        </p:txBody>
      </p:sp>
      <p:sp>
        <p:nvSpPr>
          <p:cNvPr id="42" name="TextBox 41"/>
          <p:cNvSpPr txBox="1"/>
          <p:nvPr/>
        </p:nvSpPr>
        <p:spPr>
          <a:xfrm>
            <a:off x="4922967" y="142473"/>
            <a:ext cx="20490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Род</a:t>
            </a:r>
            <a:endParaRPr lang="ru-RU" dirty="0"/>
          </a:p>
        </p:txBody>
      </p:sp>
      <p:cxnSp>
        <p:nvCxnSpPr>
          <p:cNvPr id="54" name="Прямая соединительная линия 53"/>
          <p:cNvCxnSpPr/>
          <p:nvPr/>
        </p:nvCxnSpPr>
        <p:spPr>
          <a:xfrm flipH="1">
            <a:off x="6748311" y="674427"/>
            <a:ext cx="687269" cy="2632938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56" name="TextBox 55"/>
          <p:cNvSpPr txBox="1"/>
          <p:nvPr/>
        </p:nvSpPr>
        <p:spPr>
          <a:xfrm>
            <a:off x="5758637" y="142473"/>
            <a:ext cx="20490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Падеж</a:t>
            </a:r>
            <a:endParaRPr lang="ru-RU" dirty="0"/>
          </a:p>
        </p:txBody>
      </p:sp>
      <p:sp>
        <p:nvSpPr>
          <p:cNvPr id="57" name="TextBox 56"/>
          <p:cNvSpPr txBox="1"/>
          <p:nvPr/>
        </p:nvSpPr>
        <p:spPr>
          <a:xfrm>
            <a:off x="7080026" y="142473"/>
            <a:ext cx="20490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Число</a:t>
            </a:r>
            <a:endParaRPr lang="ru-RU" dirty="0"/>
          </a:p>
        </p:txBody>
      </p:sp>
      <p:sp>
        <p:nvSpPr>
          <p:cNvPr id="64" name="TextBox 63"/>
          <p:cNvSpPr txBox="1"/>
          <p:nvPr/>
        </p:nvSpPr>
        <p:spPr>
          <a:xfrm>
            <a:off x="108984" y="5298117"/>
            <a:ext cx="8632545" cy="738664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2100" dirty="0" smtClean="0"/>
              <a:t>Наличие точек пересечения прямых и секущих является основа-</a:t>
            </a:r>
            <a:r>
              <a:rPr lang="ru-RU" sz="2100" dirty="0" err="1" smtClean="0"/>
              <a:t>нием</a:t>
            </a:r>
            <a:r>
              <a:rPr lang="ru-RU" sz="2100" dirty="0" smtClean="0"/>
              <a:t> системного подхода к  рассмотрению именных частей речи.</a:t>
            </a:r>
            <a:endParaRPr lang="ru-RU" sz="2100" dirty="0"/>
          </a:p>
        </p:txBody>
      </p:sp>
      <p:cxnSp>
        <p:nvCxnSpPr>
          <p:cNvPr id="35" name="Прямая соединительная линия 34"/>
          <p:cNvCxnSpPr/>
          <p:nvPr/>
        </p:nvCxnSpPr>
        <p:spPr>
          <a:xfrm flipH="1">
            <a:off x="3791344" y="667737"/>
            <a:ext cx="1231367" cy="4329737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4" name="Прямая соединительная линия 43"/>
          <p:cNvCxnSpPr/>
          <p:nvPr/>
        </p:nvCxnSpPr>
        <p:spPr>
          <a:xfrm flipH="1">
            <a:off x="5033894" y="718591"/>
            <a:ext cx="1147316" cy="4367261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6" name="Овал 45"/>
          <p:cNvSpPr/>
          <p:nvPr/>
        </p:nvSpPr>
        <p:spPr>
          <a:xfrm>
            <a:off x="5066894" y="4426206"/>
            <a:ext cx="216024" cy="216024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6" name="Овал 35"/>
          <p:cNvSpPr/>
          <p:nvPr/>
        </p:nvSpPr>
        <p:spPr>
          <a:xfrm>
            <a:off x="4725507" y="1327591"/>
            <a:ext cx="216024" cy="216024"/>
          </a:xfrm>
          <a:prstGeom prst="ellipse">
            <a:avLst/>
          </a:prstGeom>
          <a:solidFill>
            <a:schemeClr val="accent3"/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7030A0"/>
              </a:solidFill>
            </a:endParaRPr>
          </a:p>
        </p:txBody>
      </p:sp>
      <p:sp>
        <p:nvSpPr>
          <p:cNvPr id="43" name="Овал 42"/>
          <p:cNvSpPr/>
          <p:nvPr/>
        </p:nvSpPr>
        <p:spPr>
          <a:xfrm>
            <a:off x="3847871" y="4423263"/>
            <a:ext cx="216024" cy="216024"/>
          </a:xfrm>
          <a:prstGeom prst="ellipse">
            <a:avLst/>
          </a:prstGeom>
          <a:solidFill>
            <a:schemeClr val="accent3"/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7030A0"/>
              </a:solidFill>
            </a:endParaRPr>
          </a:p>
        </p:txBody>
      </p:sp>
      <p:sp>
        <p:nvSpPr>
          <p:cNvPr id="45" name="Овал 44"/>
          <p:cNvSpPr/>
          <p:nvPr/>
        </p:nvSpPr>
        <p:spPr>
          <a:xfrm>
            <a:off x="4137479" y="3389086"/>
            <a:ext cx="216024" cy="216024"/>
          </a:xfrm>
          <a:prstGeom prst="ellipse">
            <a:avLst/>
          </a:prstGeom>
          <a:solidFill>
            <a:schemeClr val="accent3"/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7030A0"/>
              </a:solidFill>
            </a:endParaRPr>
          </a:p>
        </p:txBody>
      </p:sp>
      <p:sp>
        <p:nvSpPr>
          <p:cNvPr id="47" name="Овал 46"/>
          <p:cNvSpPr/>
          <p:nvPr/>
        </p:nvSpPr>
        <p:spPr>
          <a:xfrm>
            <a:off x="4425256" y="2312876"/>
            <a:ext cx="216024" cy="216024"/>
          </a:xfrm>
          <a:prstGeom prst="ellipse">
            <a:avLst/>
          </a:prstGeom>
          <a:solidFill>
            <a:schemeClr val="accent3"/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7030A0"/>
              </a:solidFill>
            </a:endParaRPr>
          </a:p>
        </p:txBody>
      </p:sp>
      <p:sp>
        <p:nvSpPr>
          <p:cNvPr id="53" name="Овал 52"/>
          <p:cNvSpPr/>
          <p:nvPr/>
        </p:nvSpPr>
        <p:spPr>
          <a:xfrm>
            <a:off x="5322936" y="3408590"/>
            <a:ext cx="216024" cy="216024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7030A0"/>
              </a:solidFill>
            </a:endParaRPr>
          </a:p>
        </p:txBody>
      </p:sp>
      <p:sp>
        <p:nvSpPr>
          <p:cNvPr id="55" name="Овал 54"/>
          <p:cNvSpPr/>
          <p:nvPr/>
        </p:nvSpPr>
        <p:spPr>
          <a:xfrm>
            <a:off x="5650625" y="2288030"/>
            <a:ext cx="216024" cy="216024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7030A0"/>
              </a:solidFill>
            </a:endParaRPr>
          </a:p>
        </p:txBody>
      </p:sp>
      <p:sp>
        <p:nvSpPr>
          <p:cNvPr id="58" name="Овал 57"/>
          <p:cNvSpPr/>
          <p:nvPr/>
        </p:nvSpPr>
        <p:spPr>
          <a:xfrm>
            <a:off x="5896792" y="1320893"/>
            <a:ext cx="216024" cy="216024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7030A0"/>
              </a:solidFill>
            </a:endParaRPr>
          </a:p>
        </p:txBody>
      </p:sp>
      <p:sp>
        <p:nvSpPr>
          <p:cNvPr id="60" name="Овал 59"/>
          <p:cNvSpPr/>
          <p:nvPr/>
        </p:nvSpPr>
        <p:spPr>
          <a:xfrm>
            <a:off x="6864002" y="2295364"/>
            <a:ext cx="216024" cy="216024"/>
          </a:xfrm>
          <a:prstGeom prst="ellipse">
            <a:avLst/>
          </a:prstGeom>
          <a:solidFill>
            <a:srgbClr val="92D050"/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7030A0"/>
              </a:solidFill>
            </a:endParaRPr>
          </a:p>
        </p:txBody>
      </p:sp>
      <p:sp>
        <p:nvSpPr>
          <p:cNvPr id="61" name="Овал 60"/>
          <p:cNvSpPr/>
          <p:nvPr/>
        </p:nvSpPr>
        <p:spPr>
          <a:xfrm>
            <a:off x="7145625" y="1339212"/>
            <a:ext cx="216024" cy="216024"/>
          </a:xfrm>
          <a:prstGeom prst="ellipse">
            <a:avLst/>
          </a:prstGeom>
          <a:solidFill>
            <a:srgbClr val="92D050"/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1449952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3000"/>
                            </p:stCondLst>
                            <p:childTnLst>
                              <p:par>
                                <p:cTn id="2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000"/>
                            </p:stCondLst>
                            <p:childTnLst>
                              <p:par>
                                <p:cTn id="33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000"/>
                            </p:stCondLst>
                            <p:childTnLst>
                              <p:par>
                                <p:cTn id="3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6000"/>
                            </p:stCondLst>
                            <p:childTnLst>
                              <p:par>
                                <p:cTn id="4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6500"/>
                            </p:stCondLst>
                            <p:childTnLst>
                              <p:par>
                                <p:cTn id="58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0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8500"/>
                            </p:stCondLst>
                            <p:childTnLst>
                              <p:par>
                                <p:cTn id="62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4" dur="2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10500"/>
                            </p:stCondLst>
                            <p:childTnLst>
                              <p:par>
                                <p:cTn id="6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11000"/>
                            </p:stCondLst>
                            <p:childTnLst>
                              <p:par>
                                <p:cTn id="7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11500"/>
                            </p:stCondLst>
                            <p:childTnLst>
                              <p:par>
                                <p:cTn id="7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12000"/>
                            </p:stCondLst>
                            <p:childTnLst>
                              <p:par>
                                <p:cTn id="7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12500"/>
                            </p:stCondLst>
                            <p:childTnLst>
                              <p:par>
                                <p:cTn id="82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4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14500"/>
                            </p:stCondLst>
                            <p:childTnLst>
                              <p:par>
                                <p:cTn id="86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8" dur="2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16500"/>
                            </p:stCondLst>
                            <p:childTnLst>
                              <p:par>
                                <p:cTn id="9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17000"/>
                            </p:stCondLst>
                            <p:childTnLst>
                              <p:par>
                                <p:cTn id="9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17500"/>
                            </p:stCondLst>
                            <p:childTnLst>
                              <p:par>
                                <p:cTn id="9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18000"/>
                            </p:stCondLst>
                            <p:childTnLst>
                              <p:par>
                                <p:cTn id="105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7" dur="2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20000"/>
                            </p:stCondLst>
                            <p:childTnLst>
                              <p:par>
                                <p:cTn id="109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1" dur="2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22000"/>
                            </p:stCondLst>
                            <p:childTnLst>
                              <p:par>
                                <p:cTn id="1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22500"/>
                            </p:stCondLst>
                            <p:childTnLst>
                              <p:par>
                                <p:cTn id="1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>
                            <p:stCondLst>
                              <p:cond delay="23000"/>
                            </p:stCondLst>
                            <p:childTnLst>
                              <p:par>
                                <p:cTn id="121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3" dur="2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4" fill="hold">
                            <p:stCondLst>
                              <p:cond delay="25000"/>
                            </p:stCondLst>
                            <p:childTnLst>
                              <p:par>
                                <p:cTn id="12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7" dur="2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8" fill="hold">
                            <p:stCondLst>
                              <p:cond delay="27000"/>
                            </p:stCondLst>
                            <p:childTnLst>
                              <p:par>
                                <p:cTn id="12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1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23" grpId="0" animBg="1"/>
      <p:bldP spid="24" grpId="0" animBg="1"/>
      <p:bldP spid="25" grpId="0" animBg="1"/>
      <p:bldP spid="31" grpId="0"/>
      <p:bldP spid="32" grpId="0"/>
      <p:bldP spid="33" grpId="0"/>
      <p:bldP spid="41" grpId="0"/>
      <p:bldP spid="42" grpId="0"/>
      <p:bldP spid="56" grpId="0"/>
      <p:bldP spid="57" grpId="0"/>
      <p:bldP spid="64" grpId="0" animBg="1"/>
      <p:bldP spid="46" grpId="0" animBg="1"/>
      <p:bldP spid="36" grpId="0" animBg="1"/>
      <p:bldP spid="43" grpId="0" animBg="1"/>
      <p:bldP spid="45" grpId="0" animBg="1"/>
      <p:bldP spid="47" grpId="0" animBg="1"/>
      <p:bldP spid="53" grpId="0" animBg="1"/>
      <p:bldP spid="55" grpId="0" animBg="1"/>
      <p:bldP spid="58" grpId="0" animBg="1"/>
      <p:bldP spid="60" grpId="0" animBg="1"/>
      <p:bldP spid="61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Прямая соединительная линия 4"/>
          <p:cNvCxnSpPr/>
          <p:nvPr/>
        </p:nvCxnSpPr>
        <p:spPr>
          <a:xfrm>
            <a:off x="0" y="1309936"/>
            <a:ext cx="7308304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>
            <a:off x="0" y="2348880"/>
            <a:ext cx="7308304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0" y="3501008"/>
            <a:ext cx="7308304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>
            <a:off x="0" y="4725144"/>
            <a:ext cx="7308304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170565" y="937427"/>
            <a:ext cx="30598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Глагол</a:t>
            </a:r>
            <a:endParaRPr lang="ru-RU" sz="2400" dirty="0"/>
          </a:p>
        </p:txBody>
      </p:sp>
      <p:sp>
        <p:nvSpPr>
          <p:cNvPr id="17" name="TextBox 16"/>
          <p:cNvSpPr txBox="1"/>
          <p:nvPr/>
        </p:nvSpPr>
        <p:spPr>
          <a:xfrm>
            <a:off x="227435" y="3910036"/>
            <a:ext cx="412853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Отглагольное </a:t>
            </a:r>
          </a:p>
          <a:p>
            <a:r>
              <a:rPr lang="ru-RU" sz="2400" dirty="0"/>
              <a:t>п</a:t>
            </a:r>
            <a:r>
              <a:rPr lang="ru-RU" sz="2400" dirty="0" smtClean="0"/>
              <a:t>рилагательное</a:t>
            </a:r>
            <a:endParaRPr lang="ru-RU" sz="2400" dirty="0"/>
          </a:p>
        </p:txBody>
      </p:sp>
      <p:sp>
        <p:nvSpPr>
          <p:cNvPr id="18" name="TextBox 17"/>
          <p:cNvSpPr txBox="1"/>
          <p:nvPr/>
        </p:nvSpPr>
        <p:spPr>
          <a:xfrm>
            <a:off x="227435" y="3099103"/>
            <a:ext cx="30598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Причастие</a:t>
            </a:r>
            <a:endParaRPr lang="ru-RU" sz="2400" dirty="0"/>
          </a:p>
        </p:txBody>
      </p:sp>
      <p:sp>
        <p:nvSpPr>
          <p:cNvPr id="31" name="TextBox 30"/>
          <p:cNvSpPr txBox="1"/>
          <p:nvPr/>
        </p:nvSpPr>
        <p:spPr>
          <a:xfrm>
            <a:off x="4419596" y="309662"/>
            <a:ext cx="16271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Семантика</a:t>
            </a:r>
            <a:endParaRPr lang="ru-RU" dirty="0"/>
          </a:p>
        </p:txBody>
      </p:sp>
      <p:sp>
        <p:nvSpPr>
          <p:cNvPr id="32" name="TextBox 31"/>
          <p:cNvSpPr txBox="1"/>
          <p:nvPr/>
        </p:nvSpPr>
        <p:spPr>
          <a:xfrm>
            <a:off x="6372200" y="32663"/>
            <a:ext cx="18722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Способ образования </a:t>
            </a:r>
            <a:endParaRPr lang="ru-RU" dirty="0"/>
          </a:p>
        </p:txBody>
      </p:sp>
      <p:cxnSp>
        <p:nvCxnSpPr>
          <p:cNvPr id="34" name="Прямая соединительная линия 33"/>
          <p:cNvCxnSpPr/>
          <p:nvPr/>
        </p:nvCxnSpPr>
        <p:spPr>
          <a:xfrm flipH="1">
            <a:off x="3287268" y="665261"/>
            <a:ext cx="1267956" cy="4347915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5" name="Прямая соединительная линия 34"/>
          <p:cNvCxnSpPr/>
          <p:nvPr/>
        </p:nvCxnSpPr>
        <p:spPr>
          <a:xfrm flipH="1">
            <a:off x="5233170" y="540495"/>
            <a:ext cx="1350740" cy="4472681"/>
          </a:xfrm>
          <a:prstGeom prst="line">
            <a:avLst/>
          </a:prstGeom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7" name="Овал 36"/>
          <p:cNvSpPr/>
          <p:nvPr/>
        </p:nvSpPr>
        <p:spPr>
          <a:xfrm>
            <a:off x="4242235" y="1165920"/>
            <a:ext cx="288032" cy="288032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" name="Овал 37"/>
          <p:cNvSpPr/>
          <p:nvPr/>
        </p:nvSpPr>
        <p:spPr>
          <a:xfrm>
            <a:off x="3921246" y="2204864"/>
            <a:ext cx="288032" cy="288032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" name="Овал 38"/>
          <p:cNvSpPr/>
          <p:nvPr/>
        </p:nvSpPr>
        <p:spPr>
          <a:xfrm>
            <a:off x="3633214" y="3329935"/>
            <a:ext cx="288032" cy="288032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1" name="Овал 40"/>
          <p:cNvSpPr/>
          <p:nvPr/>
        </p:nvSpPr>
        <p:spPr>
          <a:xfrm>
            <a:off x="6190023" y="1210985"/>
            <a:ext cx="288032" cy="288032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/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42" name="Овал 41"/>
          <p:cNvSpPr/>
          <p:nvPr/>
        </p:nvSpPr>
        <p:spPr>
          <a:xfrm>
            <a:off x="5901991" y="2209442"/>
            <a:ext cx="288032" cy="288032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3" name="Овал 42"/>
          <p:cNvSpPr/>
          <p:nvPr/>
        </p:nvSpPr>
        <p:spPr>
          <a:xfrm>
            <a:off x="5556683" y="3338945"/>
            <a:ext cx="288032" cy="288032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5" name="TextBox 44"/>
          <p:cNvSpPr txBox="1"/>
          <p:nvPr/>
        </p:nvSpPr>
        <p:spPr>
          <a:xfrm>
            <a:off x="144084" y="1764105"/>
            <a:ext cx="327470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Деепричастие</a:t>
            </a:r>
            <a:r>
              <a:rPr lang="ru-RU" sz="3200" dirty="0" smtClean="0"/>
              <a:t> </a:t>
            </a:r>
            <a:endParaRPr lang="ru-RU" sz="3200" dirty="0"/>
          </a:p>
        </p:txBody>
      </p:sp>
      <p:sp>
        <p:nvSpPr>
          <p:cNvPr id="2" name="TextBox 1"/>
          <p:cNvSpPr txBox="1"/>
          <p:nvPr/>
        </p:nvSpPr>
        <p:spPr>
          <a:xfrm>
            <a:off x="227435" y="5260558"/>
            <a:ext cx="8136904" cy="738664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2100" dirty="0" smtClean="0"/>
              <a:t>Этот же принцип используется в образовании глагольных частей речи.</a:t>
            </a:r>
            <a:endParaRPr lang="ru-RU" sz="2100" dirty="0"/>
          </a:p>
        </p:txBody>
      </p:sp>
      <p:sp>
        <p:nvSpPr>
          <p:cNvPr id="23" name="Овал 22"/>
          <p:cNvSpPr/>
          <p:nvPr/>
        </p:nvSpPr>
        <p:spPr>
          <a:xfrm>
            <a:off x="3230397" y="4576936"/>
            <a:ext cx="288032" cy="288032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Овал 27"/>
          <p:cNvSpPr/>
          <p:nvPr/>
        </p:nvSpPr>
        <p:spPr>
          <a:xfrm>
            <a:off x="5222498" y="4576936"/>
            <a:ext cx="288032" cy="288032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1614258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000"/>
                            </p:stCondLst>
                            <p:childTnLst>
                              <p:par>
                                <p:cTn id="29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500"/>
                            </p:stCondLst>
                            <p:childTnLst>
                              <p:par>
                                <p:cTn id="33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3000"/>
                            </p:stCondLst>
                            <p:childTnLst>
                              <p:par>
                                <p:cTn id="37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3500"/>
                            </p:stCondLst>
                            <p:childTnLst>
                              <p:par>
                                <p:cTn id="41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4000"/>
                            </p:stCondLst>
                            <p:childTnLst>
                              <p:par>
                                <p:cTn id="4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4500"/>
                            </p:stCondLst>
                            <p:childTnLst>
                              <p:par>
                                <p:cTn id="4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5000"/>
                            </p:stCondLst>
                            <p:childTnLst>
                              <p:par>
                                <p:cTn id="5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5500"/>
                            </p:stCondLst>
                            <p:childTnLst>
                              <p:par>
                                <p:cTn id="5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6000"/>
                            </p:stCondLst>
                            <p:childTnLst>
                              <p:par>
                                <p:cTn id="61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3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8000"/>
                            </p:stCondLst>
                            <p:childTnLst>
                              <p:par>
                                <p:cTn id="6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8500"/>
                            </p:stCondLst>
                            <p:childTnLst>
                              <p:par>
                                <p:cTn id="6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9000"/>
                            </p:stCondLst>
                            <p:childTnLst>
                              <p:par>
                                <p:cTn id="7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9500"/>
                            </p:stCondLst>
                            <p:childTnLst>
                              <p:par>
                                <p:cTn id="7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10000"/>
                            </p:stCondLst>
                            <p:childTnLst>
                              <p:par>
                                <p:cTn id="8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10500"/>
                            </p:stCondLst>
                            <p:childTnLst>
                              <p:par>
                                <p:cTn id="85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7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12500"/>
                            </p:stCondLst>
                            <p:childTnLst>
                              <p:par>
                                <p:cTn id="8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13000"/>
                            </p:stCondLst>
                            <p:childTnLst>
                              <p:par>
                                <p:cTn id="9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7" grpId="0"/>
      <p:bldP spid="18" grpId="0"/>
      <p:bldP spid="31" grpId="0"/>
      <p:bldP spid="32" grpId="0"/>
      <p:bldP spid="37" grpId="0" animBg="1"/>
      <p:bldP spid="38" grpId="0" animBg="1"/>
      <p:bldP spid="39" grpId="0" animBg="1"/>
      <p:bldP spid="41" grpId="0" animBg="1"/>
      <p:bldP spid="42" grpId="0" animBg="1"/>
      <p:bldP spid="43" grpId="0" animBg="1"/>
      <p:bldP spid="45" grpId="0"/>
      <p:bldP spid="2" grpId="0" animBg="1"/>
      <p:bldP spid="23" grpId="0" animBg="1"/>
      <p:bldP spid="28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Выводы: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400" b="0" i="1" dirty="0"/>
              <a:t>1. </a:t>
            </a:r>
            <a:r>
              <a:rPr lang="ru-RU" sz="2400" b="0" i="1" dirty="0" smtClean="0"/>
              <a:t>Выбрали </a:t>
            </a:r>
            <a:r>
              <a:rPr lang="ru-RU" sz="2400" b="0" i="1" dirty="0"/>
              <a:t>подходящий учебный материал, позволяющий найти вариативный подход в решении учебных задач.</a:t>
            </a:r>
          </a:p>
          <a:p>
            <a:r>
              <a:rPr lang="ru-RU" sz="2400" b="0" i="1" dirty="0"/>
              <a:t>2. </a:t>
            </a:r>
            <a:r>
              <a:rPr lang="ru-RU" sz="2400" b="0" i="1" dirty="0" smtClean="0"/>
              <a:t>Составили </a:t>
            </a:r>
            <a:r>
              <a:rPr lang="ru-RU" sz="2400" b="0" i="1" dirty="0"/>
              <a:t>схемы, модели, анимации, раскрывающие вариативный принцип.</a:t>
            </a:r>
          </a:p>
          <a:p>
            <a:r>
              <a:rPr lang="ru-RU" sz="2400" b="0" i="1" dirty="0"/>
              <a:t>3. </a:t>
            </a:r>
            <a:r>
              <a:rPr lang="ru-RU" sz="2400" b="0" i="1" dirty="0" smtClean="0"/>
              <a:t>Показали </a:t>
            </a:r>
            <a:r>
              <a:rPr lang="ru-RU" sz="2400" b="0" i="1" dirty="0"/>
              <a:t>работу данного подхода в практической деятельности.</a:t>
            </a:r>
          </a:p>
        </p:txBody>
      </p:sp>
    </p:spTree>
    <p:extLst>
      <p:ext uri="{BB962C8B-B14F-4D97-AF65-F5344CB8AC3E}">
        <p14:creationId xmlns:p14="http://schemas.microsoft.com/office/powerpoint/2010/main" val="2396313444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1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3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3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3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0"/>
                            </p:stCondLst>
                            <p:childTnLst>
                              <p:par>
                                <p:cTn id="1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3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3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3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8500"/>
                            </p:stCondLst>
                            <p:childTnLst>
                              <p:par>
                                <p:cTn id="2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3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3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3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332656"/>
            <a:ext cx="8136904" cy="4347821"/>
          </a:xfrm>
        </p:spPr>
        <p:txBody>
          <a:bodyPr/>
          <a:lstStyle/>
          <a:p>
            <a:pPr marL="0" indent="0"/>
            <a:r>
              <a:rPr lang="ru-RU" sz="2400" b="0" dirty="0"/>
              <a:t>Константин Эдуардович Циолковский, выдающийся исследователь, крупнейший ученый в области воздухоплавания, авиации и космонавтики, подлинный новатор в </a:t>
            </a:r>
            <a:r>
              <a:rPr lang="ru-RU" sz="2400" b="0" dirty="0" smtClean="0"/>
              <a:t>науке. </a:t>
            </a:r>
            <a:endParaRPr lang="ru-RU" sz="2400" b="0" dirty="0"/>
          </a:p>
          <a:p>
            <a:endParaRPr lang="ru-RU" dirty="0"/>
          </a:p>
        </p:txBody>
      </p:sp>
      <p:pic>
        <p:nvPicPr>
          <p:cNvPr id="1026" name="Picture 2" descr="C:\Users\User\Pictures\циалковский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3768" y="2132856"/>
            <a:ext cx="3849994" cy="44252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68786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2325" y="188912"/>
            <a:ext cx="7521575" cy="201595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2400" b="1" dirty="0" smtClean="0">
                <a:latin typeface="+mn-lt"/>
                <a:cs typeface="Times New Roman" panose="02020603050405020304" pitchFamily="18" charset="0"/>
              </a:rPr>
              <a:t>Королёв Сергей Павлович</a:t>
            </a:r>
            <a:r>
              <a:rPr lang="ru-RU" sz="2400" dirty="0">
                <a:latin typeface="+mn-lt"/>
                <a:cs typeface="Times New Roman" panose="02020603050405020304" pitchFamily="18" charset="0"/>
              </a:rPr>
              <a:t/>
            </a:r>
            <a:br>
              <a:rPr lang="ru-RU" sz="2400" dirty="0">
                <a:latin typeface="+mn-lt"/>
                <a:cs typeface="Times New Roman" panose="02020603050405020304" pitchFamily="18" charset="0"/>
              </a:rPr>
            </a:br>
            <a:r>
              <a:rPr lang="ru-RU" sz="2400" dirty="0" smtClean="0">
                <a:latin typeface="+mn-lt"/>
                <a:cs typeface="Times New Roman" panose="02020603050405020304" pitchFamily="18" charset="0"/>
              </a:rPr>
              <a:t>ученый</a:t>
            </a:r>
            <a:r>
              <a:rPr lang="ru-RU" sz="2400" dirty="0">
                <a:latin typeface="+mn-lt"/>
                <a:cs typeface="Times New Roman" panose="02020603050405020304" pitchFamily="18" charset="0"/>
              </a:rPr>
              <a:t>, основоположник практической космонавтики, выдающийся конструктор и организатор работ по созданию ракетно-космической техники в СССР</a:t>
            </a:r>
          </a:p>
        </p:txBody>
      </p:sp>
      <p:pic>
        <p:nvPicPr>
          <p:cNvPr id="8195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987824" y="2420888"/>
            <a:ext cx="2620962" cy="3959225"/>
          </a:xfrm>
        </p:spPr>
      </p:pic>
    </p:spTree>
    <p:extLst>
      <p:ext uri="{BB962C8B-B14F-4D97-AF65-F5344CB8AC3E}">
        <p14:creationId xmlns:p14="http://schemas.microsoft.com/office/powerpoint/2010/main" val="3054382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Задачи: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27584" y="1052737"/>
            <a:ext cx="7520940" cy="3024336"/>
          </a:xfrm>
        </p:spPr>
        <p:txBody>
          <a:bodyPr>
            <a:normAutofit/>
          </a:bodyPr>
          <a:lstStyle/>
          <a:p>
            <a:r>
              <a:rPr lang="ru-RU" sz="2400" b="0" i="1" dirty="0" smtClean="0"/>
              <a:t>1</a:t>
            </a:r>
            <a:r>
              <a:rPr lang="ru-RU" sz="2400" dirty="0" smtClean="0"/>
              <a:t>. </a:t>
            </a:r>
            <a:r>
              <a:rPr lang="ru-RU" sz="2400" b="0" i="1" dirty="0" smtClean="0"/>
              <a:t>Выбрать подходящий учебный материал, позволяющий найти вариативный подход в решении учебных задач.</a:t>
            </a:r>
          </a:p>
          <a:p>
            <a:r>
              <a:rPr lang="ru-RU" sz="2400" b="0" i="1" dirty="0" smtClean="0"/>
              <a:t>2. Составить схемы, модели, анимации, раскрывающие вариативный принцип.</a:t>
            </a:r>
          </a:p>
          <a:p>
            <a:r>
              <a:rPr lang="ru-RU" sz="2400" b="0" i="1" dirty="0" smtClean="0"/>
              <a:t>3. Показать применение данного подхода в учебной деятельности.</a:t>
            </a:r>
            <a:endParaRPr lang="ru-RU" sz="2400" b="0" i="1" dirty="0"/>
          </a:p>
        </p:txBody>
      </p:sp>
    </p:spTree>
    <p:extLst>
      <p:ext uri="{BB962C8B-B14F-4D97-AF65-F5344CB8AC3E}">
        <p14:creationId xmlns:p14="http://schemas.microsoft.com/office/powerpoint/2010/main" val="2476778995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5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7000"/>
                            </p:stCondLst>
                            <p:childTnLst>
                              <p:par>
                                <p:cTn id="1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5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2000"/>
                            </p:stCondLst>
                            <p:childTnLst>
                              <p:par>
                                <p:cTn id="2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5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260648"/>
            <a:ext cx="8424936" cy="5328592"/>
          </a:xfrm>
        </p:spPr>
        <p:txBody>
          <a:bodyPr>
            <a:normAutofit/>
          </a:bodyPr>
          <a:lstStyle/>
          <a:p>
            <a:pPr marL="0" indent="0"/>
            <a:r>
              <a:rPr lang="ru-RU" sz="2400" b="0" dirty="0"/>
              <a:t>Игорь Васильевич Курчатов - советский </a:t>
            </a:r>
            <a:r>
              <a:rPr lang="ru-RU" sz="2400" b="0" dirty="0">
                <a:hlinkClick r:id="rId2" tooltip="Физик"/>
              </a:rPr>
              <a:t>физик</a:t>
            </a:r>
            <a:r>
              <a:rPr lang="ru-RU" sz="2400" b="0" dirty="0"/>
              <a:t>, создатель теории расщепления ядра, основатель и первый директор </a:t>
            </a:r>
            <a:r>
              <a:rPr lang="ru-RU" sz="2400" b="0" dirty="0">
                <a:hlinkClick r:id="rId3" tooltip="Курчатовский институт"/>
              </a:rPr>
              <a:t>Института атомной энергии</a:t>
            </a:r>
            <a:r>
              <a:rPr lang="ru-RU" sz="2400" b="0" dirty="0"/>
              <a:t> с </a:t>
            </a:r>
            <a:r>
              <a:rPr lang="ru-RU" sz="2400" b="0" dirty="0">
                <a:hlinkClick r:id="rId4" tooltip="1943"/>
              </a:rPr>
              <a:t>1943</a:t>
            </a:r>
            <a:r>
              <a:rPr lang="ru-RU" sz="2400" b="0" dirty="0"/>
              <a:t> по </a:t>
            </a:r>
            <a:r>
              <a:rPr lang="ru-RU" sz="2400" b="0" dirty="0">
                <a:hlinkClick r:id="rId5" tooltip="1960 год"/>
              </a:rPr>
              <a:t>1960 годы</a:t>
            </a:r>
            <a:r>
              <a:rPr lang="ru-RU" sz="2400" b="0" dirty="0"/>
              <a:t>, главный научный руководитель атомной проблемы в </a:t>
            </a:r>
            <a:r>
              <a:rPr lang="ru-RU" sz="2400" b="0" dirty="0">
                <a:hlinkClick r:id="rId6" tooltip="СССР"/>
              </a:rPr>
              <a:t>СССР</a:t>
            </a:r>
            <a:r>
              <a:rPr lang="ru-RU" sz="2400" b="0" dirty="0"/>
              <a:t>, один из основоположников использования ядерной энергии в мирных </a:t>
            </a:r>
            <a:r>
              <a:rPr lang="ru-RU" sz="2400" b="0" dirty="0" smtClean="0"/>
              <a:t>целях</a:t>
            </a:r>
            <a:endParaRPr lang="ru-RU" sz="2400" b="0" dirty="0"/>
          </a:p>
        </p:txBody>
      </p:sp>
      <p:pic>
        <p:nvPicPr>
          <p:cNvPr id="2050" name="Picture 2" descr="C:\Users\User\Pictures\Курчатов.jp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1840" y="2710040"/>
            <a:ext cx="2520280" cy="41280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66796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7088" y="188913"/>
            <a:ext cx="7521575" cy="15113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Юрий Алексеевич Гагарин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 </a:t>
            </a:r>
            <a:b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советский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лётчик-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  <a:hlinkClick r:id="rId2" tooltip="Космонавт"/>
              </a:rPr>
              <a:t>космонавт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  <a:hlinkClick r:id="rId3" tooltip="Герой Советского Союза"/>
              </a:rPr>
              <a:t>Герой Советского Союза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кавалер высших знаков отличия ряда государств,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  <a:hlinkClick r:id="rId4" tooltip="Почётное гражданство"/>
              </a:rPr>
              <a:t>почётный гражданин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многих российских и зарубежных городов</a:t>
            </a:r>
          </a:p>
        </p:txBody>
      </p:sp>
      <p:pic>
        <p:nvPicPr>
          <p:cNvPr id="10243" name="Объект 3"/>
          <p:cNvPicPr>
            <a:picLocks noGrp="1" noChangeAspect="1"/>
          </p:cNvPicPr>
          <p:nvPr>
            <p:ph idx="1"/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268538" y="2205038"/>
            <a:ext cx="3975100" cy="4248150"/>
          </a:xfrm>
        </p:spPr>
      </p:pic>
    </p:spTree>
    <p:extLst>
      <p:ext uri="{BB962C8B-B14F-4D97-AF65-F5344CB8AC3E}">
        <p14:creationId xmlns:p14="http://schemas.microsoft.com/office/powerpoint/2010/main" val="1189050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2325" y="188913"/>
            <a:ext cx="7521575" cy="12954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Менделеев Дмитрий Иванович</a:t>
            </a:r>
            <a:b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Гениальный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энциклопедист: химик, физик, экономист, технолог, геолог, метеоролог, воздухоплаватель, педагог.</a:t>
            </a:r>
          </a:p>
        </p:txBody>
      </p:sp>
      <p:pic>
        <p:nvPicPr>
          <p:cNvPr id="7171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339975" y="1628775"/>
            <a:ext cx="3506788" cy="4510088"/>
          </a:xfrm>
        </p:spPr>
      </p:pic>
    </p:spTree>
    <p:extLst>
      <p:ext uri="{BB962C8B-B14F-4D97-AF65-F5344CB8AC3E}">
        <p14:creationId xmlns:p14="http://schemas.microsoft.com/office/powerpoint/2010/main" val="50674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7088" y="333375"/>
            <a:ext cx="7521575" cy="1800225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Леонардо да Винчи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2" tooltip="Италия"/>
              </a:rPr>
              <a:t>итальянский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  <a:hlinkClick r:id="rId3" tooltip="Художник"/>
              </a:rPr>
              <a:t>художник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  <a:hlinkClick r:id="rId4" tooltip="Живопись"/>
              </a:rPr>
              <a:t>живописец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  <a:hlinkClick r:id="rId5" tooltip="Скульптура"/>
              </a:rPr>
              <a:t>скульптор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  <a:hlinkClick r:id="rId6" tooltip="Архитектура"/>
              </a:rPr>
              <a:t>архитектор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и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  <a:hlinkClick r:id="rId7" tooltip="Учёный"/>
              </a:rPr>
              <a:t>учёный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  <a:hlinkClick r:id="rId8" tooltip="Анатомия"/>
              </a:rPr>
              <a:t>анатом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  <a:hlinkClick r:id="rId9" tooltip="Естествознание"/>
              </a:rPr>
              <a:t>естествоиспытатель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изобретатель, писатель, один из крупнейших представителей искусства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  <a:hlinkClick r:id="rId10" tooltip="Высокое Возрождение"/>
              </a:rPr>
              <a:t>Высокого Возрождения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яркий пример «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  <a:hlinkClick r:id="rId11" tooltip="Универсальный человек"/>
              </a:rPr>
              <a:t>универсального человека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</p:txBody>
      </p:sp>
      <p:pic>
        <p:nvPicPr>
          <p:cNvPr id="11267" name="Объект 4"/>
          <p:cNvPicPr>
            <a:picLocks noGrp="1" noChangeAspect="1"/>
          </p:cNvPicPr>
          <p:nvPr>
            <p:ph idx="1"/>
          </p:nvPr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014663" y="2492375"/>
            <a:ext cx="3136900" cy="4105275"/>
          </a:xfrm>
        </p:spPr>
      </p:pic>
    </p:spTree>
    <p:extLst>
      <p:ext uri="{BB962C8B-B14F-4D97-AF65-F5344CB8AC3E}">
        <p14:creationId xmlns:p14="http://schemas.microsoft.com/office/powerpoint/2010/main" val="2505187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22960" y="620688"/>
            <a:ext cx="7520940" cy="4059789"/>
          </a:xfrm>
        </p:spPr>
        <p:txBody>
          <a:bodyPr>
            <a:normAutofit/>
          </a:bodyPr>
          <a:lstStyle/>
          <a:p>
            <a:r>
              <a:rPr lang="ru-RU" sz="9600" b="0" i="1" dirty="0" smtClean="0"/>
              <a:t>Спасибо за внимание!</a:t>
            </a:r>
            <a:endParaRPr lang="ru-RU" sz="9600" b="0" i="1" dirty="0"/>
          </a:p>
        </p:txBody>
      </p:sp>
    </p:spTree>
    <p:extLst>
      <p:ext uri="{BB962C8B-B14F-4D97-AF65-F5344CB8AC3E}">
        <p14:creationId xmlns:p14="http://schemas.microsoft.com/office/powerpoint/2010/main" val="4025090342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181809" y="836712"/>
            <a:ext cx="1589991" cy="142677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2"/>
              </a:solidFill>
            </a:endParaRPr>
          </a:p>
        </p:txBody>
      </p:sp>
      <p:sp>
        <p:nvSpPr>
          <p:cNvPr id="7" name="Овал 6"/>
          <p:cNvSpPr/>
          <p:nvPr/>
        </p:nvSpPr>
        <p:spPr>
          <a:xfrm>
            <a:off x="1008004" y="836711"/>
            <a:ext cx="1944216" cy="1426773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31434" y="1055753"/>
            <a:ext cx="1738536" cy="98868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000" b="0" dirty="0" smtClean="0"/>
              <a:t>Содержание</a:t>
            </a:r>
            <a:r>
              <a:rPr lang="ru-RU" sz="2000" dirty="0" smtClean="0"/>
              <a:t> </a:t>
            </a:r>
            <a:endParaRPr lang="ru-RU" sz="2000" dirty="0"/>
          </a:p>
        </p:txBody>
      </p:sp>
      <p:sp>
        <p:nvSpPr>
          <p:cNvPr id="11" name="Объект 2"/>
          <p:cNvSpPr txBox="1">
            <a:spLocks/>
          </p:cNvSpPr>
          <p:nvPr/>
        </p:nvSpPr>
        <p:spPr>
          <a:xfrm>
            <a:off x="3216158" y="2445414"/>
            <a:ext cx="1732244" cy="651802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ru-RU" dirty="0" smtClean="0"/>
              <a:t>Пример :</a:t>
            </a:r>
            <a:endParaRPr lang="ru-RU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1181809" y="3717031"/>
            <a:ext cx="1596607" cy="140236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Овал 12"/>
          <p:cNvSpPr/>
          <p:nvPr/>
        </p:nvSpPr>
        <p:spPr>
          <a:xfrm>
            <a:off x="971999" y="5284100"/>
            <a:ext cx="2016225" cy="1402365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Объект 2"/>
          <p:cNvSpPr txBox="1">
            <a:spLocks/>
          </p:cNvSpPr>
          <p:nvPr/>
        </p:nvSpPr>
        <p:spPr>
          <a:xfrm>
            <a:off x="1475656" y="4149080"/>
            <a:ext cx="1253446" cy="428277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ru-RU" sz="2400" dirty="0" smtClean="0"/>
              <a:t>Форма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15" name="Объект 2"/>
          <p:cNvSpPr txBox="1">
            <a:spLocks/>
          </p:cNvSpPr>
          <p:nvPr/>
        </p:nvSpPr>
        <p:spPr>
          <a:xfrm>
            <a:off x="1173465" y="5816849"/>
            <a:ext cx="1746265" cy="584655"/>
          </a:xfrm>
          <a:prstGeom prst="rect">
            <a:avLst/>
          </a:prstGeom>
        </p:spPr>
        <p:txBody>
          <a:bodyPr vert="horz" lIns="91440" tIns="45720" rIns="91440" bIns="45720" rtlCol="0">
            <a:normAutofit fontScale="47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ru-RU" sz="4200" dirty="0" smtClean="0"/>
              <a:t>Содержание</a:t>
            </a:r>
            <a:r>
              <a:rPr lang="ru-RU" dirty="0" smtClean="0"/>
              <a:t>  </a:t>
            </a:r>
            <a:endParaRPr lang="ru-RU" dirty="0"/>
          </a:p>
        </p:txBody>
      </p:sp>
      <p:sp>
        <p:nvSpPr>
          <p:cNvPr id="16" name="Объект 2"/>
          <p:cNvSpPr txBox="1">
            <a:spLocks/>
          </p:cNvSpPr>
          <p:nvPr/>
        </p:nvSpPr>
        <p:spPr>
          <a:xfrm>
            <a:off x="3294314" y="5442851"/>
            <a:ext cx="1819154" cy="7920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ru-RU" sz="3000" dirty="0" smtClean="0"/>
              <a:t>Пример :</a:t>
            </a:r>
            <a:endParaRPr lang="ru-RU" sz="3000" dirty="0"/>
          </a:p>
        </p:txBody>
      </p:sp>
      <p:sp>
        <p:nvSpPr>
          <p:cNvPr id="17" name="Стрелка вниз 16"/>
          <p:cNvSpPr/>
          <p:nvPr/>
        </p:nvSpPr>
        <p:spPr>
          <a:xfrm rot="16200000">
            <a:off x="3796509" y="1093880"/>
            <a:ext cx="484632" cy="978408"/>
          </a:xfrm>
          <a:prstGeom prst="downArrow">
            <a:avLst/>
          </a:prstGeom>
          <a:ln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Стрелка вправо 17"/>
          <p:cNvSpPr/>
          <p:nvPr/>
        </p:nvSpPr>
        <p:spPr>
          <a:xfrm>
            <a:off x="3549621" y="4008288"/>
            <a:ext cx="978408" cy="519194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Объект 2"/>
          <p:cNvSpPr txBox="1">
            <a:spLocks/>
          </p:cNvSpPr>
          <p:nvPr/>
        </p:nvSpPr>
        <p:spPr>
          <a:xfrm>
            <a:off x="4948402" y="1196753"/>
            <a:ext cx="4030531" cy="10667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ru-RU" dirty="0" smtClean="0"/>
              <a:t> </a:t>
            </a:r>
            <a:r>
              <a:rPr lang="ru-RU" sz="3000" dirty="0" smtClean="0"/>
              <a:t>Пишем раздельно </a:t>
            </a:r>
            <a:endParaRPr lang="ru-RU" sz="3000" dirty="0"/>
          </a:p>
        </p:txBody>
      </p:sp>
      <p:sp>
        <p:nvSpPr>
          <p:cNvPr id="21" name="Объект 2"/>
          <p:cNvSpPr txBox="1">
            <a:spLocks/>
          </p:cNvSpPr>
          <p:nvPr/>
        </p:nvSpPr>
        <p:spPr>
          <a:xfrm>
            <a:off x="5113468" y="3904265"/>
            <a:ext cx="3058931" cy="917905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ru-RU" dirty="0" smtClean="0"/>
              <a:t> Пишем слитно  </a:t>
            </a: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5126970" y="2263484"/>
            <a:ext cx="403053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/>
              <a:t>Скажи-ка, дядя, ведь </a:t>
            </a:r>
            <a:r>
              <a:rPr lang="ru-RU" sz="2000" b="1" dirty="0"/>
              <a:t>не даром</a:t>
            </a:r>
            <a:br>
              <a:rPr lang="ru-RU" sz="2000" b="1" dirty="0"/>
            </a:br>
            <a:r>
              <a:rPr lang="ru-RU" sz="2000" dirty="0"/>
              <a:t>Москва, спаленная пожаром, </a:t>
            </a:r>
          </a:p>
          <a:p>
            <a:r>
              <a:rPr lang="ru-RU" sz="2000" dirty="0"/>
              <a:t>Французу отдана?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045886" y="5284100"/>
            <a:ext cx="3711691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/>
              <a:t>Недаром</a:t>
            </a:r>
            <a:r>
              <a:rPr lang="ru-RU" sz="2000" dirty="0"/>
              <a:t> помнит вся Россия</a:t>
            </a:r>
            <a:br>
              <a:rPr lang="ru-RU" sz="2000" dirty="0"/>
            </a:br>
            <a:r>
              <a:rPr lang="ru-RU" sz="2000" dirty="0"/>
              <a:t>Про день Бородина!</a:t>
            </a:r>
          </a:p>
          <a:p>
            <a:endParaRPr lang="ru-RU" dirty="0"/>
          </a:p>
        </p:txBody>
      </p:sp>
      <p:sp>
        <p:nvSpPr>
          <p:cNvPr id="19" name="Объект 2"/>
          <p:cNvSpPr txBox="1">
            <a:spLocks/>
          </p:cNvSpPr>
          <p:nvPr/>
        </p:nvSpPr>
        <p:spPr>
          <a:xfrm>
            <a:off x="1434463" y="1419157"/>
            <a:ext cx="1738536" cy="8640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ts val="8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73736" indent="-173736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02336" indent="-164592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30936" indent="-164592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859536" indent="-173736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097280" indent="-173736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353312" indent="-164592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581912" indent="-164592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792224" indent="-164592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/>
            <a:r>
              <a:rPr lang="ru-RU" sz="2000" b="0" dirty="0" smtClean="0"/>
              <a:t>Форма</a:t>
            </a:r>
            <a:r>
              <a:rPr lang="ru-RU" sz="2000" dirty="0" smtClean="0"/>
              <a:t> </a:t>
            </a:r>
            <a:endParaRPr lang="ru-RU" sz="2000" dirty="0"/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>
            <a:off x="13501" y="3429000"/>
            <a:ext cx="914400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95274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1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1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1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1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3000"/>
                            </p:stCondLst>
                            <p:childTnLst>
                              <p:par>
                                <p:cTn id="2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4500"/>
                            </p:stCondLst>
                            <p:childTnLst>
                              <p:par>
                                <p:cTn id="31" presetID="10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750"/>
                            </p:stCondLst>
                            <p:childTnLst>
                              <p:par>
                                <p:cTn id="35" presetID="22" presetClass="entr" presetSubtype="4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1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8000"/>
                            </p:stCondLst>
                            <p:childTnLst>
                              <p:par>
                                <p:cTn id="3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1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9500"/>
                            </p:stCondLst>
                            <p:childTnLst>
                              <p:par>
                                <p:cTn id="43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1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1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1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1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11000"/>
                            </p:stCondLst>
                            <p:childTnLst>
                              <p:par>
                                <p:cTn id="52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1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1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1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1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12500"/>
                            </p:stCondLst>
                            <p:childTnLst>
                              <p:par>
                                <p:cTn id="6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1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1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14000"/>
                            </p:stCondLst>
                            <p:childTnLst>
                              <p:par>
                                <p:cTn id="66" presetID="22" presetClass="entr" presetSubtype="4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8" dur="1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16250"/>
                            </p:stCondLst>
                            <p:childTnLst>
                              <p:par>
                                <p:cTn id="7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1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17750"/>
                            </p:stCondLst>
                            <p:childTnLst>
                              <p:par>
                                <p:cTn id="7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6" dur="1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3" grpId="0" build="p"/>
      <p:bldP spid="11" grpId="0"/>
      <p:bldP spid="12" grpId="0" animBg="1"/>
      <p:bldP spid="13" grpId="0" animBg="1"/>
      <p:bldP spid="14" grpId="0"/>
      <p:bldP spid="15" grpId="0"/>
      <p:bldP spid="16" grpId="0"/>
      <p:bldP spid="17" grpId="0" animBg="1"/>
      <p:bldP spid="18" grpId="0" animBg="1"/>
      <p:bldP spid="20" grpId="0"/>
      <p:bldP spid="21" grpId="0"/>
      <p:bldP spid="6" grpId="0"/>
      <p:bldP spid="8" grpId="0"/>
      <p:bldP spid="1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 rot="19369961">
            <a:off x="738528" y="1638896"/>
            <a:ext cx="1813687" cy="33193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1800" b="0" dirty="0" smtClean="0"/>
              <a:t>Форма</a:t>
            </a:r>
            <a:r>
              <a:rPr lang="ru-RU" sz="2000" dirty="0" smtClean="0"/>
              <a:t> </a:t>
            </a:r>
            <a:endParaRPr lang="ru-RU" sz="2000" dirty="0"/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1013207" y="736011"/>
            <a:ext cx="1902013" cy="170776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 flipH="1">
            <a:off x="732122" y="736011"/>
            <a:ext cx="2111686" cy="153097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Овал 8"/>
          <p:cNvSpPr/>
          <p:nvPr/>
        </p:nvSpPr>
        <p:spPr>
          <a:xfrm>
            <a:off x="1761905" y="1397275"/>
            <a:ext cx="1129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Объект 2"/>
          <p:cNvSpPr txBox="1">
            <a:spLocks/>
          </p:cNvSpPr>
          <p:nvPr/>
        </p:nvSpPr>
        <p:spPr>
          <a:xfrm rot="2540365">
            <a:off x="1877105" y="1815177"/>
            <a:ext cx="1729571" cy="353815"/>
          </a:xfrm>
          <a:prstGeom prst="rect">
            <a:avLst/>
          </a:prstGeom>
        </p:spPr>
        <p:txBody>
          <a:bodyPr vert="horz" lIns="91440" tIns="45720" rIns="91440" bIns="45720" rtlCol="0">
            <a:normAutofit fontScale="62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ru-RU" sz="2900" dirty="0" smtClean="0"/>
              <a:t>Содержание</a:t>
            </a:r>
            <a:r>
              <a:rPr lang="ru-RU" dirty="0" smtClean="0"/>
              <a:t>  </a:t>
            </a:r>
            <a:endParaRPr lang="ru-RU" dirty="0"/>
          </a:p>
        </p:txBody>
      </p:sp>
      <p:sp>
        <p:nvSpPr>
          <p:cNvPr id="11" name="Стрелка вправо 10"/>
          <p:cNvSpPr/>
          <p:nvPr/>
        </p:nvSpPr>
        <p:spPr>
          <a:xfrm>
            <a:off x="3500264" y="1235257"/>
            <a:ext cx="1008112" cy="468052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Объект 2"/>
          <p:cNvSpPr txBox="1">
            <a:spLocks/>
          </p:cNvSpPr>
          <p:nvPr/>
        </p:nvSpPr>
        <p:spPr>
          <a:xfrm>
            <a:off x="5580112" y="965153"/>
            <a:ext cx="2966773" cy="12912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ru-RU" sz="3000" dirty="0" smtClean="0"/>
              <a:t>Пишем раздельно</a:t>
            </a:r>
            <a:r>
              <a:rPr lang="ru-RU" dirty="0" smtClean="0"/>
              <a:t> </a:t>
            </a:r>
            <a:endParaRPr lang="ru-RU" dirty="0"/>
          </a:p>
        </p:txBody>
      </p:sp>
      <p:cxnSp>
        <p:nvCxnSpPr>
          <p:cNvPr id="18" name="Прямая соединительная линия 17"/>
          <p:cNvCxnSpPr/>
          <p:nvPr/>
        </p:nvCxnSpPr>
        <p:spPr>
          <a:xfrm>
            <a:off x="607988" y="4053518"/>
            <a:ext cx="252028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>
            <a:off x="560973" y="4653135"/>
            <a:ext cx="267268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Объект 2"/>
          <p:cNvSpPr txBox="1">
            <a:spLocks/>
          </p:cNvSpPr>
          <p:nvPr/>
        </p:nvSpPr>
        <p:spPr>
          <a:xfrm>
            <a:off x="710766" y="3735229"/>
            <a:ext cx="2506893" cy="318289"/>
          </a:xfrm>
          <a:prstGeom prst="rect">
            <a:avLst/>
          </a:prstGeom>
        </p:spPr>
        <p:txBody>
          <a:bodyPr vert="horz" lIns="91440" tIns="45720" rIns="91440" bIns="45720" rtlCol="0">
            <a:normAutofit fontScale="47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ru-RU" sz="3600" dirty="0" smtClean="0"/>
              <a:t>Форма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23" name="Объект 2"/>
          <p:cNvSpPr txBox="1">
            <a:spLocks/>
          </p:cNvSpPr>
          <p:nvPr/>
        </p:nvSpPr>
        <p:spPr>
          <a:xfrm>
            <a:off x="621375" y="4353637"/>
            <a:ext cx="2506893" cy="318289"/>
          </a:xfrm>
          <a:prstGeom prst="rect">
            <a:avLst/>
          </a:prstGeom>
        </p:spPr>
        <p:txBody>
          <a:bodyPr vert="horz" lIns="91440" tIns="45720" rIns="91440" bIns="45720" rtlCol="0">
            <a:normAutofit fontScale="55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ru-RU" dirty="0" smtClean="0"/>
              <a:t>Содержание </a:t>
            </a:r>
            <a:endParaRPr lang="ru-RU" dirty="0"/>
          </a:p>
        </p:txBody>
      </p:sp>
      <p:sp>
        <p:nvSpPr>
          <p:cNvPr id="24" name="Стрелка вправо 23"/>
          <p:cNvSpPr/>
          <p:nvPr/>
        </p:nvSpPr>
        <p:spPr>
          <a:xfrm>
            <a:off x="3516850" y="4167870"/>
            <a:ext cx="991525" cy="504056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Объект 2"/>
          <p:cNvSpPr txBox="1">
            <a:spLocks/>
          </p:cNvSpPr>
          <p:nvPr/>
        </p:nvSpPr>
        <p:spPr>
          <a:xfrm>
            <a:off x="5580112" y="3960945"/>
            <a:ext cx="2506893" cy="917905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ru-RU" dirty="0" smtClean="0"/>
              <a:t>Пишем слитно  </a:t>
            </a:r>
            <a:endParaRPr lang="ru-RU" dirty="0"/>
          </a:p>
        </p:txBody>
      </p:sp>
      <p:sp>
        <p:nvSpPr>
          <p:cNvPr id="26" name="Объект 2"/>
          <p:cNvSpPr txBox="1">
            <a:spLocks/>
          </p:cNvSpPr>
          <p:nvPr/>
        </p:nvSpPr>
        <p:spPr>
          <a:xfrm>
            <a:off x="1181133" y="2587710"/>
            <a:ext cx="2238739" cy="553258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ru-RU" sz="3000" dirty="0" smtClean="0"/>
              <a:t>Пример</a:t>
            </a:r>
            <a:r>
              <a:rPr lang="ru-RU" dirty="0" smtClean="0"/>
              <a:t> :</a:t>
            </a:r>
            <a:endParaRPr lang="ru-RU" dirty="0"/>
          </a:p>
        </p:txBody>
      </p:sp>
      <p:sp>
        <p:nvSpPr>
          <p:cNvPr id="27" name="Объект 2"/>
          <p:cNvSpPr txBox="1">
            <a:spLocks/>
          </p:cNvSpPr>
          <p:nvPr/>
        </p:nvSpPr>
        <p:spPr>
          <a:xfrm>
            <a:off x="1187624" y="5445224"/>
            <a:ext cx="2030035" cy="467162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ru-RU" sz="3500" dirty="0" smtClean="0"/>
              <a:t>Пример</a:t>
            </a:r>
            <a:r>
              <a:rPr lang="ru-RU" dirty="0" smtClean="0"/>
              <a:t>  :</a:t>
            </a:r>
            <a:endParaRPr lang="ru-RU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3419872" y="2564904"/>
            <a:ext cx="3960440" cy="9848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/>
              <a:t>Скажи-ка, дядя, ведь </a:t>
            </a:r>
            <a:r>
              <a:rPr lang="ru-RU" sz="2000" b="1" dirty="0" smtClean="0"/>
              <a:t>не даром</a:t>
            </a:r>
            <a:br>
              <a:rPr lang="ru-RU" sz="2000" b="1" dirty="0" smtClean="0"/>
            </a:br>
            <a:r>
              <a:rPr lang="ru-RU" sz="2000" dirty="0" smtClean="0"/>
              <a:t>Москва, спаленная пожаром</a:t>
            </a:r>
            <a:r>
              <a:rPr lang="ru-RU" dirty="0" smtClean="0"/>
              <a:t>, </a:t>
            </a:r>
          </a:p>
          <a:p>
            <a:r>
              <a:rPr lang="ru-RU" dirty="0" smtClean="0"/>
              <a:t>Французу отдана?</a:t>
            </a:r>
            <a:endParaRPr lang="ru-RU" dirty="0"/>
          </a:p>
        </p:txBody>
      </p:sp>
      <p:sp>
        <p:nvSpPr>
          <p:cNvPr id="19" name="Прямоугольник 18"/>
          <p:cNvSpPr/>
          <p:nvPr/>
        </p:nvSpPr>
        <p:spPr>
          <a:xfrm>
            <a:off x="3137458" y="5373216"/>
            <a:ext cx="4572000" cy="70788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000" b="1" dirty="0"/>
              <a:t> </a:t>
            </a:r>
            <a:r>
              <a:rPr lang="ru-RU" sz="2000" b="1" dirty="0" smtClean="0"/>
              <a:t> Недаром</a:t>
            </a:r>
            <a:r>
              <a:rPr lang="ru-RU" sz="2000" dirty="0" smtClean="0"/>
              <a:t> помнит вся Россия</a:t>
            </a:r>
            <a:br>
              <a:rPr lang="ru-RU" sz="2000" dirty="0" smtClean="0"/>
            </a:br>
            <a:r>
              <a:rPr lang="ru-RU" sz="2000" dirty="0" smtClean="0"/>
              <a:t>   Про день Бородина!</a:t>
            </a:r>
            <a:endParaRPr lang="ru-RU" sz="2000" dirty="0"/>
          </a:p>
        </p:txBody>
      </p:sp>
      <p:cxnSp>
        <p:nvCxnSpPr>
          <p:cNvPr id="4" name="Прямая соединительная линия 3"/>
          <p:cNvCxnSpPr/>
          <p:nvPr/>
        </p:nvCxnSpPr>
        <p:spPr>
          <a:xfrm>
            <a:off x="179512" y="3549789"/>
            <a:ext cx="8784976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027849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500"/>
                            </p:stCondLst>
                            <p:childTnLst>
                              <p:par>
                                <p:cTn id="11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1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3000"/>
                            </p:stCondLst>
                            <p:childTnLst>
                              <p:par>
                                <p:cTn id="15" presetID="42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750"/>
                            </p:stCondLst>
                            <p:childTnLst>
                              <p:par>
                                <p:cTn id="21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1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6250"/>
                            </p:stCondLst>
                            <p:childTnLst>
                              <p:par>
                                <p:cTn id="25" presetID="22" presetClass="entr" presetSubtype="4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7000"/>
                            </p:stCondLst>
                            <p:childTnLst>
                              <p:par>
                                <p:cTn id="29" presetID="2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1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9000"/>
                            </p:stCondLst>
                            <p:childTnLst>
                              <p:par>
                                <p:cTn id="33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1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1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0500"/>
                            </p:stCondLst>
                            <p:childTnLst>
                              <p:par>
                                <p:cTn id="38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1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2000"/>
                            </p:stCondLst>
                            <p:childTnLst>
                              <p:par>
                                <p:cTn id="4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13500"/>
                            </p:stCondLst>
                            <p:childTnLst>
                              <p:par>
                                <p:cTn id="51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3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14500"/>
                            </p:stCondLst>
                            <p:childTnLst>
                              <p:par>
                                <p:cTn id="55" presetID="2" presetClass="entr" presetSubtype="4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1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1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6500"/>
                            </p:stCondLst>
                            <p:childTnLst>
                              <p:par>
                                <p:cTn id="60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1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18000"/>
                            </p:stCondLst>
                            <p:childTnLst>
                              <p:par>
                                <p:cTn id="64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1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1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19500"/>
                            </p:stCondLst>
                            <p:childTnLst>
                              <p:par>
                                <p:cTn id="69" presetID="2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1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21500"/>
                            </p:stCondLst>
                            <p:childTnLst>
                              <p:par>
                                <p:cTn id="7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5" dur="1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23000"/>
                            </p:stCondLst>
                            <p:childTnLst>
                              <p:par>
                                <p:cTn id="7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1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1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24500"/>
                            </p:stCondLst>
                            <p:childTnLst>
                              <p:par>
                                <p:cTn id="83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5" dur="1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26000"/>
                            </p:stCondLst>
                            <p:childTnLst>
                              <p:par>
                                <p:cTn id="8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1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0" dur="1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9" grpId="0" animBg="1"/>
      <p:bldP spid="10" grpId="0"/>
      <p:bldP spid="11" grpId="0" animBg="1"/>
      <p:bldP spid="16" grpId="0"/>
      <p:bldP spid="22" grpId="0"/>
      <p:bldP spid="23" grpId="0"/>
      <p:bldP spid="24" grpId="0" animBg="1"/>
      <p:bldP spid="25" grpId="0"/>
      <p:bldP spid="26" grpId="0"/>
      <p:bldP spid="27" grpId="0"/>
      <p:bldP spid="17" grpId="0"/>
      <p:bldP spid="1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5220072" y="134092"/>
            <a:ext cx="324036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/>
              <a:t>У</a:t>
            </a:r>
            <a:r>
              <a:rPr lang="ru-RU" sz="2000" dirty="0" smtClean="0"/>
              <a:t> существительного </a:t>
            </a:r>
            <a:r>
              <a:rPr lang="ru-RU" sz="2000" dirty="0"/>
              <a:t>и производного </a:t>
            </a:r>
            <a:r>
              <a:rPr lang="ru-RU" sz="2000" dirty="0" smtClean="0"/>
              <a:t>слова общее значение ЕСТЬ</a:t>
            </a:r>
            <a:endParaRPr lang="ru-RU" sz="2000" dirty="0"/>
          </a:p>
        </p:txBody>
      </p:sp>
      <p:sp>
        <p:nvSpPr>
          <p:cNvPr id="6" name="TextBox 5"/>
          <p:cNvSpPr txBox="1"/>
          <p:nvPr/>
        </p:nvSpPr>
        <p:spPr>
          <a:xfrm>
            <a:off x="467544" y="116632"/>
            <a:ext cx="333693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/>
              <a:t>У</a:t>
            </a:r>
            <a:r>
              <a:rPr lang="ru-RU" sz="2000" dirty="0" smtClean="0"/>
              <a:t> существительного </a:t>
            </a:r>
            <a:r>
              <a:rPr lang="ru-RU" sz="2000" dirty="0"/>
              <a:t>и производного </a:t>
            </a:r>
            <a:r>
              <a:rPr lang="ru-RU" sz="2000" dirty="0" smtClean="0"/>
              <a:t>слова общего значения НЕТ</a:t>
            </a:r>
            <a:endParaRPr lang="ru-RU" sz="2000" dirty="0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4572000" y="0"/>
            <a:ext cx="0" cy="674136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>
            <a:off x="611560" y="1988840"/>
            <a:ext cx="2952328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>
            <a:off x="611560" y="2996952"/>
            <a:ext cx="2952328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/>
          <p:nvPr/>
        </p:nvCxnSpPr>
        <p:spPr>
          <a:xfrm>
            <a:off x="4860032" y="1844824"/>
            <a:ext cx="3240360" cy="165618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единительная линия 28"/>
          <p:cNvCxnSpPr/>
          <p:nvPr/>
        </p:nvCxnSpPr>
        <p:spPr>
          <a:xfrm>
            <a:off x="6300192" y="1484784"/>
            <a:ext cx="864096" cy="266429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Овал 30"/>
          <p:cNvSpPr/>
          <p:nvPr/>
        </p:nvSpPr>
        <p:spPr>
          <a:xfrm>
            <a:off x="6642230" y="2680810"/>
            <a:ext cx="198022" cy="2274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26" name="Picture 2" descr="C:\Users\Учитель\Desktop\Человечек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7146" y="1225086"/>
            <a:ext cx="636462" cy="763754"/>
          </a:xfrm>
          <a:prstGeom prst="rect">
            <a:avLst/>
          </a:prstGeom>
          <a:noFill/>
          <a:scene3d>
            <a:camera prst="orthographicFront">
              <a:rot lat="0" lon="10799977" rev="0"/>
            </a:camera>
            <a:lightRig rig="threePt" dir="t"/>
          </a:scene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4" name="Picture 2" descr="C:\Users\Учитель\Desktop\Человечек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48448" y="2203209"/>
            <a:ext cx="680833" cy="816999"/>
          </a:xfrm>
          <a:prstGeom prst="rect">
            <a:avLst/>
          </a:prstGeom>
          <a:noFill/>
          <a:scene3d>
            <a:camera prst="orthographicFront">
              <a:rot lat="0" lon="0" rev="0"/>
            </a:camera>
            <a:lightRig rig="threePt" dir="t"/>
          </a:scene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5" name="Picture 2" descr="C:\Users\Учитель\Desktop\Человечек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4090" y="1091004"/>
            <a:ext cx="656300" cy="787560"/>
          </a:xfrm>
          <a:prstGeom prst="rect">
            <a:avLst/>
          </a:prstGeom>
          <a:noFill/>
          <a:scene3d>
            <a:camera prst="orthographicFront">
              <a:rot lat="0" lon="10799977" rev="0"/>
            </a:camera>
            <a:lightRig rig="threePt" dir="t"/>
          </a:scene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6" name="Picture 2" descr="C:\Users\Учитель\Desktop\Человечек.png"/>
          <p:cNvPicPr>
            <a:picLocks noGrp="1" noChangeAspect="1" noChangeArrowheads="1"/>
          </p:cNvPicPr>
          <p:nvPr>
            <p:ph idx="1"/>
          </p:nvPr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2833" y="2506588"/>
            <a:ext cx="740585" cy="888702"/>
          </a:xfrm>
          <a:prstGeom prst="rect">
            <a:avLst/>
          </a:prstGeom>
          <a:noFill/>
          <a:scene3d>
            <a:camera prst="orthographicFront">
              <a:rot lat="0" lon="0" rev="0"/>
            </a:camera>
            <a:lightRig rig="threePt" dir="t"/>
          </a:scene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3" name="Стрелка вниз 32"/>
          <p:cNvSpPr/>
          <p:nvPr/>
        </p:nvSpPr>
        <p:spPr>
          <a:xfrm>
            <a:off x="1602825" y="3717032"/>
            <a:ext cx="720080" cy="864096"/>
          </a:xfrm>
          <a:prstGeom prst="down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" name="Прямоугольник 36"/>
          <p:cNvSpPr/>
          <p:nvPr/>
        </p:nvSpPr>
        <p:spPr>
          <a:xfrm>
            <a:off x="407147" y="5229200"/>
            <a:ext cx="3037296" cy="115212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chemeClr val="tx1"/>
                </a:solidFill>
              </a:rPr>
              <a:t>Производное слово пишем слитно</a:t>
            </a:r>
            <a:endParaRPr lang="ru-RU" sz="2400" dirty="0"/>
          </a:p>
        </p:txBody>
      </p:sp>
      <p:sp>
        <p:nvSpPr>
          <p:cNvPr id="39" name="Стрелка вниз 38"/>
          <p:cNvSpPr/>
          <p:nvPr/>
        </p:nvSpPr>
        <p:spPr>
          <a:xfrm>
            <a:off x="6120172" y="3645024"/>
            <a:ext cx="720080" cy="864096"/>
          </a:xfrm>
          <a:prstGeom prst="down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" name="Прямоугольник 37"/>
          <p:cNvSpPr/>
          <p:nvPr/>
        </p:nvSpPr>
        <p:spPr>
          <a:xfrm>
            <a:off x="5220072" y="5229200"/>
            <a:ext cx="3024336" cy="115212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chemeClr val="tx1"/>
                </a:solidFill>
              </a:rPr>
              <a:t>Производное слово пишем раздельно </a:t>
            </a:r>
            <a:endParaRPr lang="ru-RU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8310250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500"/>
                            </p:stCondLst>
                            <p:childTnLst>
                              <p:par>
                                <p:cTn id="1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3000"/>
                            </p:stCondLst>
                            <p:childTnLst>
                              <p:par>
                                <p:cTn id="1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4500"/>
                            </p:stCondLst>
                            <p:childTnLst>
                              <p:par>
                                <p:cTn id="19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1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1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6000"/>
                            </p:stCondLst>
                            <p:childTnLst>
                              <p:par>
                                <p:cTn id="26" presetID="63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25 0 E" pathEditMode="relative" ptsTypes="">
                                      <p:cBhvr>
                                        <p:cTn id="27" dur="1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8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25 0 E" pathEditMode="relative" ptsTypes="">
                                      <p:cBhvr>
                                        <p:cTn id="29" dur="1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7500"/>
                            </p:stCondLst>
                            <p:childTnLst>
                              <p:par>
                                <p:cTn id="3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3" dur="1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9000"/>
                            </p:stCondLst>
                            <p:childTnLst>
                              <p:par>
                                <p:cTn id="3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500"/>
                            </p:stCondLst>
                            <p:childTnLst>
                              <p:par>
                                <p:cTn id="41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1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1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12000"/>
                            </p:stCondLst>
                            <p:childTnLst>
                              <p:par>
                                <p:cTn id="46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13500"/>
                            </p:stCondLst>
                            <p:childTnLst>
                              <p:par>
                                <p:cTn id="5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15000"/>
                            </p:stCondLst>
                            <p:childTnLst>
                              <p:par>
                                <p:cTn id="5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1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16500"/>
                            </p:stCondLst>
                            <p:childTnLst>
                              <p:par>
                                <p:cTn id="66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11111E-6 4.81481E-6 L 0.00017 0.19953 " pathEditMode="relative" rAng="0" ptsTypes="AA">
                                      <p:cBhvr>
                                        <p:cTn id="67" dur="1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9977"/>
                                    </p:animMotion>
                                  </p:childTnLst>
                                </p:cTn>
                              </p:par>
                              <p:par>
                                <p:cTn id="68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38889E-6 -4.07407E-6 L -0.16215 -0.02476 " pathEditMode="relative" rAng="0" ptsTypes="AA">
                                      <p:cBhvr>
                                        <p:cTn id="69" dur="1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108" y="-125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18000"/>
                            </p:stCondLst>
                            <p:childTnLst>
                              <p:par>
                                <p:cTn id="7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18000"/>
                            </p:stCondLst>
                            <p:childTnLst>
                              <p:par>
                                <p:cTn id="74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6" dur="1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19500"/>
                            </p:stCondLst>
                            <p:childTnLst>
                              <p:par>
                                <p:cTn id="78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1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1" dur="1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31" grpId="0" animBg="1"/>
      <p:bldP spid="33" grpId="0" animBg="1"/>
      <p:bldP spid="37" grpId="0" animBg="1"/>
      <p:bldP spid="39" grpId="0" animBg="1"/>
      <p:bldP spid="3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2960" y="188640"/>
            <a:ext cx="7520940" cy="864096"/>
          </a:xfrm>
        </p:spPr>
        <p:txBody>
          <a:bodyPr/>
          <a:lstStyle/>
          <a:p>
            <a:pPr algn="ctr"/>
            <a:r>
              <a:rPr lang="ru-RU" dirty="0" smtClean="0"/>
              <a:t>Пример слитного написания производного предлога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800" b="0" dirty="0" smtClean="0"/>
              <a:t>В(виду) </a:t>
            </a:r>
            <a:r>
              <a:rPr lang="ru-RU" sz="2800" b="0" dirty="0"/>
              <a:t>срочности заказа пришлось работать и в выходной.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800" b="0" dirty="0" smtClean="0"/>
              <a:t>Существительное «вид» имеет значения «обзор», «пространство», «форма».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800" b="0" dirty="0" smtClean="0"/>
              <a:t>Предлог «в(виду)» - «по причине», «из-за».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ru-RU" sz="2800" b="0" dirty="0" smtClean="0"/>
          </a:p>
          <a:p>
            <a:endParaRPr lang="ru-RU" sz="3200" dirty="0" smtClean="0"/>
          </a:p>
          <a:p>
            <a:endParaRPr lang="ru-RU" sz="3200" dirty="0"/>
          </a:p>
        </p:txBody>
      </p:sp>
      <p:sp>
        <p:nvSpPr>
          <p:cNvPr id="4" name="Стрелка вниз 3"/>
          <p:cNvSpPr/>
          <p:nvPr/>
        </p:nvSpPr>
        <p:spPr>
          <a:xfrm>
            <a:off x="2487760" y="4149080"/>
            <a:ext cx="576064" cy="864096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Стрелка вправо 5"/>
          <p:cNvSpPr/>
          <p:nvPr/>
        </p:nvSpPr>
        <p:spPr>
          <a:xfrm>
            <a:off x="4257949" y="5601949"/>
            <a:ext cx="936104" cy="504056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971600" y="5116872"/>
            <a:ext cx="3097256" cy="135070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defRPr/>
            </a:pPr>
            <a:endParaRPr lang="ru-RU" sz="2400" dirty="0">
              <a:solidFill>
                <a:schemeClr val="tx1"/>
              </a:solidFill>
            </a:endParaRP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134074" y="5537156"/>
            <a:ext cx="2772308" cy="9001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1134074" y="6106005"/>
            <a:ext cx="2736304" cy="18002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3" name="Прямоугольник 12"/>
          <p:cNvSpPr/>
          <p:nvPr/>
        </p:nvSpPr>
        <p:spPr>
          <a:xfrm>
            <a:off x="5364088" y="5116872"/>
            <a:ext cx="3347864" cy="135070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chemeClr val="tx1"/>
                </a:solidFill>
              </a:rPr>
              <a:t>Производное слово пишем слитно</a:t>
            </a:r>
            <a:endParaRPr lang="ru-RU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5602655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5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4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4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4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500"/>
                            </p:stCondLst>
                            <p:childTnLst>
                              <p:par>
                                <p:cTn id="1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4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4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4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9500"/>
                            </p:stCondLst>
                            <p:childTnLst>
                              <p:par>
                                <p:cTn id="2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4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4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4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3500"/>
                            </p:stCondLst>
                            <p:childTnLst>
                              <p:par>
                                <p:cTn id="2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2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6000"/>
                            </p:stCondLst>
                            <p:childTnLst>
                              <p:par>
                                <p:cTn id="3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75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7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7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7000"/>
                            </p:stCondLst>
                            <p:childTnLst>
                              <p:par>
                                <p:cTn id="4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1" dur="1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8500"/>
                            </p:stCondLst>
                            <p:childTnLst>
                              <p:par>
                                <p:cTn id="5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75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7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7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  <p:bldP spid="4" grpId="0" animBg="1"/>
      <p:bldP spid="6" grpId="0" animBg="1"/>
      <p:bldP spid="7" grpId="0" animBg="1"/>
      <p:bldP spid="1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2960" y="188640"/>
            <a:ext cx="7520940" cy="792088"/>
          </a:xfrm>
        </p:spPr>
        <p:txBody>
          <a:bodyPr/>
          <a:lstStyle/>
          <a:p>
            <a:pPr algn="ctr"/>
            <a:r>
              <a:rPr lang="ru-RU" dirty="0" smtClean="0"/>
              <a:t>Пример раздельного написания производного </a:t>
            </a:r>
            <a:r>
              <a:rPr lang="ru-RU" dirty="0"/>
              <a:t>предлога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800" b="0" dirty="0"/>
              <a:t>Поезд остановился </a:t>
            </a:r>
            <a:r>
              <a:rPr lang="ru-RU" sz="2800" b="0" dirty="0" smtClean="0"/>
              <a:t>в(виду) </a:t>
            </a:r>
            <a:r>
              <a:rPr lang="ru-RU" sz="2800" b="0" dirty="0"/>
              <a:t>большого города.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800" b="0" dirty="0" smtClean="0"/>
              <a:t>Существительное «вид» </a:t>
            </a:r>
            <a:r>
              <a:rPr lang="ru-RU" sz="2800" b="0" dirty="0"/>
              <a:t>в значении «обзор», «пространство», «форма</a:t>
            </a:r>
            <a:r>
              <a:rPr lang="ru-RU" sz="2800" b="0" dirty="0" smtClean="0"/>
              <a:t>». </a:t>
            </a:r>
            <a:endParaRPr lang="ru-RU" sz="2800" b="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800" b="0" dirty="0" smtClean="0"/>
              <a:t>Слово «в(виду)» сохраняет значение существительного «пространство».</a:t>
            </a:r>
          </a:p>
        </p:txBody>
      </p:sp>
      <p:sp>
        <p:nvSpPr>
          <p:cNvPr id="4" name="Стрелка вниз 3"/>
          <p:cNvSpPr/>
          <p:nvPr/>
        </p:nvSpPr>
        <p:spPr>
          <a:xfrm>
            <a:off x="2336560" y="4119297"/>
            <a:ext cx="576064" cy="864096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1465470" y="5343618"/>
            <a:ext cx="2364646" cy="115212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 dirty="0">
              <a:solidFill>
                <a:schemeClr val="tx1"/>
              </a:solidFill>
            </a:endParaRPr>
          </a:p>
        </p:txBody>
      </p:sp>
      <p:sp>
        <p:nvSpPr>
          <p:cNvPr id="6" name="Стрелка вправо 5"/>
          <p:cNvSpPr/>
          <p:nvPr/>
        </p:nvSpPr>
        <p:spPr>
          <a:xfrm>
            <a:off x="4431365" y="5667654"/>
            <a:ext cx="936104" cy="504056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5796136" y="5318653"/>
            <a:ext cx="2736304" cy="115212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chemeClr val="tx1"/>
                </a:solidFill>
              </a:rPr>
              <a:t>Производное слово пишем раздельно</a:t>
            </a:r>
            <a:endParaRPr lang="ru-RU" sz="2400" dirty="0">
              <a:solidFill>
                <a:schemeClr val="tx1"/>
              </a:solidFill>
            </a:endParaRP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 flipV="1">
            <a:off x="1677094" y="5620611"/>
            <a:ext cx="1865824" cy="598142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1727765" y="5714697"/>
            <a:ext cx="1944216" cy="504056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5" name="Овал 14"/>
          <p:cNvSpPr/>
          <p:nvPr/>
        </p:nvSpPr>
        <p:spPr>
          <a:xfrm>
            <a:off x="2491690" y="5860527"/>
            <a:ext cx="236631" cy="153253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77030888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1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4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4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4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500"/>
                            </p:stCondLst>
                            <p:childTnLst>
                              <p:par>
                                <p:cTn id="1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4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4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4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9500"/>
                            </p:stCondLst>
                            <p:childTnLst>
                              <p:par>
                                <p:cTn id="2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4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4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4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3500"/>
                            </p:stCondLst>
                            <p:childTnLst>
                              <p:par>
                                <p:cTn id="2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9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5500"/>
                            </p:stCondLst>
                            <p:childTnLst>
                              <p:par>
                                <p:cTn id="31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6500"/>
                            </p:stCondLst>
                            <p:childTnLst>
                              <p:par>
                                <p:cTn id="5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5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18500"/>
                            </p:stCondLst>
                            <p:childTnLst>
                              <p:par>
                                <p:cTn id="5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  <p:bldP spid="4" grpId="0" animBg="1"/>
      <p:bldP spid="5" grpId="0" animBg="1"/>
      <p:bldP spid="6" grpId="0" animBg="1"/>
      <p:bldP spid="7" grpId="0" animBg="1"/>
      <p:bldP spid="1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Прямая соединительная линия 4"/>
          <p:cNvCxnSpPr/>
          <p:nvPr/>
        </p:nvCxnSpPr>
        <p:spPr>
          <a:xfrm>
            <a:off x="1043608" y="1556792"/>
            <a:ext cx="7056784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>
            <a:off x="1043608" y="2374347"/>
            <a:ext cx="7056784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1043608" y="3212976"/>
            <a:ext cx="7056784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>
            <a:off x="1115053" y="3987913"/>
            <a:ext cx="6985339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 flipH="1">
            <a:off x="4283968" y="908720"/>
            <a:ext cx="1512168" cy="388843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5220072" y="472616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Семантика </a:t>
            </a:r>
            <a:endParaRPr lang="ru-RU" dirty="0"/>
          </a:p>
        </p:txBody>
      </p:sp>
      <p:sp>
        <p:nvSpPr>
          <p:cNvPr id="18" name="TextBox 17"/>
          <p:cNvSpPr txBox="1"/>
          <p:nvPr/>
        </p:nvSpPr>
        <p:spPr>
          <a:xfrm>
            <a:off x="1043608" y="1099967"/>
            <a:ext cx="30243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Имя существительное</a:t>
            </a:r>
            <a:endParaRPr lang="ru-RU" dirty="0"/>
          </a:p>
        </p:txBody>
      </p:sp>
      <p:sp>
        <p:nvSpPr>
          <p:cNvPr id="19" name="TextBox 18"/>
          <p:cNvSpPr txBox="1"/>
          <p:nvPr/>
        </p:nvSpPr>
        <p:spPr>
          <a:xfrm>
            <a:off x="1079330" y="1988840"/>
            <a:ext cx="24845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Имя прилагательное</a:t>
            </a:r>
            <a:endParaRPr lang="ru-RU" dirty="0"/>
          </a:p>
        </p:txBody>
      </p:sp>
      <p:sp>
        <p:nvSpPr>
          <p:cNvPr id="20" name="TextBox 19"/>
          <p:cNvSpPr txBox="1"/>
          <p:nvPr/>
        </p:nvSpPr>
        <p:spPr>
          <a:xfrm>
            <a:off x="1087353" y="2852936"/>
            <a:ext cx="2376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Имя числительное</a:t>
            </a:r>
            <a:endParaRPr lang="ru-RU" dirty="0"/>
          </a:p>
        </p:txBody>
      </p:sp>
      <p:sp>
        <p:nvSpPr>
          <p:cNvPr id="21" name="TextBox 20"/>
          <p:cNvSpPr txBox="1"/>
          <p:nvPr/>
        </p:nvSpPr>
        <p:spPr>
          <a:xfrm>
            <a:off x="1043608" y="3635732"/>
            <a:ext cx="20882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Местоимение </a:t>
            </a:r>
            <a:endParaRPr lang="ru-RU" dirty="0"/>
          </a:p>
        </p:txBody>
      </p:sp>
      <p:sp>
        <p:nvSpPr>
          <p:cNvPr id="22" name="Овал 21"/>
          <p:cNvSpPr/>
          <p:nvPr/>
        </p:nvSpPr>
        <p:spPr>
          <a:xfrm>
            <a:off x="4139952" y="1340768"/>
            <a:ext cx="3096344" cy="432048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/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«предмет»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23" name="Овал 22"/>
          <p:cNvSpPr/>
          <p:nvPr/>
        </p:nvSpPr>
        <p:spPr>
          <a:xfrm>
            <a:off x="3635896" y="2173506"/>
            <a:ext cx="3478292" cy="432048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/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«предмет + признак»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24" name="Овал 23"/>
          <p:cNvSpPr/>
          <p:nvPr/>
        </p:nvSpPr>
        <p:spPr>
          <a:xfrm>
            <a:off x="3463616" y="2996952"/>
            <a:ext cx="2980591" cy="432048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/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«предмет + счёт»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25" name="Объект 24"/>
          <p:cNvSpPr>
            <a:spLocks noGrp="1"/>
          </p:cNvSpPr>
          <p:nvPr>
            <p:ph idx="1"/>
          </p:nvPr>
        </p:nvSpPr>
        <p:spPr>
          <a:xfrm>
            <a:off x="3131840" y="3667901"/>
            <a:ext cx="2852170" cy="688722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/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>
            <a:normAutofit fontScale="92500" lnSpcReduction="20000"/>
          </a:bodyPr>
          <a:lstStyle/>
          <a:p>
            <a:pPr algn="ctr"/>
            <a:r>
              <a:rPr lang="ru-RU" b="0" dirty="0" smtClean="0">
                <a:solidFill>
                  <a:schemeClr val="tx1"/>
                </a:solidFill>
              </a:rPr>
              <a:t>«место предмета или имени»</a:t>
            </a: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6457178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1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000"/>
                            </p:stCondLst>
                            <p:childTnLst>
                              <p:par>
                                <p:cTn id="1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500"/>
                            </p:stCondLst>
                            <p:childTnLst>
                              <p:par>
                                <p:cTn id="1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000"/>
                            </p:stCondLst>
                            <p:childTnLst>
                              <p:par>
                                <p:cTn id="2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7000"/>
                            </p:stCondLst>
                            <p:childTnLst>
                              <p:par>
                                <p:cTn id="3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8500"/>
                            </p:stCondLst>
                            <p:childTnLst>
                              <p:par>
                                <p:cTn id="3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0000"/>
                            </p:stCondLst>
                            <p:childTnLst>
                              <p:par>
                                <p:cTn id="4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2000"/>
                            </p:stCondLst>
                            <p:childTnLst>
                              <p:par>
                                <p:cTn id="4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4000"/>
                            </p:stCondLst>
                            <p:childTnLst>
                              <p:par>
                                <p:cTn id="5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16000"/>
                            </p:stCondLst>
                            <p:childTnLst>
                              <p:par>
                                <p:cTn id="5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2000"/>
                                        <p:tgtEl>
                                          <p:spTgt spid="2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18000"/>
                            </p:stCondLst>
                            <p:childTnLst>
                              <p:par>
                                <p:cTn id="6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2000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20000"/>
                            </p:stCondLst>
                            <p:childTnLst>
                              <p:par>
                                <p:cTn id="6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21000"/>
                            </p:stCondLst>
                            <p:childTnLst>
                              <p:par>
                                <p:cTn id="70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1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3" dur="1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8" grpId="0"/>
      <p:bldP spid="19" grpId="0"/>
      <p:bldP spid="20" grpId="0"/>
      <p:bldP spid="21" grpId="0"/>
      <p:bldP spid="22" grpId="0" animBg="1"/>
      <p:bldP spid="23" grpId="0" animBg="1"/>
      <p:bldP spid="24" grpId="0" animBg="1"/>
      <p:bldP spid="25" grpId="0" uiExpand="1" build="p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Прямая соединительная линия 4"/>
          <p:cNvCxnSpPr/>
          <p:nvPr/>
        </p:nvCxnSpPr>
        <p:spPr>
          <a:xfrm>
            <a:off x="1043608" y="1556792"/>
            <a:ext cx="7056784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>
            <a:off x="1043608" y="2374347"/>
            <a:ext cx="7056784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1043608" y="3212976"/>
            <a:ext cx="7056784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>
            <a:off x="1115053" y="3987913"/>
            <a:ext cx="6985339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 flipH="1">
            <a:off x="4283968" y="908720"/>
            <a:ext cx="1512168" cy="388843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5220072" y="289118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Семантика</a:t>
            </a:r>
            <a:endParaRPr lang="ru-RU" dirty="0"/>
          </a:p>
        </p:txBody>
      </p:sp>
      <p:sp>
        <p:nvSpPr>
          <p:cNvPr id="18" name="TextBox 17"/>
          <p:cNvSpPr txBox="1"/>
          <p:nvPr/>
        </p:nvSpPr>
        <p:spPr>
          <a:xfrm>
            <a:off x="1043608" y="1184450"/>
            <a:ext cx="30243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Глагол </a:t>
            </a:r>
            <a:endParaRPr lang="ru-RU" dirty="0"/>
          </a:p>
        </p:txBody>
      </p:sp>
      <p:sp>
        <p:nvSpPr>
          <p:cNvPr id="19" name="TextBox 18"/>
          <p:cNvSpPr txBox="1"/>
          <p:nvPr/>
        </p:nvSpPr>
        <p:spPr>
          <a:xfrm>
            <a:off x="1079330" y="1988840"/>
            <a:ext cx="23405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Деепричастие </a:t>
            </a:r>
            <a:endParaRPr lang="ru-RU" dirty="0"/>
          </a:p>
        </p:txBody>
      </p:sp>
      <p:sp>
        <p:nvSpPr>
          <p:cNvPr id="20" name="TextBox 19"/>
          <p:cNvSpPr txBox="1"/>
          <p:nvPr/>
        </p:nvSpPr>
        <p:spPr>
          <a:xfrm>
            <a:off x="1087353" y="2852936"/>
            <a:ext cx="2376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Причастие </a:t>
            </a:r>
            <a:endParaRPr lang="ru-RU" dirty="0"/>
          </a:p>
        </p:txBody>
      </p:sp>
      <p:sp>
        <p:nvSpPr>
          <p:cNvPr id="21" name="TextBox 20"/>
          <p:cNvSpPr txBox="1"/>
          <p:nvPr/>
        </p:nvSpPr>
        <p:spPr>
          <a:xfrm>
            <a:off x="1043608" y="3319273"/>
            <a:ext cx="22322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Отглагольное прилагательное</a:t>
            </a:r>
            <a:endParaRPr lang="ru-RU" dirty="0"/>
          </a:p>
        </p:txBody>
      </p:sp>
      <p:sp>
        <p:nvSpPr>
          <p:cNvPr id="22" name="Овал 21"/>
          <p:cNvSpPr/>
          <p:nvPr/>
        </p:nvSpPr>
        <p:spPr>
          <a:xfrm>
            <a:off x="3851920" y="1340768"/>
            <a:ext cx="3262268" cy="432048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/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«действие»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23" name="Овал 22"/>
          <p:cNvSpPr/>
          <p:nvPr/>
        </p:nvSpPr>
        <p:spPr>
          <a:xfrm>
            <a:off x="3777022" y="2173506"/>
            <a:ext cx="3276364" cy="432048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/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«добавочное действие»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24" name="Овал 23"/>
          <p:cNvSpPr/>
          <p:nvPr/>
        </p:nvSpPr>
        <p:spPr>
          <a:xfrm>
            <a:off x="3463616" y="2996952"/>
            <a:ext cx="3650572" cy="432048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/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«действия</a:t>
            </a:r>
            <a:r>
              <a:rPr lang="en-US" dirty="0" smtClean="0">
                <a:solidFill>
                  <a:schemeClr val="tx1"/>
                </a:solidFill>
              </a:rPr>
              <a:t>&gt;</a:t>
            </a:r>
            <a:r>
              <a:rPr lang="ru-RU" dirty="0" smtClean="0">
                <a:solidFill>
                  <a:schemeClr val="tx1"/>
                </a:solidFill>
              </a:rPr>
              <a:t>описания»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25" name="Объект 24"/>
          <p:cNvSpPr>
            <a:spLocks noGrp="1"/>
          </p:cNvSpPr>
          <p:nvPr>
            <p:ph idx="1"/>
          </p:nvPr>
        </p:nvSpPr>
        <p:spPr>
          <a:xfrm>
            <a:off x="3275856" y="3820398"/>
            <a:ext cx="3672408" cy="488377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/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>
            <a:noAutofit/>
          </a:bodyPr>
          <a:lstStyle/>
          <a:p>
            <a:pPr algn="ctr"/>
            <a:r>
              <a:rPr lang="ru-RU" sz="1800" b="0" dirty="0" smtClean="0">
                <a:solidFill>
                  <a:schemeClr val="tx1"/>
                </a:solidFill>
              </a:rPr>
              <a:t>«действия</a:t>
            </a:r>
            <a:r>
              <a:rPr lang="en-US" sz="1800" b="0" dirty="0" smtClean="0">
                <a:solidFill>
                  <a:schemeClr val="tx1"/>
                </a:solidFill>
              </a:rPr>
              <a:t>&lt;</a:t>
            </a:r>
            <a:r>
              <a:rPr lang="ru-RU" sz="1800" b="0" dirty="0" smtClean="0">
                <a:solidFill>
                  <a:schemeClr val="tx1"/>
                </a:solidFill>
              </a:rPr>
              <a:t>описания»</a:t>
            </a:r>
            <a:endParaRPr lang="ru-RU" sz="1800" b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630449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3000"/>
                            </p:stCondLst>
                            <p:childTnLst>
                              <p:par>
                                <p:cTn id="2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000"/>
                            </p:stCondLst>
                            <p:childTnLst>
                              <p:par>
                                <p:cTn id="3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000"/>
                            </p:stCondLst>
                            <p:childTnLst>
                              <p:par>
                                <p:cTn id="3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6000"/>
                            </p:stCondLst>
                            <p:childTnLst>
                              <p:par>
                                <p:cTn id="4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6500"/>
                            </p:stCondLst>
                            <p:childTnLst>
                              <p:par>
                                <p:cTn id="4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75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7250"/>
                            </p:stCondLst>
                            <p:childTnLst>
                              <p:par>
                                <p:cTn id="5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250"/>
                                        <p:tgtEl>
                                          <p:spTgt spid="2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250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8500"/>
                            </p:stCondLst>
                            <p:childTnLst>
                              <p:par>
                                <p:cTn id="63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9000"/>
                            </p:stCondLst>
                            <p:childTnLst>
                              <p:par>
                                <p:cTn id="68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8" grpId="0"/>
      <p:bldP spid="19" grpId="0"/>
      <p:bldP spid="20" grpId="0"/>
      <p:bldP spid="21" grpId="0"/>
      <p:bldP spid="22" grpId="0" animBg="1"/>
      <p:bldP spid="23" grpId="0" animBg="1"/>
      <p:bldP spid="24" grpId="0" animBg="1"/>
      <p:bldP spid="25" grpId="0" uiExpand="1" build="p" animBg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Углы">
  <a:themeElements>
    <a:clrScheme name="Углы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Углы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Углы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1800</TotalTime>
  <Words>1469</Words>
  <Application>Microsoft Office PowerPoint</Application>
  <PresentationFormat>Экран (4:3)</PresentationFormat>
  <Paragraphs>168</Paragraphs>
  <Slides>24</Slides>
  <Notes>15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24</vt:i4>
      </vt:variant>
    </vt:vector>
  </HeadingPairs>
  <TitlesOfParts>
    <vt:vector size="25" baseType="lpstr">
      <vt:lpstr>Углы</vt:lpstr>
      <vt:lpstr>Системный подход в решении учебных задач</vt:lpstr>
      <vt:lpstr>Задачи:</vt:lpstr>
      <vt:lpstr>Презентация PowerPoint</vt:lpstr>
      <vt:lpstr>Презентация PowerPoint</vt:lpstr>
      <vt:lpstr>Презентация PowerPoint</vt:lpstr>
      <vt:lpstr>Пример слитного написания производного предлога</vt:lpstr>
      <vt:lpstr>Пример раздельного написания производного предлога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Выводы:</vt:lpstr>
      <vt:lpstr>Презентация PowerPoint</vt:lpstr>
      <vt:lpstr>Королёв Сергей Павлович ученый, основоположник практической космонавтики, выдающийся конструктор и организатор работ по созданию ракетно-космической техники в СССР</vt:lpstr>
      <vt:lpstr>Презентация PowerPoint</vt:lpstr>
      <vt:lpstr>Юрий Алексеевич Гагарин   советский лётчик-космонавт, Герой Советского Союза, кавалер высших знаков отличия ряда государств, почётный гражданин многих российских и зарубежных городов</vt:lpstr>
      <vt:lpstr>Менделеев Дмитрий Иванович Гениальный энциклопедист: химик, физик, экономист, технолог, геолог, метеоролог, воздухоплаватель, педагог.</vt:lpstr>
      <vt:lpstr>Леонардо да Винчи  итальянский художник (живописец, скульптор, архитектор) и учёный (анатом, естествоиспытатель), изобретатель, писатель, один из крупнейших представителей искусства Высокого Возрождения, яркий пример «универсального человека»</vt:lpstr>
      <vt:lpstr>Презентация PowerPoint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Параллельность в русском языке</dc:title>
  <dc:creator>Учитель</dc:creator>
  <cp:lastModifiedBy>Пользователь</cp:lastModifiedBy>
  <cp:revision>141</cp:revision>
  <dcterms:created xsi:type="dcterms:W3CDTF">2014-03-06T07:23:29Z</dcterms:created>
  <dcterms:modified xsi:type="dcterms:W3CDTF">2014-07-19T12:03:29Z</dcterms:modified>
</cp:coreProperties>
</file>