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6" r:id="rId9"/>
    <p:sldId id="277" r:id="rId10"/>
    <p:sldId id="278"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90" r:id="rId24"/>
    <p:sldId id="289" r:id="rId25"/>
    <p:sldId id="292" r:id="rId26"/>
    <p:sldId id="294" r:id="rId27"/>
    <p:sldId id="275" r:id="rId28"/>
    <p:sldId id="279" r:id="rId29"/>
    <p:sldId id="280" r:id="rId30"/>
    <p:sldId id="281" r:id="rId31"/>
    <p:sldId id="282" r:id="rId32"/>
    <p:sldId id="283" r:id="rId33"/>
    <p:sldId id="284" r:id="rId34"/>
    <p:sldId id="285" r:id="rId35"/>
    <p:sldId id="286" r:id="rId36"/>
    <p:sldId id="287"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59" autoAdjust="0"/>
  </p:normalViewPr>
  <p:slideViewPr>
    <p:cSldViewPr>
      <p:cViewPr varScale="1">
        <p:scale>
          <a:sx n="84" d="100"/>
          <a:sy n="84" d="100"/>
        </p:scale>
        <p:origin x="-11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7ED8BB18-C267-4674-9FAA-6488826252B6}" type="datetimeFigureOut">
              <a:rPr lang="ru-RU" smtClean="0"/>
              <a:pPr/>
              <a:t>08.04.2012</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16660D6F-1933-4DE6-8320-4835D48D25B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D8BB18-C267-4674-9FAA-6488826252B6}" type="datetimeFigureOut">
              <a:rPr lang="ru-RU" smtClean="0"/>
              <a:pPr/>
              <a:t>08.04.2012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660D6F-1933-4DE6-8320-4835D48D25B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D8BB18-C267-4674-9FAA-6488826252B6}" type="datetimeFigureOut">
              <a:rPr lang="ru-RU" smtClean="0"/>
              <a:pPr/>
              <a:t>08.04.2012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660D6F-1933-4DE6-8320-4835D48D25B0}"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7579345A-9C00-44EE-8611-CD31EBA167E2}"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F286D021-E296-4AB0-88F8-2DBEA46C4718}"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a:xfrm>
            <a:off x="457200" y="6245225"/>
            <a:ext cx="2133600" cy="476250"/>
          </a:xfrm>
        </p:spPr>
        <p:txBody>
          <a:bodyPr/>
          <a:lstStyle>
            <a:lvl1pPr>
              <a:defRPr/>
            </a:lvl1pPr>
          </a:lstStyle>
          <a:p>
            <a:endParaRPr lang="ru-RU"/>
          </a:p>
        </p:txBody>
      </p:sp>
      <p:sp>
        <p:nvSpPr>
          <p:cNvPr id="8" name="Нижний колонтитул 7"/>
          <p:cNvSpPr>
            <a:spLocks noGrp="1"/>
          </p:cNvSpPr>
          <p:nvPr>
            <p:ph type="ftr" sz="quarter" idx="11"/>
          </p:nvPr>
        </p:nvSpPr>
        <p:spPr>
          <a:xfrm>
            <a:off x="3124200" y="6245225"/>
            <a:ext cx="2895600" cy="476250"/>
          </a:xfrm>
        </p:spPr>
        <p:txBody>
          <a:bodyPr/>
          <a:lstStyle>
            <a:lvl1pPr>
              <a:defRPr/>
            </a:lvl1pPr>
          </a:lstStyle>
          <a:p>
            <a:endParaRPr lang="ru-RU"/>
          </a:p>
        </p:txBody>
      </p:sp>
      <p:sp>
        <p:nvSpPr>
          <p:cNvPr id="9" name="Номер слайда 8"/>
          <p:cNvSpPr>
            <a:spLocks noGrp="1"/>
          </p:cNvSpPr>
          <p:nvPr>
            <p:ph type="sldNum" sz="quarter" idx="12"/>
          </p:nvPr>
        </p:nvSpPr>
        <p:spPr>
          <a:xfrm>
            <a:off x="6553200" y="6245225"/>
            <a:ext cx="2133600" cy="476250"/>
          </a:xfrm>
        </p:spPr>
        <p:txBody>
          <a:bodyPr/>
          <a:lstStyle>
            <a:lvl1pPr>
              <a:defRPr/>
            </a:lvl1pPr>
          </a:lstStyle>
          <a:p>
            <a:fld id="{DA53819A-5439-447A-900C-0DCF6F2FC3E3}"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7ED8BB18-C267-4674-9FAA-6488826252B6}" type="datetimeFigureOut">
              <a:rPr lang="ru-RU" smtClean="0"/>
              <a:pPr/>
              <a:t>08.04.2012</a:t>
            </a:fld>
            <a:endParaRPr lang="ru-RU"/>
          </a:p>
        </p:txBody>
      </p:sp>
      <p:sp>
        <p:nvSpPr>
          <p:cNvPr id="9" name="Номер слайда 8"/>
          <p:cNvSpPr>
            <a:spLocks noGrp="1"/>
          </p:cNvSpPr>
          <p:nvPr>
            <p:ph type="sldNum" sz="quarter" idx="15"/>
          </p:nvPr>
        </p:nvSpPr>
        <p:spPr/>
        <p:txBody>
          <a:bodyPr rtlCol="0"/>
          <a:lstStyle/>
          <a:p>
            <a:fld id="{16660D6F-1933-4DE6-8320-4835D48D25B0}"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7ED8BB18-C267-4674-9FAA-6488826252B6}" type="datetimeFigureOut">
              <a:rPr lang="ru-RU" smtClean="0"/>
              <a:pPr/>
              <a:t>08.04.2012</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16660D6F-1933-4DE6-8320-4835D48D25B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7ED8BB18-C267-4674-9FAA-6488826252B6}" type="datetimeFigureOut">
              <a:rPr lang="ru-RU" smtClean="0"/>
              <a:pPr/>
              <a:t>08.04.2012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660D6F-1933-4DE6-8320-4835D48D25B0}"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7ED8BB18-C267-4674-9FAA-6488826252B6}" type="datetimeFigureOut">
              <a:rPr lang="ru-RU" smtClean="0"/>
              <a:pPr/>
              <a:t>08.04.2012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660D6F-1933-4DE6-8320-4835D48D25B0}"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7ED8BB18-C267-4674-9FAA-6488826252B6}" type="datetimeFigureOut">
              <a:rPr lang="ru-RU" smtClean="0"/>
              <a:pPr/>
              <a:t>08.04.2012</a:t>
            </a:fld>
            <a:endParaRPr lang="ru-RU"/>
          </a:p>
        </p:txBody>
      </p:sp>
      <p:sp>
        <p:nvSpPr>
          <p:cNvPr id="7" name="Номер слайда 6"/>
          <p:cNvSpPr>
            <a:spLocks noGrp="1"/>
          </p:cNvSpPr>
          <p:nvPr>
            <p:ph type="sldNum" sz="quarter" idx="11"/>
          </p:nvPr>
        </p:nvSpPr>
        <p:spPr/>
        <p:txBody>
          <a:bodyPr rtlCol="0"/>
          <a:lstStyle/>
          <a:p>
            <a:fld id="{16660D6F-1933-4DE6-8320-4835D48D25B0}"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D8BB18-C267-4674-9FAA-6488826252B6}" type="datetimeFigureOut">
              <a:rPr lang="ru-RU" smtClean="0"/>
              <a:pPr/>
              <a:t>08.04.2012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660D6F-1933-4DE6-8320-4835D48D25B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7ED8BB18-C267-4674-9FAA-6488826252B6}" type="datetimeFigureOut">
              <a:rPr lang="ru-RU" smtClean="0"/>
              <a:pPr/>
              <a:t>08.04.2012</a:t>
            </a:fld>
            <a:endParaRPr lang="ru-RU"/>
          </a:p>
        </p:txBody>
      </p:sp>
      <p:sp>
        <p:nvSpPr>
          <p:cNvPr id="22" name="Номер слайда 21"/>
          <p:cNvSpPr>
            <a:spLocks noGrp="1"/>
          </p:cNvSpPr>
          <p:nvPr>
            <p:ph type="sldNum" sz="quarter" idx="15"/>
          </p:nvPr>
        </p:nvSpPr>
        <p:spPr/>
        <p:txBody>
          <a:bodyPr rtlCol="0"/>
          <a:lstStyle/>
          <a:p>
            <a:fld id="{16660D6F-1933-4DE6-8320-4835D48D25B0}"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7ED8BB18-C267-4674-9FAA-6488826252B6}" type="datetimeFigureOut">
              <a:rPr lang="ru-RU" smtClean="0"/>
              <a:pPr/>
              <a:t>08.04.2012</a:t>
            </a:fld>
            <a:endParaRPr lang="ru-RU"/>
          </a:p>
        </p:txBody>
      </p:sp>
      <p:sp>
        <p:nvSpPr>
          <p:cNvPr id="18" name="Номер слайда 17"/>
          <p:cNvSpPr>
            <a:spLocks noGrp="1"/>
          </p:cNvSpPr>
          <p:nvPr>
            <p:ph type="sldNum" sz="quarter" idx="11"/>
          </p:nvPr>
        </p:nvSpPr>
        <p:spPr/>
        <p:txBody>
          <a:bodyPr rtlCol="0"/>
          <a:lstStyle/>
          <a:p>
            <a:fld id="{16660D6F-1933-4DE6-8320-4835D48D25B0}"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ED8BB18-C267-4674-9FAA-6488826252B6}" type="datetimeFigureOut">
              <a:rPr lang="ru-RU" smtClean="0"/>
              <a:pPr/>
              <a:t>08.04.2012</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6660D6F-1933-4DE6-8320-4835D48D25B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4.xml"/><Relationship Id="rId5" Type="http://schemas.openxmlformats.org/officeDocument/2006/relationships/image" Target="../media/image20.jpeg"/><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643050"/>
            <a:ext cx="7772400" cy="1470025"/>
          </a:xfrm>
        </p:spPr>
        <p:txBody>
          <a:bodyPr>
            <a:noAutofit/>
          </a:bodyPr>
          <a:lstStyle/>
          <a:p>
            <a:pPr algn="ctr"/>
            <a:r>
              <a:rPr lang="ru-RU" sz="5400" dirty="0" smtClean="0">
                <a:solidFill>
                  <a:srgbClr val="FF0000"/>
                </a:solidFill>
                <a:latin typeface="Arial Black" pitchFamily="34" charset="0"/>
              </a:rPr>
              <a:t>7 апреля </a:t>
            </a:r>
            <a:r>
              <a:rPr lang="ru-RU" sz="5400" dirty="0" smtClean="0">
                <a:latin typeface="Arial Black" pitchFamily="34" charset="0"/>
              </a:rPr>
              <a:t>– всемирный День здоровья</a:t>
            </a:r>
            <a:endParaRPr lang="ru-RU" sz="5400" dirty="0">
              <a:latin typeface="Arial Black" pitchFamily="34" charset="0"/>
            </a:endParaRPr>
          </a:p>
        </p:txBody>
      </p:sp>
      <p:pic>
        <p:nvPicPr>
          <p:cNvPr id="4" name="Рисунок 3"/>
          <p:cNvPicPr/>
          <p:nvPr/>
        </p:nvPicPr>
        <p:blipFill>
          <a:blip r:embed="rId2"/>
          <a:srcRect/>
          <a:stretch>
            <a:fillRect/>
          </a:stretch>
        </p:blipFill>
        <p:spPr bwMode="auto">
          <a:xfrm>
            <a:off x="3357554" y="3786190"/>
            <a:ext cx="2643206" cy="179070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Подзаголовок 4"/>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Умерли от наркотиков</a:t>
            </a:r>
            <a:endParaRPr lang="ru-RU" dirty="0"/>
          </a:p>
        </p:txBody>
      </p:sp>
      <p:sp>
        <p:nvSpPr>
          <p:cNvPr id="3" name="Содержимое 2"/>
          <p:cNvSpPr>
            <a:spLocks noGrp="1"/>
          </p:cNvSpPr>
          <p:nvPr>
            <p:ph sz="quarter" idx="1"/>
          </p:nvPr>
        </p:nvSpPr>
        <p:spPr/>
        <p:txBody>
          <a:bodyPr>
            <a:normAutofit fontScale="85000" lnSpcReduction="10000"/>
          </a:bodyPr>
          <a:lstStyle/>
          <a:p>
            <a:r>
              <a:rPr lang="ru-RU" b="1" dirty="0"/>
              <a:t>2003 Вадим Покровский, вокалист группы "Два Самолета". Злоупотреблял героином, хронические заболевания, вызванные </a:t>
            </a:r>
            <a:r>
              <a:rPr lang="ru-RU" b="1" dirty="0" err="1"/>
              <a:t>наркозависимостью</a:t>
            </a:r>
            <a:r>
              <a:rPr lang="ru-RU" b="1" dirty="0"/>
              <a:t>, стали причиной его смерти. 36 лет.</a:t>
            </a:r>
            <a:endParaRPr lang="ru-RU" dirty="0"/>
          </a:p>
          <a:p>
            <a:pPr>
              <a:buNone/>
            </a:pPr>
            <a:r>
              <a:rPr lang="ru-RU" b="1" dirty="0"/>
              <a:t> </a:t>
            </a:r>
            <a:endParaRPr lang="ru-RU" dirty="0"/>
          </a:p>
          <a:p>
            <a:r>
              <a:rPr lang="ru-RU" b="1" dirty="0"/>
              <a:t>1997 Анатолий Крупнов, основатель группы "Черный обелиск". Умер от остановки сердца после многолетнего употребления героина. 32 года.</a:t>
            </a:r>
            <a:endParaRPr lang="ru-RU" dirty="0"/>
          </a:p>
          <a:p>
            <a:r>
              <a:rPr lang="ru-RU" b="1" dirty="0"/>
              <a:t>1993 </a:t>
            </a:r>
            <a:r>
              <a:rPr lang="ru-RU" b="1" dirty="0" err="1"/>
              <a:t>Игоpь</a:t>
            </a:r>
            <a:r>
              <a:rPr lang="ru-RU" b="1" dirty="0"/>
              <a:t> </a:t>
            </a:r>
            <a:r>
              <a:rPr lang="ru-RU" b="1" dirty="0" err="1"/>
              <a:t>Чумычкин</a:t>
            </a:r>
            <a:r>
              <a:rPr lang="ru-RU" b="1" dirty="0"/>
              <a:t>, </a:t>
            </a:r>
            <a:r>
              <a:rPr lang="ru-RU" b="1" dirty="0" err="1"/>
              <a:t>гитаpист</a:t>
            </a:r>
            <a:r>
              <a:rPr lang="ru-RU" b="1" dirty="0"/>
              <a:t> "Алисы". Выбросился из окна под влиянием </a:t>
            </a:r>
            <a:r>
              <a:rPr lang="ru-RU" b="1" dirty="0" err="1"/>
              <a:t>наpкотиков</a:t>
            </a:r>
            <a:r>
              <a:rPr lang="ru-RU" b="1" dirty="0"/>
              <a:t>.</a:t>
            </a:r>
            <a:endParaRPr lang="ru-RU" dirty="0"/>
          </a:p>
          <a:p>
            <a:r>
              <a:rPr lang="ru-RU" b="1" dirty="0"/>
              <a:t>1977 Элвис Пресли. Сердечный приступ, вызванный чрезмерной дозой </a:t>
            </a:r>
            <a:r>
              <a:rPr lang="ru-RU" b="1" dirty="0" err="1"/>
              <a:t>баpбитуpатов</a:t>
            </a:r>
            <a:r>
              <a:rPr lang="ru-RU" b="1" dirty="0"/>
              <a:t>. 42 года.</a:t>
            </a:r>
            <a:endParaRPr lang="ru-RU" dirty="0"/>
          </a:p>
          <a:p>
            <a:pPr>
              <a:buNone/>
            </a:pPr>
            <a:r>
              <a:rPr lang="ru-RU" dirty="0"/>
              <a:t> </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b="1" dirty="0"/>
              <a:t>Праздник Международный день борьбы с наркоманией</a:t>
            </a:r>
            <a:r>
              <a:rPr lang="ru-RU" dirty="0"/>
              <a:t> был учрежден в 1987 году Генеральной Ассамблеей ООН в знак выражения своей решимости усиливать деятельность и сотрудничество для создания международного общества, свободного от злоупотребления наркотиками. </a:t>
            </a:r>
          </a:p>
        </p:txBody>
      </p:sp>
      <p:pic>
        <p:nvPicPr>
          <p:cNvPr id="4" name="Рисунок 3"/>
          <p:cNvPicPr/>
          <p:nvPr/>
        </p:nvPicPr>
        <p:blipFill>
          <a:blip r:embed="rId2"/>
          <a:srcRect/>
          <a:stretch>
            <a:fillRect/>
          </a:stretch>
        </p:blipFill>
        <p:spPr bwMode="auto">
          <a:xfrm>
            <a:off x="4357686" y="5143512"/>
            <a:ext cx="2214568" cy="14001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a:t>Решение было принято 7 декабря 1987 года на основе рекомендации Международной конференции по борьбе со злоупотреблением наркотическими средствами и их незаконным оборотом, которая приняла </a:t>
            </a:r>
            <a:r>
              <a:rPr lang="ru-RU" dirty="0" smtClean="0"/>
              <a:t>в </a:t>
            </a:r>
            <a:r>
              <a:rPr lang="ru-RU" dirty="0" err="1" smtClean="0"/>
              <a:t>многодисциплинарныйплан</a:t>
            </a:r>
            <a:r>
              <a:rPr lang="ru-RU" dirty="0" smtClean="0"/>
              <a:t> со злоупотреблением </a:t>
            </a:r>
            <a:r>
              <a:rPr lang="ru-RU" dirty="0"/>
              <a:t>наркотическими средствами.</a:t>
            </a:r>
          </a:p>
          <a:p>
            <a:endParaRPr lang="ru-RU" dirty="0"/>
          </a:p>
        </p:txBody>
      </p:sp>
      <p:pic>
        <p:nvPicPr>
          <p:cNvPr id="4" name="Рисунок 3"/>
          <p:cNvPicPr/>
          <p:nvPr/>
        </p:nvPicPr>
        <p:blipFill>
          <a:blip r:embed="rId2"/>
          <a:srcRect/>
          <a:stretch>
            <a:fillRect/>
          </a:stretch>
        </p:blipFill>
        <p:spPr bwMode="auto">
          <a:xfrm>
            <a:off x="3571868" y="285728"/>
            <a:ext cx="1857378" cy="12811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День борьбы со </a:t>
            </a:r>
            <a:r>
              <a:rPr lang="ru-RU" dirty="0" err="1" smtClean="0"/>
              <a:t>СПИДом</a:t>
            </a:r>
            <a:endParaRPr lang="ru-RU" dirty="0"/>
          </a:p>
        </p:txBody>
      </p:sp>
      <p:sp>
        <p:nvSpPr>
          <p:cNvPr id="3" name="Содержимое 2"/>
          <p:cNvSpPr>
            <a:spLocks noGrp="1"/>
          </p:cNvSpPr>
          <p:nvPr>
            <p:ph sz="quarter" idx="1"/>
          </p:nvPr>
        </p:nvSpPr>
        <p:spPr/>
        <p:txBody>
          <a:bodyPr/>
          <a:lstStyle/>
          <a:p>
            <a:r>
              <a:rPr lang="ru-RU" dirty="0"/>
              <a:t>В 1988 году Всемирная организация здравоохранения (ВОЗ) объявила день 1 декабря Всемирным днем борьбы со </a:t>
            </a:r>
            <a:r>
              <a:rPr lang="ru-RU" dirty="0" err="1"/>
              <a:t>СПИДом</a:t>
            </a:r>
            <a:r>
              <a:rPr lang="ru-RU" dirty="0"/>
              <a:t>. Это связано с тем, что синдром приобретенного иммунодефицита (СПИД) приобрел масштабы пандемии.</a:t>
            </a:r>
          </a:p>
        </p:txBody>
      </p:sp>
      <p:pic>
        <p:nvPicPr>
          <p:cNvPr id="4" name="Рисунок 3"/>
          <p:cNvPicPr/>
          <p:nvPr/>
        </p:nvPicPr>
        <p:blipFill>
          <a:blip r:embed="rId2"/>
          <a:srcRect/>
          <a:stretch>
            <a:fillRect/>
          </a:stretch>
        </p:blipFill>
        <p:spPr bwMode="auto">
          <a:xfrm>
            <a:off x="2643174" y="5143512"/>
            <a:ext cx="2143130" cy="11763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ru-RU" dirty="0" smtClean="0"/>
              <a:t> </a:t>
            </a:r>
            <a:r>
              <a:rPr lang="ru-RU" dirty="0"/>
              <a:t>В настоящее время свыше 41 миллиона человек живут, будучи инфицированы ВИЧ/</a:t>
            </a:r>
            <a:r>
              <a:rPr lang="ru-RU" dirty="0" err="1"/>
              <a:t>СПИДом</a:t>
            </a:r>
            <a:r>
              <a:rPr lang="ru-RU" dirty="0"/>
              <a:t>. Больше всего от распространения этого опаснейшего заболевания в Европейском Союзе и граничащих с ним странах страдает молодежь. </a:t>
            </a:r>
          </a:p>
        </p:txBody>
      </p:sp>
      <p:pic>
        <p:nvPicPr>
          <p:cNvPr id="4" name="Рисунок 3"/>
          <p:cNvPicPr/>
          <p:nvPr/>
        </p:nvPicPr>
        <p:blipFill>
          <a:blip r:embed="rId2"/>
          <a:srcRect/>
          <a:stretch>
            <a:fillRect/>
          </a:stretch>
        </p:blipFill>
        <p:spPr bwMode="auto">
          <a:xfrm>
            <a:off x="3643306" y="4786322"/>
            <a:ext cx="1928826" cy="129063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sz="2800" b="1" dirty="0"/>
              <a:t>Во всем мире в этот день говорят о </a:t>
            </a:r>
            <a:r>
              <a:rPr lang="ru-RU" sz="2800" b="1" dirty="0" err="1"/>
              <a:t>СПИДе</a:t>
            </a:r>
            <a:r>
              <a:rPr lang="ru-RU" sz="2800" b="1" dirty="0"/>
              <a:t>, </a:t>
            </a:r>
            <a:r>
              <a:rPr lang="ru-RU" sz="2800" b="1" dirty="0" err="1"/>
              <a:t>о</a:t>
            </a:r>
            <a:r>
              <a:rPr lang="ru-RU" sz="2800" b="1" dirty="0"/>
              <a:t> том, какую угрозу существованию человечества несет глобальная эпидемия. Можно вспоминать и оплакивать тех, кто уже умер или смертельно болен, можно говорить о масштабах трагедии и о том, что только чума ХХ, а теперь уже и ХХI века угрожает существованию человечества</a:t>
            </a:r>
          </a:p>
        </p:txBody>
      </p:sp>
      <p:pic>
        <p:nvPicPr>
          <p:cNvPr id="4" name="Рисунок 3"/>
          <p:cNvPicPr/>
          <p:nvPr/>
        </p:nvPicPr>
        <p:blipFill>
          <a:blip r:embed="rId2"/>
          <a:srcRect/>
          <a:stretch>
            <a:fillRect/>
          </a:stretch>
        </p:blipFill>
        <p:spPr bwMode="auto">
          <a:xfrm>
            <a:off x="3857620" y="285728"/>
            <a:ext cx="11334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sz="2800" b="1" dirty="0"/>
              <a:t>Всемирный день борьбы со </a:t>
            </a:r>
            <a:r>
              <a:rPr lang="ru-RU" sz="2800" b="1" dirty="0" err="1"/>
              <a:t>СПИДом</a:t>
            </a:r>
            <a:r>
              <a:rPr lang="ru-RU" sz="2800" b="1" dirty="0"/>
              <a:t> впервые отмечался 1-го декабря 1988 года после того, как на встрече министров здравоохранения всех стран прозвучал призыв к социальной терпимости и расширению обмена информацией по ВИЧ/</a:t>
            </a:r>
            <a:r>
              <a:rPr lang="ru-RU" sz="2800" b="1" dirty="0" err="1"/>
              <a:t>СПИДу</a:t>
            </a:r>
            <a:endParaRPr lang="ru-RU" sz="2800" b="1" dirty="0"/>
          </a:p>
        </p:txBody>
      </p:sp>
      <p:pic>
        <p:nvPicPr>
          <p:cNvPr id="4" name="Рисунок 3"/>
          <p:cNvPicPr/>
          <p:nvPr/>
        </p:nvPicPr>
        <p:blipFill>
          <a:blip r:embed="rId2"/>
          <a:srcRect/>
          <a:stretch>
            <a:fillRect/>
          </a:stretch>
        </p:blipFill>
        <p:spPr bwMode="auto">
          <a:xfrm>
            <a:off x="6786578" y="642918"/>
            <a:ext cx="1514481"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28596" y="1214422"/>
            <a:ext cx="7467600" cy="4873752"/>
          </a:xfrm>
        </p:spPr>
        <p:txBody>
          <a:bodyPr>
            <a:noAutofit/>
          </a:bodyPr>
          <a:lstStyle/>
          <a:p>
            <a:r>
              <a:rPr lang="ru-RU" sz="2800" b="1" dirty="0" smtClean="0">
                <a:latin typeface="Arial Black" pitchFamily="34" charset="0"/>
              </a:rPr>
              <a:t> </a:t>
            </a:r>
            <a:r>
              <a:rPr lang="ru-RU" b="1" dirty="0">
                <a:latin typeface="Arial Black" pitchFamily="34" charset="0"/>
              </a:rPr>
              <a:t>Ежегодно отмечаемый 1-го декабря Всемирный день служит делу укрепления организованных усилий по борьбе с пандемией ВИЧ-инфекции и </a:t>
            </a:r>
            <a:r>
              <a:rPr lang="ru-RU" b="1" dirty="0" err="1">
                <a:latin typeface="Arial Black" pitchFamily="34" charset="0"/>
              </a:rPr>
              <a:t>СПИДа</a:t>
            </a:r>
            <a:r>
              <a:rPr lang="ru-RU" b="1" dirty="0">
                <a:latin typeface="Arial Black" pitchFamily="34" charset="0"/>
              </a:rPr>
              <a:t>, распространяющейся по всем регионам мира. Организованные усилия направлены на укрепление общественной поддержки программ профилактики распространения </a:t>
            </a:r>
            <a:r>
              <a:rPr lang="ru-RU" b="1" dirty="0" smtClean="0">
                <a:latin typeface="Arial Black" pitchFamily="34" charset="0"/>
              </a:rPr>
              <a:t>ВИЧ/СПИД</a:t>
            </a:r>
            <a:r>
              <a:rPr lang="ru-RU" b="1" dirty="0">
                <a:latin typeface="Arial Black" pitchFamily="34" charset="0"/>
              </a:rPr>
              <a:t>, на организацию обучения и предоставления информации по всем аспектам ВИЧ/СПИД. </a:t>
            </a:r>
          </a:p>
        </p:txBody>
      </p:sp>
      <p:pic>
        <p:nvPicPr>
          <p:cNvPr id="4" name="Рисунок 3"/>
          <p:cNvPicPr/>
          <p:nvPr/>
        </p:nvPicPr>
        <p:blipFill>
          <a:blip r:embed="rId2"/>
          <a:srcRect/>
          <a:stretch>
            <a:fillRect/>
          </a:stretch>
        </p:blipFill>
        <p:spPr bwMode="auto">
          <a:xfrm>
            <a:off x="7715272" y="5286388"/>
            <a:ext cx="11334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smtClean="0">
                <a:latin typeface="Arial Black" pitchFamily="34" charset="0"/>
              </a:rPr>
              <a:t> </a:t>
            </a:r>
            <a:r>
              <a:rPr lang="ru-RU" dirty="0">
                <a:latin typeface="Arial Black" pitchFamily="34" charset="0"/>
              </a:rPr>
              <a:t>Всемирный день борьбы со </a:t>
            </a:r>
            <a:r>
              <a:rPr lang="ru-RU" dirty="0" err="1">
                <a:latin typeface="Arial Black" pitchFamily="34" charset="0"/>
              </a:rPr>
              <a:t>СПИДом</a:t>
            </a:r>
            <a:r>
              <a:rPr lang="ru-RU" dirty="0">
                <a:latin typeface="Arial Black" pitchFamily="34" charset="0"/>
              </a:rPr>
              <a:t> стал ежегодным событием в большинстве стран. </a:t>
            </a:r>
            <a:endParaRPr lang="ru-RU" dirty="0" smtClean="0">
              <a:latin typeface="Arial Black" pitchFamily="34" charset="0"/>
            </a:endParaRPr>
          </a:p>
          <a:p>
            <a:r>
              <a:rPr lang="ru-RU" dirty="0" smtClean="0">
                <a:latin typeface="Arial Black" pitchFamily="34" charset="0"/>
              </a:rPr>
              <a:t>Хотя </a:t>
            </a:r>
            <a:r>
              <a:rPr lang="ru-RU" dirty="0">
                <a:latin typeface="Arial Black" pitchFamily="34" charset="0"/>
              </a:rPr>
              <a:t>1 декабря определен как дата для проведения Дня, во многих сообществах организуется ряд мероприятий, проводимых в течение недель и дней до и после официального празднования. </a:t>
            </a:r>
          </a:p>
        </p:txBody>
      </p:sp>
      <p:pic>
        <p:nvPicPr>
          <p:cNvPr id="4" name="Рисунок 3"/>
          <p:cNvPicPr/>
          <p:nvPr/>
        </p:nvPicPr>
        <p:blipFill>
          <a:blip r:embed="rId2"/>
          <a:srcRect/>
          <a:stretch>
            <a:fillRect/>
          </a:stretch>
        </p:blipFill>
        <p:spPr bwMode="auto">
          <a:xfrm>
            <a:off x="6500826" y="5214950"/>
            <a:ext cx="11334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dirty="0">
                <a:solidFill>
                  <a:srgbClr val="FF0000"/>
                </a:solidFill>
                <a:latin typeface="Arial Black" pitchFamily="34" charset="0"/>
              </a:rPr>
              <a:t>Символом борьбы со </a:t>
            </a:r>
            <a:r>
              <a:rPr lang="ru-RU" dirty="0" err="1">
                <a:solidFill>
                  <a:srgbClr val="FF0000"/>
                </a:solidFill>
                <a:latin typeface="Arial Black" pitchFamily="34" charset="0"/>
              </a:rPr>
              <a:t>СПИДом</a:t>
            </a:r>
            <a:r>
              <a:rPr lang="ru-RU" dirty="0">
                <a:solidFill>
                  <a:srgbClr val="FF0000"/>
                </a:solidFill>
                <a:latin typeface="Arial Black" pitchFamily="34" charset="0"/>
              </a:rPr>
              <a:t> является красная ленточка, ни одна акция в этой области не обходится сейчас без нее. Эта ленточка как символ понимания </a:t>
            </a:r>
            <a:r>
              <a:rPr lang="ru-RU" dirty="0" err="1">
                <a:solidFill>
                  <a:srgbClr val="FF0000"/>
                </a:solidFill>
                <a:latin typeface="Arial Black" pitchFamily="34" charset="0"/>
              </a:rPr>
              <a:t>СПИДа</a:t>
            </a:r>
            <a:r>
              <a:rPr lang="ru-RU" dirty="0">
                <a:solidFill>
                  <a:srgbClr val="FF0000"/>
                </a:solidFill>
                <a:latin typeface="Arial Black" pitchFamily="34" charset="0"/>
              </a:rPr>
              <a:t> была задумана весной 1991 года. Ее идея принадлежит художнику Франку Муру. Он жил в провинциальном городке штата Нью-Йорк, где соседняя семья носила желтые ленты, надеясь на благополучное возвращение своей дочери-солдата из Персидского залива.</a:t>
            </a:r>
          </a:p>
          <a:p>
            <a:endParaRPr lang="ru-RU" dirty="0"/>
          </a:p>
        </p:txBody>
      </p:sp>
      <p:pic>
        <p:nvPicPr>
          <p:cNvPr id="4" name="Рисунок 3"/>
          <p:cNvPicPr/>
          <p:nvPr/>
        </p:nvPicPr>
        <p:blipFill>
          <a:blip r:embed="rId2"/>
          <a:srcRect/>
          <a:stretch>
            <a:fillRect/>
          </a:stretch>
        </p:blipFill>
        <p:spPr bwMode="auto">
          <a:xfrm>
            <a:off x="7143768" y="4786322"/>
            <a:ext cx="1133475" cy="1428750"/>
          </a:xfrm>
          <a:prstGeom prst="rect">
            <a:avLst/>
          </a:prstGeom>
          <a:noFill/>
          <a:ln w="9525">
            <a:noFill/>
            <a:miter lim="800000"/>
            <a:headEnd/>
            <a:tailEnd/>
          </a:ln>
        </p:spPr>
      </p:pic>
      <p:pic>
        <p:nvPicPr>
          <p:cNvPr id="5" name="Рисунок 4"/>
          <p:cNvPicPr/>
          <p:nvPr/>
        </p:nvPicPr>
        <p:blipFill>
          <a:blip r:embed="rId2"/>
          <a:srcRect/>
          <a:stretch>
            <a:fillRect/>
          </a:stretch>
        </p:blipFill>
        <p:spPr bwMode="auto">
          <a:xfrm>
            <a:off x="7143768" y="214290"/>
            <a:ext cx="1133475" cy="1428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lnSpcReduction="10000"/>
          </a:bodyPr>
          <a:lstStyle/>
          <a:p>
            <a:r>
              <a:rPr lang="ru-RU" sz="3200" b="1" dirty="0"/>
              <a:t>Каждый год 7 апреля отмечается Всемирный день здоровья в ознаменование годовщины основания ВОЗ в 1948 году. Каждый год для Всемирного дня здоровья выбирается тема, отражающая какое-либо приоритетное направление деятельности ВОЗ.</a:t>
            </a:r>
          </a:p>
          <a:p>
            <a:endParaRPr lang="ru-RU" dirty="0"/>
          </a:p>
        </p:txBody>
      </p:sp>
      <p:pic>
        <p:nvPicPr>
          <p:cNvPr id="4" name="Рисунок 3"/>
          <p:cNvPicPr/>
          <p:nvPr/>
        </p:nvPicPr>
        <p:blipFill>
          <a:blip r:embed="rId2"/>
          <a:srcRect/>
          <a:stretch>
            <a:fillRect/>
          </a:stretch>
        </p:blipFill>
        <p:spPr bwMode="auto">
          <a:xfrm>
            <a:off x="6929454" y="5286388"/>
            <a:ext cx="1214436" cy="128111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omic Sans MS" pitchFamily="66" charset="0"/>
              </a:rPr>
              <a:t>Борьба с курением</a:t>
            </a:r>
            <a:endParaRPr lang="ru-RU" sz="3200" b="1" dirty="0">
              <a:latin typeface="Comic Sans MS" pitchFamily="66" charset="0"/>
            </a:endParaRPr>
          </a:p>
        </p:txBody>
      </p:sp>
      <p:sp>
        <p:nvSpPr>
          <p:cNvPr id="3" name="Содержимое 2"/>
          <p:cNvSpPr>
            <a:spLocks noGrp="1"/>
          </p:cNvSpPr>
          <p:nvPr>
            <p:ph sz="quarter" idx="1"/>
          </p:nvPr>
        </p:nvSpPr>
        <p:spPr/>
        <p:txBody>
          <a:bodyPr>
            <a:normAutofit/>
          </a:bodyPr>
          <a:lstStyle/>
          <a:p>
            <a:r>
              <a:rPr lang="ru-RU" sz="2800" b="1" dirty="0">
                <a:latin typeface="Comic Sans MS" pitchFamily="66" charset="0"/>
              </a:rPr>
              <a:t>На Земле целых два международных дня, посвященных борьбе с курением – Всемирный день без табака (31 мая) и Международный день отказа от курения, который отмечается ежегодно в третий четверг ноября.</a:t>
            </a:r>
          </a:p>
        </p:txBody>
      </p:sp>
      <p:pic>
        <p:nvPicPr>
          <p:cNvPr id="4" name="Рисунок 3"/>
          <p:cNvPicPr/>
          <p:nvPr/>
        </p:nvPicPr>
        <p:blipFill>
          <a:blip r:embed="rId2"/>
          <a:srcRect/>
          <a:stretch>
            <a:fillRect/>
          </a:stretch>
        </p:blipFill>
        <p:spPr bwMode="auto">
          <a:xfrm>
            <a:off x="3500430" y="4643446"/>
            <a:ext cx="1828804" cy="16668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sz="2800" b="1" dirty="0">
                <a:solidFill>
                  <a:schemeClr val="accent2">
                    <a:lumMod val="75000"/>
                  </a:schemeClr>
                </a:solidFill>
                <a:latin typeface="Comic Sans MS" pitchFamily="66" charset="0"/>
              </a:rPr>
              <a:t>Первая из этих дат установлена Всемирной организацией здравоохранения в 1988 году, вторая появилась даже раньше – в 1977 году, по решению Американского онкологического общества. </a:t>
            </a:r>
            <a:br>
              <a:rPr lang="ru-RU" sz="2800" b="1" dirty="0">
                <a:solidFill>
                  <a:schemeClr val="accent2">
                    <a:lumMod val="75000"/>
                  </a:schemeClr>
                </a:solidFill>
                <a:latin typeface="Comic Sans MS" pitchFamily="66" charset="0"/>
              </a:rPr>
            </a:br>
            <a:r>
              <a:rPr lang="ru-RU" sz="2800" b="1" dirty="0">
                <a:solidFill>
                  <a:schemeClr val="accent2">
                    <a:lumMod val="75000"/>
                  </a:schemeClr>
                </a:solidFill>
                <a:latin typeface="Comic Sans MS" pitchFamily="66" charset="0"/>
              </a:rPr>
              <a:t/>
            </a:r>
            <a:br>
              <a:rPr lang="ru-RU" sz="2800" b="1" dirty="0">
                <a:solidFill>
                  <a:schemeClr val="accent2">
                    <a:lumMod val="75000"/>
                  </a:schemeClr>
                </a:solidFill>
                <a:latin typeface="Comic Sans MS" pitchFamily="66" charset="0"/>
              </a:rPr>
            </a:br>
            <a:endParaRPr lang="ru-RU" sz="2800" b="1" dirty="0">
              <a:solidFill>
                <a:schemeClr val="accent2">
                  <a:lumMod val="75000"/>
                </a:schemeClr>
              </a:solidFill>
              <a:latin typeface="Comic Sans MS" pitchFamily="66" charset="0"/>
            </a:endParaRPr>
          </a:p>
        </p:txBody>
      </p:sp>
      <p:pic>
        <p:nvPicPr>
          <p:cNvPr id="4" name="Рисунок 3"/>
          <p:cNvPicPr/>
          <p:nvPr/>
        </p:nvPicPr>
        <p:blipFill>
          <a:blip r:embed="rId2"/>
          <a:srcRect/>
          <a:stretch>
            <a:fillRect/>
          </a:stretch>
        </p:blipFill>
        <p:spPr bwMode="auto">
          <a:xfrm>
            <a:off x="3071802" y="4572008"/>
            <a:ext cx="2838461" cy="18811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b="1" dirty="0">
                <a:solidFill>
                  <a:schemeClr val="accent2">
                    <a:lumMod val="75000"/>
                  </a:schemeClr>
                </a:solidFill>
                <a:latin typeface="Comic Sans MS" pitchFamily="66" charset="0"/>
              </a:rPr>
              <a:t>Каждый год огромное количество денег тратится на то, чтобы разъяснить вред курения, разработать новые методы избавления от зависимости и донести до населения уже существующие</a:t>
            </a:r>
            <a:r>
              <a:rPr lang="ru-RU" b="1" dirty="0" smtClean="0">
                <a:solidFill>
                  <a:schemeClr val="accent2">
                    <a:lumMod val="75000"/>
                  </a:schemeClr>
                </a:solidFill>
                <a:latin typeface="Comic Sans MS" pitchFamily="66" charset="0"/>
              </a:rPr>
              <a:t>.</a:t>
            </a:r>
          </a:p>
          <a:p>
            <a:r>
              <a:rPr lang="ru-RU" b="1" dirty="0" smtClean="0">
                <a:solidFill>
                  <a:schemeClr val="accent2">
                    <a:lumMod val="75000"/>
                  </a:schemeClr>
                </a:solidFill>
                <a:latin typeface="Comic Sans MS" pitchFamily="66" charset="0"/>
              </a:rPr>
              <a:t> </a:t>
            </a:r>
            <a:r>
              <a:rPr lang="ru-RU" dirty="0">
                <a:solidFill>
                  <a:schemeClr val="accent3">
                    <a:lumMod val="75000"/>
                  </a:schemeClr>
                </a:solidFill>
                <a:latin typeface="Arial Black" pitchFamily="34" charset="0"/>
              </a:rPr>
              <a:t>В то же время, табачная индустрия тратит миллионы, чтобы провоцировать людей покупать больше, дороже и регулярнее. Но нельзя победить курение, с одной стороны отказываясь от него, а с другой – соблазняя им...</a:t>
            </a:r>
          </a:p>
          <a:p>
            <a:endParaRPr lang="ru-RU" dirty="0"/>
          </a:p>
        </p:txBody>
      </p:sp>
      <p:pic>
        <p:nvPicPr>
          <p:cNvPr id="4" name="Рисунок 3"/>
          <p:cNvPicPr/>
          <p:nvPr/>
        </p:nvPicPr>
        <p:blipFill>
          <a:blip r:embed="rId2"/>
          <a:srcRect/>
          <a:stretch>
            <a:fillRect/>
          </a:stretch>
        </p:blipFill>
        <p:spPr bwMode="auto">
          <a:xfrm>
            <a:off x="7286644" y="642918"/>
            <a:ext cx="1266825"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a:xfrm>
            <a:off x="395288" y="765175"/>
            <a:ext cx="4038600" cy="4525963"/>
          </a:xfrm>
        </p:spPr>
        <p:txBody>
          <a:bodyPr/>
          <a:lstStyle/>
          <a:p>
            <a:pPr algn="ctr">
              <a:lnSpc>
                <a:spcPct val="90000"/>
              </a:lnSpc>
              <a:buFontTx/>
              <a:buNone/>
            </a:pPr>
            <a:r>
              <a:rPr lang="ru-RU" sz="2500" b="1" dirty="0" err="1"/>
              <a:t>Минздравсоцразвития</a:t>
            </a:r>
            <a:r>
              <a:rPr lang="ru-RU" sz="2500" b="1" dirty="0"/>
              <a:t> России проводит всероссийскую акцию </a:t>
            </a:r>
          </a:p>
          <a:p>
            <a:pPr algn="ctr">
              <a:lnSpc>
                <a:spcPct val="90000"/>
              </a:lnSpc>
              <a:buFontTx/>
              <a:buNone/>
            </a:pPr>
            <a:r>
              <a:rPr lang="ru-RU" sz="2500" b="1" dirty="0">
                <a:solidFill>
                  <a:srgbClr val="FF0000"/>
                </a:solidFill>
                <a:latin typeface="Arial Black" pitchFamily="34" charset="0"/>
              </a:rPr>
              <a:t>"  </a:t>
            </a:r>
            <a:r>
              <a:rPr lang="ru-RU" sz="2500" b="1" dirty="0" smtClean="0">
                <a:solidFill>
                  <a:srgbClr val="FF0000"/>
                </a:solidFill>
                <a:latin typeface="Arial Black" pitchFamily="34" charset="0"/>
              </a:rPr>
              <a:t>День </a:t>
            </a:r>
            <a:r>
              <a:rPr lang="ru-RU" sz="2500" b="1" dirty="0">
                <a:solidFill>
                  <a:srgbClr val="FF0000"/>
                </a:solidFill>
                <a:latin typeface="Arial Black" pitchFamily="34" charset="0"/>
              </a:rPr>
              <a:t>отказа от курения. Навсегда".</a:t>
            </a:r>
          </a:p>
          <a:p>
            <a:pPr algn="ctr">
              <a:lnSpc>
                <a:spcPct val="90000"/>
              </a:lnSpc>
              <a:buFontTx/>
              <a:buNone/>
            </a:pPr>
            <a:r>
              <a:rPr lang="ru-RU" sz="2500" b="1" dirty="0"/>
              <a:t> В этот день ведомство призывает всех, кто хочет бросить курить, расстаться с вредной привычкой</a:t>
            </a:r>
            <a:r>
              <a:rPr lang="ru-RU" sz="2500" dirty="0"/>
              <a:t>.</a:t>
            </a:r>
          </a:p>
        </p:txBody>
      </p:sp>
      <p:pic>
        <p:nvPicPr>
          <p:cNvPr id="10244" name="Picture 4" descr="11-1"/>
          <p:cNvPicPr>
            <a:picLocks noChangeAspect="1" noChangeArrowheads="1"/>
          </p:cNvPicPr>
          <p:nvPr>
            <p:ph sz="half" idx="2"/>
          </p:nvPr>
        </p:nvPicPr>
        <p:blipFill>
          <a:blip r:embed="rId2"/>
          <a:srcRect r="4849" b="14731"/>
          <a:stretch>
            <a:fillRect/>
          </a:stretch>
        </p:blipFill>
        <p:spPr>
          <a:xfrm>
            <a:off x="4932363" y="2781300"/>
            <a:ext cx="3668712" cy="3168650"/>
          </a:xfrm>
          <a:noFill/>
          <a:ln w="76200">
            <a:solidFill>
              <a:srgbClr val="0066CC"/>
            </a:solidFill>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tgtEl>
                                          <p:spTgt spid="10243">
                                            <p:txEl>
                                              <p:pRg st="0" end="0"/>
                                            </p:txEl>
                                          </p:spTgt>
                                        </p:tgtEl>
                                      </p:cBhvr>
                                    </p:animEffect>
                                    <p:anim calcmode="lin" valueType="num">
                                      <p:cBhvr>
                                        <p:cTn id="8"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1000"/>
                                        <p:tgtEl>
                                          <p:spTgt spid="10243">
                                            <p:txEl>
                                              <p:pRg st="1" end="1"/>
                                            </p:txEl>
                                          </p:spTgt>
                                        </p:tgtEl>
                                      </p:cBhvr>
                                    </p:animEffect>
                                    <p:anim calcmode="lin" valueType="num">
                                      <p:cBhvr>
                                        <p:cTn id="15" dur="1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1000"/>
                                        <p:tgtEl>
                                          <p:spTgt spid="10243">
                                            <p:txEl>
                                              <p:pRg st="2" end="2"/>
                                            </p:txEl>
                                          </p:spTgt>
                                        </p:tgtEl>
                                      </p:cBhvr>
                                    </p:animEffect>
                                    <p:anim calcmode="lin" valueType="num">
                                      <p:cBhvr>
                                        <p:cTn id="22" dur="1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body" sz="half" idx="1"/>
          </p:nvPr>
        </p:nvSpPr>
        <p:spPr>
          <a:xfrm>
            <a:off x="539750" y="404813"/>
            <a:ext cx="4038600" cy="4525962"/>
          </a:xfrm>
        </p:spPr>
        <p:txBody>
          <a:bodyPr/>
          <a:lstStyle/>
          <a:p>
            <a:r>
              <a:rPr lang="ru-RU" sz="2800" dirty="0">
                <a:latin typeface="Arial Black" pitchFamily="34" charset="0"/>
              </a:rPr>
              <a:t>Весь мир призывает  курильщиков бросить курить. </a:t>
            </a:r>
          </a:p>
          <a:p>
            <a:r>
              <a:rPr lang="ru-RU" sz="2800" dirty="0">
                <a:latin typeface="Arial Black" pitchFamily="34" charset="0"/>
              </a:rPr>
              <a:t>Подумайте о своем здоровье и здоровье ваших будущих детей.</a:t>
            </a:r>
          </a:p>
        </p:txBody>
      </p:sp>
      <p:pic>
        <p:nvPicPr>
          <p:cNvPr id="22536" name="Picture 8" descr="moving22"/>
          <p:cNvPicPr>
            <a:picLocks noChangeAspect="1" noChangeArrowheads="1"/>
          </p:cNvPicPr>
          <p:nvPr>
            <p:ph sz="quarter" idx="2"/>
          </p:nvPr>
        </p:nvPicPr>
        <p:blipFill>
          <a:blip r:embed="rId2"/>
          <a:srcRect/>
          <a:stretch>
            <a:fillRect/>
          </a:stretch>
        </p:blipFill>
        <p:spPr>
          <a:xfrm>
            <a:off x="5292725" y="836613"/>
            <a:ext cx="2735263" cy="2533650"/>
          </a:xfrm>
          <a:noFill/>
          <a:ln/>
        </p:spPr>
      </p:pic>
      <p:sp>
        <p:nvSpPr>
          <p:cNvPr id="22542" name="Rectangle 14"/>
          <p:cNvSpPr>
            <a:spLocks noChangeArrowheads="1"/>
          </p:cNvSpPr>
          <p:nvPr/>
        </p:nvSpPr>
        <p:spPr bwMode="auto">
          <a:xfrm>
            <a:off x="3779838" y="4221163"/>
            <a:ext cx="5053012" cy="457200"/>
          </a:xfrm>
          <a:prstGeom prst="rect">
            <a:avLst/>
          </a:prstGeom>
          <a:noFill/>
          <a:ln w="9525">
            <a:noFill/>
            <a:miter lim="800000"/>
            <a:headEnd/>
            <a:tailEnd/>
          </a:ln>
          <a:effectLst/>
        </p:spPr>
        <p:txBody>
          <a:bodyPr wrap="none">
            <a:spAutoFit/>
          </a:bodyPr>
          <a:lstStyle/>
          <a:p>
            <a:r>
              <a:rPr lang="ru-RU" sz="2400" b="1">
                <a:solidFill>
                  <a:srgbClr val="FF0000"/>
                </a:solidFill>
                <a:effectLst>
                  <a:outerShdw blurRad="38100" dist="38100" dir="2700000" algn="tl">
                    <a:srgbClr val="000000"/>
                  </a:outerShdw>
                </a:effectLst>
              </a:rPr>
              <a:t>Здоров будешь – всё добудешь</a:t>
            </a:r>
          </a:p>
        </p:txBody>
      </p:sp>
      <p:sp>
        <p:nvSpPr>
          <p:cNvPr id="6" name="Содержимое 5"/>
          <p:cNvSpPr>
            <a:spLocks noGrp="1"/>
          </p:cNvSpPr>
          <p:nvPr>
            <p:ph sz="quarter" idx="3"/>
          </p:nvPr>
        </p:nvSpPr>
        <p:spPr/>
        <p:txBody>
          <a:bodyPr/>
          <a:lstStyle/>
          <a:p>
            <a:endParaRPr lang="ru-RU"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253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5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Effect transition="in" filter="fade">
                                      <p:cBhvr>
                                        <p:cTn id="15" dur="1000"/>
                                        <p:tgtEl>
                                          <p:spTgt spid="22531">
                                            <p:txEl>
                                              <p:pRg st="1" end="1"/>
                                            </p:txEl>
                                          </p:spTgt>
                                        </p:tgtEl>
                                      </p:cBhvr>
                                    </p:animEffect>
                                    <p:anim calcmode="lin" valueType="num">
                                      <p:cBhvr>
                                        <p:cTn id="16"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253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2531">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9" name="Rectangle 11"/>
          <p:cNvSpPr>
            <a:spLocks noGrp="1" noChangeArrowheads="1"/>
          </p:cNvSpPr>
          <p:nvPr>
            <p:ph type="title" sz="quarter"/>
          </p:nvPr>
        </p:nvSpPr>
        <p:spPr>
          <a:xfrm>
            <a:off x="395288" y="549275"/>
            <a:ext cx="8229600" cy="1143000"/>
          </a:xfrm>
        </p:spPr>
        <p:txBody>
          <a:bodyPr>
            <a:normAutofit fontScale="90000"/>
          </a:bodyPr>
          <a:lstStyle/>
          <a:p>
            <a:r>
              <a:rPr lang="ru-RU" sz="2800"/>
              <a:t>Выбирайте здоровый образ жизни и разумно  распоряжайтесь возможностями  здоровья на благо себе, своей семье и государству, в котором живете.</a:t>
            </a:r>
          </a:p>
        </p:txBody>
      </p:sp>
      <p:pic>
        <p:nvPicPr>
          <p:cNvPr id="27652" name="Picture 4" descr="04-1"/>
          <p:cNvPicPr>
            <a:picLocks noChangeAspect="1" noChangeArrowheads="1"/>
          </p:cNvPicPr>
          <p:nvPr>
            <p:ph sz="quarter" idx="1"/>
          </p:nvPr>
        </p:nvPicPr>
        <p:blipFill>
          <a:blip r:embed="rId2"/>
          <a:srcRect r="1270" b="9248"/>
          <a:stretch>
            <a:fillRect/>
          </a:stretch>
        </p:blipFill>
        <p:spPr>
          <a:xfrm>
            <a:off x="611188" y="1844675"/>
            <a:ext cx="2144712" cy="2185988"/>
          </a:xfrm>
          <a:noFill/>
          <a:ln w="76200">
            <a:solidFill>
              <a:srgbClr val="FF0000"/>
            </a:solidFill>
          </a:ln>
        </p:spPr>
      </p:pic>
      <p:pic>
        <p:nvPicPr>
          <p:cNvPr id="27655" name="Picture 7" descr="05-1"/>
          <p:cNvPicPr>
            <a:picLocks noChangeAspect="1" noChangeArrowheads="1"/>
          </p:cNvPicPr>
          <p:nvPr>
            <p:ph sz="quarter" idx="2"/>
          </p:nvPr>
        </p:nvPicPr>
        <p:blipFill>
          <a:blip r:embed="rId3"/>
          <a:srcRect r="3961" b="14378"/>
          <a:stretch>
            <a:fillRect/>
          </a:stretch>
        </p:blipFill>
        <p:spPr>
          <a:xfrm>
            <a:off x="6372225" y="2060575"/>
            <a:ext cx="2324100" cy="2185988"/>
          </a:xfrm>
          <a:noFill/>
          <a:ln w="76200">
            <a:solidFill>
              <a:srgbClr val="FF0000"/>
            </a:solidFill>
          </a:ln>
        </p:spPr>
      </p:pic>
      <p:pic>
        <p:nvPicPr>
          <p:cNvPr id="27658" name="Picture 10" descr="6_1h"/>
          <p:cNvPicPr>
            <a:picLocks noChangeAspect="1" noChangeArrowheads="1"/>
          </p:cNvPicPr>
          <p:nvPr>
            <p:ph sz="quarter" idx="3"/>
          </p:nvPr>
        </p:nvPicPr>
        <p:blipFill>
          <a:blip r:embed="rId4"/>
          <a:srcRect r="3961" b="14484"/>
          <a:stretch>
            <a:fillRect/>
          </a:stretch>
        </p:blipFill>
        <p:spPr>
          <a:xfrm>
            <a:off x="395288" y="4292600"/>
            <a:ext cx="2324100" cy="1600200"/>
          </a:xfrm>
          <a:noFill/>
          <a:ln w="76200">
            <a:solidFill>
              <a:srgbClr val="FF0000"/>
            </a:solidFill>
          </a:ln>
        </p:spPr>
      </p:pic>
      <p:pic>
        <p:nvPicPr>
          <p:cNvPr id="27661" name="Picture 6" descr="E:\Фото\EPSN7792.JPG"/>
          <p:cNvPicPr>
            <a:picLocks noChangeAspect="1" noChangeArrowheads="1"/>
          </p:cNvPicPr>
          <p:nvPr>
            <p:ph sz="quarter" idx="4"/>
          </p:nvPr>
        </p:nvPicPr>
        <p:blipFill>
          <a:blip r:embed="rId5"/>
          <a:srcRect/>
          <a:stretch>
            <a:fillRect/>
          </a:stretch>
        </p:blipFill>
        <p:spPr>
          <a:xfrm>
            <a:off x="3203575" y="3644900"/>
            <a:ext cx="2914650" cy="2187575"/>
          </a:xfrm>
          <a:noFill/>
          <a:ln w="762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dissolve">
                                      <p:cBhvr>
                                        <p:cTn id="7" dur="500"/>
                                        <p:tgtEl>
                                          <p:spTgt spid="27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9"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25" name="Rectangle 13"/>
          <p:cNvSpPr>
            <a:spLocks noGrp="1" noChangeArrowheads="1"/>
          </p:cNvSpPr>
          <p:nvPr>
            <p:ph type="title"/>
          </p:nvPr>
        </p:nvSpPr>
        <p:spPr/>
        <p:txBody>
          <a:bodyPr/>
          <a:lstStyle/>
          <a:p>
            <a:endParaRPr lang="ru-RU"/>
          </a:p>
        </p:txBody>
      </p:sp>
      <p:pic>
        <p:nvPicPr>
          <p:cNvPr id="38917" name="Picture 5"/>
          <p:cNvPicPr>
            <a:picLocks noChangeAspect="1" noChangeArrowheads="1"/>
          </p:cNvPicPr>
          <p:nvPr>
            <p:ph sz="half" idx="1"/>
          </p:nvPr>
        </p:nvPicPr>
        <p:blipFill>
          <a:blip r:embed="rId2"/>
          <a:srcRect/>
          <a:stretch>
            <a:fillRect/>
          </a:stretch>
        </p:blipFill>
        <p:spPr>
          <a:xfrm>
            <a:off x="179388" y="188913"/>
            <a:ext cx="8964612" cy="6289675"/>
          </a:xfrm>
          <a:noFill/>
          <a:ln/>
        </p:spPr>
      </p:pic>
      <p:sp>
        <p:nvSpPr>
          <p:cNvPr id="38920" name="WordArt 8"/>
          <p:cNvSpPr>
            <a:spLocks noChangeArrowheads="1" noChangeShapeType="1" noTextEdit="1"/>
          </p:cNvSpPr>
          <p:nvPr/>
        </p:nvSpPr>
        <p:spPr bwMode="auto">
          <a:xfrm>
            <a:off x="971550" y="404813"/>
            <a:ext cx="6913563" cy="287972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Будьте  здоровы</a:t>
            </a:r>
          </a:p>
        </p:txBody>
      </p:sp>
      <p:pic>
        <p:nvPicPr>
          <p:cNvPr id="38924" name="Picture 12" descr="000803_1055_5842_vnvv"/>
          <p:cNvPicPr>
            <a:picLocks noChangeAspect="1" noChangeArrowheads="1"/>
          </p:cNvPicPr>
          <p:nvPr>
            <p:ph sz="half" idx="2"/>
          </p:nvPr>
        </p:nvPicPr>
        <p:blipFill>
          <a:blip r:embed="rId3"/>
          <a:srcRect/>
          <a:stretch>
            <a:fillRect/>
          </a:stretch>
        </p:blipFill>
        <p:spPr>
          <a:xfrm>
            <a:off x="5867400" y="2133600"/>
            <a:ext cx="2765425" cy="4525963"/>
          </a:xfrm>
          <a:noFill/>
          <a:ln/>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38925"/>
                                        </p:tgtEl>
                                        <p:attrNameLst>
                                          <p:attrName>style.visibility</p:attrName>
                                        </p:attrNameLst>
                                      </p:cBhvr>
                                      <p:to>
                                        <p:strVal val="visible"/>
                                      </p:to>
                                    </p:set>
                                    <p:anim calcmode="lin" valueType="num">
                                      <p:cBhvr additive="base">
                                        <p:cTn id="7" dur="800" fill="hold">
                                          <p:stCondLst>
                                            <p:cond delay="0"/>
                                          </p:stCondLst>
                                        </p:cTn>
                                        <p:tgtEl>
                                          <p:spTgt spid="38925"/>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89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Тест</a:t>
            </a:r>
            <a:endParaRPr lang="ru-RU" dirty="0"/>
          </a:p>
        </p:txBody>
      </p:sp>
      <p:sp>
        <p:nvSpPr>
          <p:cNvPr id="3" name="Содержимое 2"/>
          <p:cNvSpPr>
            <a:spLocks noGrp="1"/>
          </p:cNvSpPr>
          <p:nvPr>
            <p:ph sz="quarter" idx="1"/>
          </p:nvPr>
        </p:nvSpPr>
        <p:spPr/>
        <p:txBody>
          <a:bodyPr/>
          <a:lstStyle/>
          <a:p>
            <a:pPr>
              <a:buNone/>
            </a:pPr>
            <a:r>
              <a:rPr lang="ru-RU" dirty="0" smtClean="0">
                <a:latin typeface="Arial Black" pitchFamily="34" charset="0"/>
              </a:rPr>
              <a:t>1. Какого числа и месяца отмечается всемирный День здоровья?</a:t>
            </a:r>
          </a:p>
          <a:p>
            <a:r>
              <a:rPr lang="ru-RU" dirty="0" smtClean="0">
                <a:latin typeface="Arial Black" pitchFamily="34" charset="0"/>
              </a:rPr>
              <a:t>1. 7 Декабря</a:t>
            </a:r>
          </a:p>
          <a:p>
            <a:r>
              <a:rPr lang="ru-RU" dirty="0" smtClean="0">
                <a:latin typeface="Arial Black" pitchFamily="34" charset="0"/>
              </a:rPr>
              <a:t>2. 7 апреля</a:t>
            </a:r>
          </a:p>
          <a:p>
            <a:r>
              <a:rPr lang="ru-RU" dirty="0" smtClean="0">
                <a:latin typeface="Arial Black" pitchFamily="34" charset="0"/>
              </a:rPr>
              <a:t>3. 17 апреля</a:t>
            </a:r>
          </a:p>
          <a:p>
            <a:r>
              <a:rPr lang="ru-RU" dirty="0" smtClean="0">
                <a:latin typeface="Arial Black" pitchFamily="34" charset="0"/>
              </a:rPr>
              <a:t>4. 1 декабря</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t>2. В этом году Всемирный день здоровья проводится под лозунгом…</a:t>
            </a:r>
            <a:endParaRPr lang="ru-RU" dirty="0"/>
          </a:p>
        </p:txBody>
      </p:sp>
      <p:sp>
        <p:nvSpPr>
          <p:cNvPr id="3" name="Содержимое 2"/>
          <p:cNvSpPr>
            <a:spLocks noGrp="1"/>
          </p:cNvSpPr>
          <p:nvPr>
            <p:ph sz="quarter" idx="1"/>
          </p:nvPr>
        </p:nvSpPr>
        <p:spPr/>
        <p:txBody>
          <a:bodyPr/>
          <a:lstStyle/>
          <a:p>
            <a:pPr>
              <a:buNone/>
            </a:pPr>
            <a:r>
              <a:rPr lang="ru-RU" dirty="0" smtClean="0"/>
              <a:t> </a:t>
            </a:r>
            <a:endParaRPr lang="ru-RU" dirty="0"/>
          </a:p>
        </p:txBody>
      </p:sp>
      <p:sp>
        <p:nvSpPr>
          <p:cNvPr id="4" name="Прямоугольник 3"/>
          <p:cNvSpPr/>
          <p:nvPr/>
        </p:nvSpPr>
        <p:spPr>
          <a:xfrm>
            <a:off x="1428728" y="1571612"/>
            <a:ext cx="4572000" cy="5016758"/>
          </a:xfrm>
          <a:prstGeom prst="rect">
            <a:avLst/>
          </a:prstGeom>
        </p:spPr>
        <p:txBody>
          <a:bodyPr>
            <a:spAutoFit/>
          </a:bodyPr>
          <a:lstStyle/>
          <a:p>
            <a:r>
              <a:rPr lang="ru-RU" sz="3200" b="1" dirty="0" smtClean="0"/>
              <a:t>1. "Хорошее здоровье продлевает жизнь". </a:t>
            </a:r>
          </a:p>
          <a:p>
            <a:endParaRPr lang="ru-RU" sz="3200" b="1" dirty="0" smtClean="0"/>
          </a:p>
          <a:p>
            <a:r>
              <a:rPr lang="ru-RU" sz="3200" b="1" dirty="0" smtClean="0"/>
              <a:t>2. «Хорошая жизнь – успешная старость»</a:t>
            </a:r>
          </a:p>
          <a:p>
            <a:r>
              <a:rPr lang="ru-RU" sz="3200" b="1" dirty="0" smtClean="0"/>
              <a:t>3. «Хорошее здоровье  - хорошая жизнь!»</a:t>
            </a:r>
            <a:endParaRPr lang="ru-RU"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chemeClr val="tx1">
                    <a:lumMod val="85000"/>
                    <a:lumOff val="15000"/>
                  </a:schemeClr>
                </a:solidFill>
              </a:rPr>
              <a:t>3. В каком году была создана ВОЗ?</a:t>
            </a:r>
            <a:endParaRPr lang="ru-RU" b="1" dirty="0">
              <a:solidFill>
                <a:schemeClr val="tx1">
                  <a:lumMod val="85000"/>
                  <a:lumOff val="15000"/>
                </a:schemeClr>
              </a:solidFill>
            </a:endParaRPr>
          </a:p>
        </p:txBody>
      </p:sp>
      <p:sp>
        <p:nvSpPr>
          <p:cNvPr id="3" name="Содержимое 2"/>
          <p:cNvSpPr>
            <a:spLocks noGrp="1"/>
          </p:cNvSpPr>
          <p:nvPr>
            <p:ph sz="quarter" idx="1"/>
          </p:nvPr>
        </p:nvSpPr>
        <p:spPr/>
        <p:txBody>
          <a:bodyPr>
            <a:normAutofit/>
          </a:bodyPr>
          <a:lstStyle/>
          <a:p>
            <a:pPr algn="ctr"/>
            <a:r>
              <a:rPr lang="ru-RU" sz="4400" dirty="0" smtClean="0"/>
              <a:t>1. 1948 г</a:t>
            </a:r>
          </a:p>
          <a:p>
            <a:pPr algn="ctr"/>
            <a:r>
              <a:rPr lang="ru-RU" sz="4400" dirty="0" smtClean="0"/>
              <a:t>2. 1958 г</a:t>
            </a:r>
          </a:p>
          <a:p>
            <a:pPr algn="ctr"/>
            <a:r>
              <a:rPr lang="ru-RU" sz="4400" dirty="0" smtClean="0"/>
              <a:t>3. 1848 г</a:t>
            </a:r>
          </a:p>
          <a:p>
            <a:pPr algn="ctr"/>
            <a:r>
              <a:rPr lang="ru-RU" sz="4400" dirty="0" smtClean="0"/>
              <a:t>4. 1998 г</a:t>
            </a:r>
            <a:endParaRPr lang="ru-RU"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sz="3200" b="1" dirty="0"/>
              <a:t>В этом году Всемирный день здоровья проводится под лозунгом "Хорошее здоровье продлевает жизнь". Он отмечается 7 апреля в ознаменование создания </a:t>
            </a:r>
            <a:r>
              <a:rPr lang="ru-RU" sz="3200" b="1" i="1" dirty="0"/>
              <a:t>Всемирной организации здравоохранения</a:t>
            </a:r>
            <a:r>
              <a:rPr lang="ru-RU" sz="3200" b="1" dirty="0"/>
              <a:t> ( ВОЗ ). </a:t>
            </a:r>
          </a:p>
          <a:p>
            <a:endParaRPr lang="ru-RU" dirty="0"/>
          </a:p>
        </p:txBody>
      </p:sp>
      <p:pic>
        <p:nvPicPr>
          <p:cNvPr id="4" name="Рисунок 3"/>
          <p:cNvPicPr/>
          <p:nvPr/>
        </p:nvPicPr>
        <p:blipFill>
          <a:blip r:embed="rId2"/>
          <a:srcRect/>
          <a:stretch>
            <a:fillRect/>
          </a:stretch>
        </p:blipFill>
        <p:spPr bwMode="auto">
          <a:xfrm>
            <a:off x="7000892" y="4214818"/>
            <a:ext cx="1428750"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Black" pitchFamily="34" charset="0"/>
              </a:rPr>
              <a:t>4. Что такое день здоровья?</a:t>
            </a:r>
            <a:endParaRPr lang="ru-RU" dirty="0"/>
          </a:p>
        </p:txBody>
      </p:sp>
      <p:sp>
        <p:nvSpPr>
          <p:cNvPr id="3" name="Содержимое 2"/>
          <p:cNvSpPr>
            <a:spLocks noGrp="1"/>
          </p:cNvSpPr>
          <p:nvPr>
            <p:ph sz="quarter" idx="1"/>
          </p:nvPr>
        </p:nvSpPr>
        <p:spPr/>
        <p:txBody>
          <a:bodyPr/>
          <a:lstStyle/>
          <a:p>
            <a:r>
              <a:rPr lang="ru-RU" b="1" dirty="0" smtClean="0">
                <a:solidFill>
                  <a:schemeClr val="tx1">
                    <a:lumMod val="85000"/>
                    <a:lumOff val="15000"/>
                  </a:schemeClr>
                </a:solidFill>
              </a:rPr>
              <a:t>1. Проведение спортивных мероприятий, для поддержания уровня здоровья в единый день, по всему Миру.</a:t>
            </a:r>
          </a:p>
          <a:p>
            <a:r>
              <a:rPr lang="ru-RU" b="1" dirty="0" smtClean="0">
                <a:solidFill>
                  <a:schemeClr val="tx1">
                    <a:lumMod val="85000"/>
                    <a:lumOff val="15000"/>
                  </a:schemeClr>
                </a:solidFill>
              </a:rPr>
              <a:t>2. Международные мероприятия, связанные одной тематикой и проблемой здоровья.</a:t>
            </a:r>
          </a:p>
          <a:p>
            <a:r>
              <a:rPr lang="ru-RU" b="1" dirty="0" smtClean="0">
                <a:solidFill>
                  <a:schemeClr val="tx1">
                    <a:lumMod val="85000"/>
                    <a:lumOff val="15000"/>
                  </a:schemeClr>
                </a:solidFill>
              </a:rPr>
              <a:t>3. Это глобальная кампания, которая привлекает внимание каждого человека – от глобальных лидеров до общественности </a:t>
            </a:r>
            <a:endParaRPr lang="ru-RU" b="1"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Одной из задач проведения Дня здоровья в 2012 г является:</a:t>
            </a:r>
            <a:endParaRPr lang="ru-RU" dirty="0"/>
          </a:p>
        </p:txBody>
      </p:sp>
      <p:sp>
        <p:nvSpPr>
          <p:cNvPr id="3" name="Содержимое 2"/>
          <p:cNvSpPr>
            <a:spLocks noGrp="1"/>
          </p:cNvSpPr>
          <p:nvPr>
            <p:ph sz="quarter" idx="1"/>
          </p:nvPr>
        </p:nvSpPr>
        <p:spPr/>
        <p:txBody>
          <a:bodyPr>
            <a:normAutofit/>
          </a:bodyPr>
          <a:lstStyle/>
          <a:p>
            <a:r>
              <a:rPr lang="ru-RU" sz="2800" b="1" dirty="0" smtClean="0">
                <a:solidFill>
                  <a:srgbClr val="7030A0"/>
                </a:solidFill>
              </a:rPr>
              <a:t>1. Привлечь внимание общественности к защите здоровья всего населения.</a:t>
            </a:r>
          </a:p>
          <a:p>
            <a:r>
              <a:rPr lang="ru-RU" sz="2800" b="1" dirty="0" smtClean="0">
                <a:solidFill>
                  <a:srgbClr val="7030A0"/>
                </a:solidFill>
              </a:rPr>
              <a:t>2. Улучшить экологию всего земного шара.</a:t>
            </a:r>
          </a:p>
          <a:p>
            <a:r>
              <a:rPr lang="ru-RU" sz="2800" b="1" dirty="0" smtClean="0">
                <a:solidFill>
                  <a:srgbClr val="7030A0"/>
                </a:solidFill>
              </a:rPr>
              <a:t>3. Подготовить специалистов здравоохранения для оказания помощи пожилым людям, проводить профилактику и своевременное лечение</a:t>
            </a:r>
            <a:endParaRPr lang="ru-RU" sz="2800" b="1" dirty="0">
              <a:solidFill>
                <a:srgbClr val="7030A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6. Международный день борьбы с наркоманией</a:t>
            </a:r>
            <a:r>
              <a:rPr lang="ru-RU" dirty="0" smtClean="0"/>
              <a:t> был учрежден с целью:</a:t>
            </a:r>
            <a:endParaRPr lang="ru-RU" dirty="0"/>
          </a:p>
        </p:txBody>
      </p:sp>
      <p:sp>
        <p:nvSpPr>
          <p:cNvPr id="3" name="Содержимое 2"/>
          <p:cNvSpPr>
            <a:spLocks noGrp="1"/>
          </p:cNvSpPr>
          <p:nvPr>
            <p:ph sz="quarter" idx="1"/>
          </p:nvPr>
        </p:nvSpPr>
        <p:spPr/>
        <p:txBody>
          <a:bodyPr/>
          <a:lstStyle/>
          <a:p>
            <a:pPr>
              <a:buNone/>
            </a:pPr>
            <a:r>
              <a:rPr lang="ru-RU" dirty="0" smtClean="0"/>
              <a:t> </a:t>
            </a:r>
          </a:p>
          <a:p>
            <a:endParaRPr lang="ru-RU" dirty="0" smtClean="0"/>
          </a:p>
          <a:p>
            <a:pPr>
              <a:buNone/>
            </a:pPr>
            <a:endParaRPr lang="ru-RU" dirty="0"/>
          </a:p>
        </p:txBody>
      </p:sp>
      <p:sp>
        <p:nvSpPr>
          <p:cNvPr id="4" name="Прямоугольник 3"/>
          <p:cNvSpPr/>
          <p:nvPr/>
        </p:nvSpPr>
        <p:spPr>
          <a:xfrm>
            <a:off x="1428728" y="1643050"/>
            <a:ext cx="6357982" cy="4154984"/>
          </a:xfrm>
          <a:prstGeom prst="rect">
            <a:avLst/>
          </a:prstGeom>
        </p:spPr>
        <p:txBody>
          <a:bodyPr wrap="square">
            <a:spAutoFit/>
          </a:bodyPr>
          <a:lstStyle/>
          <a:p>
            <a:pPr marL="342900" indent="-342900">
              <a:buAutoNum type="arabicPeriod"/>
            </a:pPr>
            <a:r>
              <a:rPr lang="ru-RU" sz="2400" b="1" dirty="0" smtClean="0"/>
              <a:t>выражения своей решимости усиливать деятельность и сотрудничество для создания международного общества, свободного от злоупотребления наркотиками. </a:t>
            </a:r>
          </a:p>
          <a:p>
            <a:pPr marL="342900" indent="-342900">
              <a:buAutoNum type="arabicPeriod"/>
            </a:pPr>
            <a:r>
              <a:rPr lang="ru-RU" sz="2400" b="1" dirty="0" smtClean="0"/>
              <a:t>Выявления наркоманов и принуждать их к лечению</a:t>
            </a:r>
          </a:p>
          <a:p>
            <a:pPr marL="342900" indent="-342900">
              <a:buAutoNum type="arabicPeriod"/>
            </a:pPr>
            <a:r>
              <a:rPr lang="ru-RU" sz="2400" b="1" dirty="0" smtClean="0"/>
              <a:t>Для борьбы с наркоторговцами и потребителями различных видов наркотиков</a:t>
            </a:r>
            <a:endParaRPr lang="ru-RU" sz="2400"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7. В связи с чем был объявлен День борьбы со </a:t>
            </a:r>
            <a:r>
              <a:rPr lang="ru-RU" dirty="0" err="1" smtClean="0"/>
              <a:t>СПИДом</a:t>
            </a:r>
            <a:r>
              <a:rPr lang="ru-RU" dirty="0" smtClean="0"/>
              <a:t>?</a:t>
            </a:r>
            <a:endParaRPr lang="ru-RU" dirty="0"/>
          </a:p>
        </p:txBody>
      </p:sp>
      <p:sp>
        <p:nvSpPr>
          <p:cNvPr id="4" name="Прямоугольник 3"/>
          <p:cNvSpPr/>
          <p:nvPr/>
        </p:nvSpPr>
        <p:spPr>
          <a:xfrm>
            <a:off x="1214414" y="1348800"/>
            <a:ext cx="7072362" cy="5509200"/>
          </a:xfrm>
          <a:prstGeom prst="rect">
            <a:avLst/>
          </a:prstGeom>
        </p:spPr>
        <p:txBody>
          <a:bodyPr wrap="square">
            <a:spAutoFit/>
          </a:bodyPr>
          <a:lstStyle/>
          <a:p>
            <a:pPr marL="342900" indent="-342900">
              <a:buAutoNum type="arabicPeriod"/>
            </a:pPr>
            <a:r>
              <a:rPr lang="ru-RU" sz="3200" b="1" dirty="0" smtClean="0"/>
              <a:t>Это связано с тем, что синдром приобретенного. иммунодефицита (СПИД) приобрел масштабы пандемии.</a:t>
            </a:r>
          </a:p>
          <a:p>
            <a:pPr marL="342900" indent="-342900">
              <a:buAutoNum type="arabicPeriod"/>
            </a:pPr>
            <a:r>
              <a:rPr lang="ru-RU" sz="3200" b="1" dirty="0" smtClean="0"/>
              <a:t>Это связано с тем, что в России это заболевание стало одним из самых распространенных.</a:t>
            </a:r>
          </a:p>
          <a:p>
            <a:pPr marL="342900" indent="-342900">
              <a:buAutoNum type="arabicPeriod"/>
            </a:pPr>
            <a:r>
              <a:rPr lang="ru-RU" sz="3200" b="1" dirty="0" smtClean="0"/>
              <a:t>Это связано с тем, что это заболевание неизлечимо. </a:t>
            </a:r>
            <a:endParaRPr lang="ru-RU" sz="32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8. Символ Дня борьбы со </a:t>
            </a:r>
            <a:r>
              <a:rPr lang="ru-RU" dirty="0" err="1" smtClean="0"/>
              <a:t>СПИДом</a:t>
            </a:r>
            <a:r>
              <a:rPr lang="ru-RU" dirty="0" smtClean="0"/>
              <a:t>:</a:t>
            </a:r>
            <a:br>
              <a:rPr lang="ru-RU" dirty="0" smtClean="0"/>
            </a:br>
            <a:endParaRPr lang="ru-RU" dirty="0"/>
          </a:p>
        </p:txBody>
      </p:sp>
      <p:sp>
        <p:nvSpPr>
          <p:cNvPr id="3" name="Содержимое 2"/>
          <p:cNvSpPr>
            <a:spLocks noGrp="1"/>
          </p:cNvSpPr>
          <p:nvPr>
            <p:ph sz="quarter" idx="1"/>
          </p:nvPr>
        </p:nvSpPr>
        <p:spPr/>
        <p:txBody>
          <a:bodyPr/>
          <a:lstStyle/>
          <a:p>
            <a:r>
              <a:rPr lang="ru-RU" dirty="0" smtClean="0"/>
              <a:t>1. красная капля крови.</a:t>
            </a:r>
          </a:p>
          <a:p>
            <a:r>
              <a:rPr lang="ru-RU" dirty="0" smtClean="0"/>
              <a:t>2. Красная лента</a:t>
            </a:r>
          </a:p>
          <a:p>
            <a:r>
              <a:rPr lang="ru-RU" dirty="0" smtClean="0"/>
              <a:t>3. Желтая лента</a:t>
            </a:r>
          </a:p>
          <a:p>
            <a:r>
              <a:rPr lang="ru-RU" dirty="0" smtClean="0"/>
              <a:t>4. Красная повязка</a:t>
            </a:r>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9.  </a:t>
            </a:r>
            <a:r>
              <a:rPr lang="ru-RU" b="1" dirty="0" smtClean="0">
                <a:solidFill>
                  <a:srgbClr val="7030A0"/>
                </a:solidFill>
              </a:rPr>
              <a:t>Для чего ежегодно проводятся акции и мероприятия против </a:t>
            </a:r>
            <a:r>
              <a:rPr lang="ru-RU" b="1" dirty="0" err="1" smtClean="0">
                <a:solidFill>
                  <a:srgbClr val="7030A0"/>
                </a:solidFill>
              </a:rPr>
              <a:t>СПИДа</a:t>
            </a:r>
            <a:r>
              <a:rPr lang="ru-RU" b="1" dirty="0" smtClean="0">
                <a:solidFill>
                  <a:srgbClr val="7030A0"/>
                </a:solidFill>
              </a:rPr>
              <a:t>?</a:t>
            </a:r>
            <a:endParaRPr lang="ru-RU" b="1" dirty="0">
              <a:solidFill>
                <a:srgbClr val="7030A0"/>
              </a:solidFill>
            </a:endParaRPr>
          </a:p>
        </p:txBody>
      </p:sp>
      <p:sp>
        <p:nvSpPr>
          <p:cNvPr id="3" name="Содержимое 2"/>
          <p:cNvSpPr>
            <a:spLocks noGrp="1"/>
          </p:cNvSpPr>
          <p:nvPr>
            <p:ph sz="quarter" idx="1"/>
          </p:nvPr>
        </p:nvSpPr>
        <p:spPr/>
        <p:txBody>
          <a:bodyPr/>
          <a:lstStyle/>
          <a:p>
            <a:r>
              <a:rPr lang="ru-RU" b="1" dirty="0" smtClean="0">
                <a:latin typeface="Arial Black" pitchFamily="34" charset="0"/>
              </a:rPr>
              <a:t>1. Для укрепление общественной поддержки программ профилактики распространения ВИЧ/СПИД, на организацию обучения и предоставления информации по всем аспектам ВИЧ/СПИД.</a:t>
            </a:r>
          </a:p>
          <a:p>
            <a:r>
              <a:rPr lang="ru-RU" b="1" dirty="0" smtClean="0">
                <a:latin typeface="Arial Black" pitchFamily="34" charset="0"/>
              </a:rPr>
              <a:t>2. Для внесения в общественные массы информации об этом заболевании.</a:t>
            </a:r>
          </a:p>
          <a:p>
            <a:r>
              <a:rPr lang="ru-RU" b="1" dirty="0" smtClean="0">
                <a:latin typeface="Arial Black" pitchFamily="34" charset="0"/>
              </a:rPr>
              <a:t>3. Для поиска пути оздоровления больных ВИЧ/</a:t>
            </a:r>
            <a:r>
              <a:rPr lang="ru-RU" b="1" dirty="0" err="1" smtClean="0">
                <a:latin typeface="Arial Black" pitchFamily="34" charset="0"/>
              </a:rPr>
              <a:t>СПИДом</a:t>
            </a:r>
            <a:r>
              <a:rPr lang="ru-RU" b="1" dirty="0" smtClean="0">
                <a:latin typeface="Arial Black" pitchFamily="34" charset="0"/>
              </a:rPr>
              <a:t>.</a:t>
            </a:r>
            <a:endParaRPr lang="ru-RU"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smtClean="0"/>
              <a:t>10</a:t>
            </a:r>
            <a:r>
              <a:rPr lang="ru-RU" sz="2400" b="1" dirty="0" smtClean="0"/>
              <a:t>.  В 1977 году был установлен </a:t>
            </a:r>
            <a:r>
              <a:rPr lang="ru-RU" sz="2400" b="1" dirty="0" smtClean="0">
                <a:latin typeface="Comic Sans MS" pitchFamily="66" charset="0"/>
              </a:rPr>
              <a:t>Международный день отказа от курения. Какая организация его установила?</a:t>
            </a:r>
            <a:endParaRPr lang="ru-RU" sz="2400" b="1" dirty="0"/>
          </a:p>
        </p:txBody>
      </p:sp>
      <p:sp>
        <p:nvSpPr>
          <p:cNvPr id="3" name="Содержимое 2"/>
          <p:cNvSpPr>
            <a:spLocks noGrp="1"/>
          </p:cNvSpPr>
          <p:nvPr>
            <p:ph sz="quarter" idx="1"/>
          </p:nvPr>
        </p:nvSpPr>
        <p:spPr/>
        <p:txBody>
          <a:bodyPr>
            <a:normAutofit/>
          </a:bodyPr>
          <a:lstStyle/>
          <a:p>
            <a:r>
              <a:rPr lang="ru-RU" sz="3600" b="1" dirty="0" smtClean="0">
                <a:solidFill>
                  <a:srgbClr val="0070C0"/>
                </a:solidFill>
                <a:latin typeface="Comic Sans MS" pitchFamily="66" charset="0"/>
              </a:rPr>
              <a:t>1. ООН (организация объединенных наций).</a:t>
            </a:r>
          </a:p>
          <a:p>
            <a:r>
              <a:rPr lang="ru-RU" sz="3600" b="1" dirty="0" smtClean="0">
                <a:solidFill>
                  <a:srgbClr val="0070C0"/>
                </a:solidFill>
                <a:latin typeface="Comic Sans MS" pitchFamily="66" charset="0"/>
              </a:rPr>
              <a:t>2. ВОЗ (всемирная организация здравоохранения).</a:t>
            </a:r>
          </a:p>
          <a:p>
            <a:r>
              <a:rPr lang="ru-RU" sz="3600" b="1" dirty="0" smtClean="0">
                <a:solidFill>
                  <a:srgbClr val="0070C0"/>
                </a:solidFill>
                <a:latin typeface="Comic Sans MS" pitchFamily="66" charset="0"/>
              </a:rPr>
              <a:t>3. Американское онкологическое общество. </a:t>
            </a:r>
            <a:br>
              <a:rPr lang="ru-RU" sz="3600" b="1" dirty="0" smtClean="0">
                <a:solidFill>
                  <a:srgbClr val="0070C0"/>
                </a:solidFill>
                <a:latin typeface="Comic Sans MS" pitchFamily="66" charset="0"/>
              </a:rPr>
            </a:br>
            <a:endParaRPr lang="ru-RU" sz="3600" b="1" dirty="0">
              <a:solidFill>
                <a:srgbClr val="0070C0"/>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Arial Black" pitchFamily="34" charset="0"/>
              </a:rPr>
              <a:t>Что такое день здоровья?</a:t>
            </a:r>
            <a:endParaRPr lang="ru-RU" dirty="0">
              <a:latin typeface="Arial Black" pitchFamily="34" charset="0"/>
            </a:endParaRPr>
          </a:p>
        </p:txBody>
      </p:sp>
      <p:sp>
        <p:nvSpPr>
          <p:cNvPr id="3" name="Содержимое 2"/>
          <p:cNvSpPr>
            <a:spLocks noGrp="1"/>
          </p:cNvSpPr>
          <p:nvPr>
            <p:ph sz="quarter" idx="1"/>
          </p:nvPr>
        </p:nvSpPr>
        <p:spPr/>
        <p:txBody>
          <a:bodyPr>
            <a:normAutofit/>
          </a:bodyPr>
          <a:lstStyle/>
          <a:p>
            <a:r>
              <a:rPr lang="ru-RU" sz="3200" b="1" dirty="0"/>
              <a:t>Всемирный день здоровья – это глобальная кампания, которая привлекает внимание каждого человека – от глобальных лидеров до общественности во всех странах – к какой-либо одной проблеме здравоохранения, имеющей глобальное воздействие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a:bodyPr>
          <a:lstStyle/>
          <a:p>
            <a:r>
              <a:rPr lang="ru-RU" sz="3600" b="1" dirty="0"/>
              <a:t>Привлекая внимание к новым и возникающим проблемам в области здравоохранения, Всемирный день здоровья предоставляет возможность для проведения совместных действий в целях защиты здоровья и благополучия </a:t>
            </a:r>
            <a:r>
              <a:rPr lang="ru-RU" sz="3600" b="1" dirty="0" smtClean="0"/>
              <a:t>людей</a:t>
            </a:r>
            <a:endParaRPr lang="ru-RU" sz="3600" b="1" dirty="0"/>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Проблема всего мира</a:t>
            </a:r>
            <a:endParaRPr lang="ru-RU" dirty="0"/>
          </a:p>
        </p:txBody>
      </p:sp>
      <p:sp>
        <p:nvSpPr>
          <p:cNvPr id="3" name="Содержимое 2"/>
          <p:cNvSpPr>
            <a:spLocks noGrp="1"/>
          </p:cNvSpPr>
          <p:nvPr>
            <p:ph sz="quarter" idx="1"/>
          </p:nvPr>
        </p:nvSpPr>
        <p:spPr/>
        <p:txBody>
          <a:bodyPr>
            <a:normAutofit/>
          </a:bodyPr>
          <a:lstStyle/>
          <a:p>
            <a:r>
              <a:rPr lang="ru-RU" b="1" dirty="0"/>
              <a:t>По данным </a:t>
            </a:r>
            <a:r>
              <a:rPr lang="ru-RU" b="1" i="1" dirty="0"/>
              <a:t>ВОЗ</a:t>
            </a:r>
            <a:r>
              <a:rPr lang="ru-RU" b="1" dirty="0"/>
              <a:t>, с 1980 года число людей в возрасте 60 лет и старше в мире удвоилось и, по прогнозам, их число к 2050 году достигнет 2 миллиардов человек. Важно в каждой стране подготовить специалистов здравоохранения для оказания помощи пожилым людям, проводить профилактику и своевременное лечение хронических болезней, связанных с возрастом, подготовить службы </a:t>
            </a:r>
            <a:r>
              <a:rPr lang="ru-RU" b="1" dirty="0" smtClean="0"/>
              <a:t> </a:t>
            </a:r>
            <a:r>
              <a:rPr lang="ru-RU" b="1" dirty="0"/>
              <a:t>социальной помощи, считают специалисты </a:t>
            </a:r>
            <a:r>
              <a:rPr lang="ru-RU" b="1" i="1" dirty="0"/>
              <a:t>ВОЗ</a:t>
            </a:r>
            <a:endParaRPr lang="ru-RU"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День борьбы с наркоманией</a:t>
            </a:r>
            <a:endParaRPr lang="ru-RU" dirty="0"/>
          </a:p>
        </p:txBody>
      </p:sp>
      <p:sp>
        <p:nvSpPr>
          <p:cNvPr id="3" name="Содержимое 2"/>
          <p:cNvSpPr>
            <a:spLocks noGrp="1"/>
          </p:cNvSpPr>
          <p:nvPr>
            <p:ph sz="quarter" idx="1"/>
          </p:nvPr>
        </p:nvSpPr>
        <p:spPr/>
        <p:txBody>
          <a:bodyPr>
            <a:normAutofit/>
          </a:bodyPr>
          <a:lstStyle/>
          <a:p>
            <a:r>
              <a:rPr lang="ru-RU" sz="3600" dirty="0"/>
              <a:t>26 июня мировое сообщество отмечает праздник всемирного значения - </a:t>
            </a:r>
            <a:r>
              <a:rPr lang="ru-RU" sz="3600" b="1" dirty="0"/>
              <a:t>Международный день борьбы с наркоманией и незаконным оборотом наркотиков</a:t>
            </a:r>
            <a:r>
              <a:rPr lang="ru-RU" sz="3600" dirty="0"/>
              <a:t>. </a:t>
            </a:r>
          </a:p>
        </p:txBody>
      </p:sp>
      <p:pic>
        <p:nvPicPr>
          <p:cNvPr id="4" name="Рисунок 3"/>
          <p:cNvPicPr/>
          <p:nvPr/>
        </p:nvPicPr>
        <p:blipFill>
          <a:blip r:embed="rId2"/>
          <a:srcRect/>
          <a:stretch>
            <a:fillRect/>
          </a:stretch>
        </p:blipFill>
        <p:spPr bwMode="auto">
          <a:xfrm>
            <a:off x="5643570" y="4429132"/>
            <a:ext cx="2643206"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200" dirty="0" smtClean="0"/>
              <a:t>Ежегодно в России около 30 тысяч молодых </a:t>
            </a:r>
            <a:r>
              <a:rPr lang="ru-RU" sz="3200" b="1" dirty="0" smtClean="0"/>
              <a:t>людей</a:t>
            </a:r>
            <a:r>
              <a:rPr lang="ru-RU" sz="3200" dirty="0" smtClean="0"/>
              <a:t> </a:t>
            </a:r>
            <a:r>
              <a:rPr lang="ru-RU" sz="3200" b="1" dirty="0" smtClean="0"/>
              <a:t>погибает</a:t>
            </a:r>
            <a:r>
              <a:rPr lang="ru-RU" sz="3200" dirty="0" smtClean="0"/>
              <a:t> </a:t>
            </a:r>
            <a:r>
              <a:rPr lang="ru-RU" sz="3200" b="1" dirty="0" smtClean="0"/>
              <a:t>от</a:t>
            </a:r>
            <a:r>
              <a:rPr lang="ru-RU" sz="3200" dirty="0" smtClean="0"/>
              <a:t> </a:t>
            </a:r>
            <a:r>
              <a:rPr lang="ru-RU" sz="3200" b="1" dirty="0" smtClean="0"/>
              <a:t>наркотиков</a:t>
            </a:r>
            <a:endParaRPr lang="ru-RU" sz="3200" dirty="0"/>
          </a:p>
        </p:txBody>
      </p:sp>
      <p:sp>
        <p:nvSpPr>
          <p:cNvPr id="3" name="Содержимое 2"/>
          <p:cNvSpPr>
            <a:spLocks noGrp="1"/>
          </p:cNvSpPr>
          <p:nvPr>
            <p:ph sz="quarter" idx="1"/>
          </p:nvPr>
        </p:nvSpPr>
        <p:spPr/>
        <p:txBody>
          <a:bodyPr>
            <a:normAutofit/>
          </a:bodyPr>
          <a:lstStyle/>
          <a:p>
            <a:r>
              <a:rPr lang="ru-RU" b="1" dirty="0"/>
              <a:t>В России, по данным на февраль </a:t>
            </a:r>
            <a:r>
              <a:rPr lang="ru-RU" b="1" dirty="0" smtClean="0"/>
              <a:t>2011 </a:t>
            </a:r>
            <a:r>
              <a:rPr lang="ru-RU" b="1" dirty="0"/>
              <a:t>года, только официально зарегистрировано около 550 тысяч потребителей наркотиков. По экспертным оценкам, эта цифра достигает примерно 2,5 миллиона или составляет почти два процента населения. Ежегодно почти 75 тысяч человек впервые пробуют наркотики. Специализированными наркологическими учреждениями зарегистрировано почти 138 тысяч детей и подростков, страдающих наркологическими расстройствами.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71472" y="285728"/>
            <a:ext cx="7467600" cy="6357982"/>
          </a:xfrm>
        </p:spPr>
        <p:txBody>
          <a:bodyPr>
            <a:noAutofit/>
          </a:bodyPr>
          <a:lstStyle/>
          <a:p>
            <a:r>
              <a:rPr lang="ru-RU" sz="3200" b="1" dirty="0"/>
              <a:t>Согласно докладу экспертов Управления ООН по наркотикам и предупреждению преступности, опубликованному в октябре </a:t>
            </a:r>
            <a:r>
              <a:rPr lang="ru-RU" sz="3200" b="1" dirty="0" smtClean="0"/>
              <a:t>2011 </a:t>
            </a:r>
            <a:r>
              <a:rPr lang="ru-RU" sz="3200" b="1" dirty="0"/>
              <a:t>года, Россия занимает первое место в мире по потреблению героина, на ее долю приходится 21% всего производимого в мире героина и 5% всех </a:t>
            </a:r>
            <a:r>
              <a:rPr lang="ru-RU" sz="3200" b="1" dirty="0" err="1"/>
              <a:t>опиумосодержащих</a:t>
            </a:r>
            <a:r>
              <a:rPr lang="ru-RU" sz="3200" b="1" dirty="0"/>
              <a:t> наркотиков</a:t>
            </a:r>
          </a:p>
          <a:p>
            <a:endParaRPr lang="ru-RU" sz="3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122</TotalTime>
  <Words>1258</Words>
  <Application>Microsoft Office PowerPoint</Application>
  <PresentationFormat>Экран (4:3)</PresentationFormat>
  <Paragraphs>91</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Эркер</vt:lpstr>
      <vt:lpstr>7 апреля – всемирный День здоровья</vt:lpstr>
      <vt:lpstr>Слайд 2</vt:lpstr>
      <vt:lpstr>Слайд 3</vt:lpstr>
      <vt:lpstr>Что такое день здоровья?</vt:lpstr>
      <vt:lpstr>Слайд 5</vt:lpstr>
      <vt:lpstr>Проблема всего мира</vt:lpstr>
      <vt:lpstr>День борьбы с наркоманией</vt:lpstr>
      <vt:lpstr>Ежегодно в России около 30 тысяч молодых людей погибает от наркотиков</vt:lpstr>
      <vt:lpstr>Слайд 9</vt:lpstr>
      <vt:lpstr>Умерли от наркотиков</vt:lpstr>
      <vt:lpstr>Слайд 11</vt:lpstr>
      <vt:lpstr>Слайд 12</vt:lpstr>
      <vt:lpstr>День борьбы со СПИДом</vt:lpstr>
      <vt:lpstr>Слайд 14</vt:lpstr>
      <vt:lpstr>Слайд 15</vt:lpstr>
      <vt:lpstr>Слайд 16</vt:lpstr>
      <vt:lpstr>Слайд 17</vt:lpstr>
      <vt:lpstr>Слайд 18</vt:lpstr>
      <vt:lpstr>Слайд 19</vt:lpstr>
      <vt:lpstr>Борьба с курением</vt:lpstr>
      <vt:lpstr>Слайд 21</vt:lpstr>
      <vt:lpstr>Слайд 22</vt:lpstr>
      <vt:lpstr>Слайд 23</vt:lpstr>
      <vt:lpstr>Слайд 24</vt:lpstr>
      <vt:lpstr>Выбирайте здоровый образ жизни и разумно  распоряжайтесь возможностями  здоровья на благо себе, своей семье и государству, в котором живете.</vt:lpstr>
      <vt:lpstr>Слайд 26</vt:lpstr>
      <vt:lpstr>                             Тест</vt:lpstr>
      <vt:lpstr>2. В этом году Всемирный день здоровья проводится под лозунгом…</vt:lpstr>
      <vt:lpstr>3. В каком году была создана ВОЗ?</vt:lpstr>
      <vt:lpstr>4. Что такое день здоровья?</vt:lpstr>
      <vt:lpstr>5. Одной из задач проведения Дня здоровья в 2012 г является:</vt:lpstr>
      <vt:lpstr>6. Международный день борьбы с наркоманией был учрежден с целью:</vt:lpstr>
      <vt:lpstr>7. В связи с чем был объявлен День борьбы со СПИДом?</vt:lpstr>
      <vt:lpstr>8. Символ Дня борьбы со СПИДом: </vt:lpstr>
      <vt:lpstr>9.  Для чего ежегодно проводятся акции и мероприятия против СПИДа?</vt:lpstr>
      <vt:lpstr>10.  В 1977 году был установлен Международный день отказа от курения. Какая организация его установила?</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апреля – всемирный День здоровья</dc:title>
  <dc:creator>Администратор</dc:creator>
  <cp:lastModifiedBy>Администратор</cp:lastModifiedBy>
  <cp:revision>14</cp:revision>
  <dcterms:created xsi:type="dcterms:W3CDTF">2012-04-07T19:02:01Z</dcterms:created>
  <dcterms:modified xsi:type="dcterms:W3CDTF">2012-04-08T13:18:29Z</dcterms:modified>
</cp:coreProperties>
</file>